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330" r:id="rId3"/>
    <p:sldId id="331" r:id="rId4"/>
    <p:sldId id="300" r:id="rId5"/>
    <p:sldId id="301" r:id="rId6"/>
    <p:sldId id="307" r:id="rId7"/>
    <p:sldId id="309" r:id="rId8"/>
    <p:sldId id="310" r:id="rId9"/>
    <p:sldId id="311" r:id="rId10"/>
    <p:sldId id="31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8" r:id="rId25"/>
    <p:sldId id="329" r:id="rId26"/>
    <p:sldId id="258" r:id="rId27"/>
    <p:sldId id="257" r:id="rId28"/>
    <p:sldId id="289" r:id="rId29"/>
    <p:sldId id="269" r:id="rId30"/>
    <p:sldId id="271" r:id="rId31"/>
    <p:sldId id="272" r:id="rId32"/>
    <p:sldId id="278" r:id="rId33"/>
    <p:sldId id="277" r:id="rId34"/>
    <p:sldId id="294" r:id="rId35"/>
    <p:sldId id="295" r:id="rId36"/>
    <p:sldId id="296" r:id="rId37"/>
    <p:sldId id="297" r:id="rId38"/>
    <p:sldId id="298" r:id="rId39"/>
    <p:sldId id="29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727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2DE"/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3" autoAdjust="0"/>
  </p:normalViewPr>
  <p:slideViewPr>
    <p:cSldViewPr snapToGrid="0" showGuides="1">
      <p:cViewPr varScale="1">
        <p:scale>
          <a:sx n="85" d="100"/>
          <a:sy n="85" d="100"/>
        </p:scale>
        <p:origin x="518" y="67"/>
      </p:cViewPr>
      <p:guideLst>
        <p:guide pos="372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ACO\&#48148;&#47480;&#48120;&#47000;&#45817;ACO\2011_2018&#51068;&#51064;&#45817;&#51652;&#47308;&#48708;&#51613;&#44032;_&#44536;&#47000;&#5453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45236;%20&#47928;&#49436;\ACO\ACO&#49884;&#48276;&#49324;&#50629;_2016\&#44032;&#52824;&#44592;&#48152;&#51032;&#47308;&#52404;&#44228;_2016\&#48156;&#54364;_1028\sido_model_compare_aph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ACO\&#48148;&#47480;&#48120;&#47000;&#45817;ACO\2011_2018&#51068;&#51064;&#45817;&#51652;&#47308;&#48708;&#51613;&#44032;_&#44536;&#47000;&#54532;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jjeong\Desktop\ACO%20&#51228;&#52636;&#50857;\ACO%20&#52264;&#53944;%20&#51228;&#51089;\191101%20&#44272;%20&#5234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&#49900;&#54217;&#50896;%20&#54217;&#44032;%20&#44288;&#47144;\&#54217;&#44032;&#50500;&#52852;&#45936;&#48120;\&#51064;&#44396;&#51665;&#45800;&#51032;&#54617;&#44284;%20&#49900;&#54217;&#50896;&#53076;&#54840;&#53944;\nofpt_byamtcat_cum2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&#49900;&#54217;&#50896;%20&#54217;&#44032;%20&#44288;&#47144;\&#54217;&#44032;&#50500;&#52852;&#45936;&#48120;\&#51064;&#44396;&#51665;&#45800;&#51032;&#54617;&#44284;%20&#49900;&#54217;&#50896;&#53076;&#54840;&#53944;\MA&#44288;&#47144;&#44536;&#47000;&#5453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5236;%20&#47928;&#49436;\ACO\ACO&#49884;&#48276;&#49324;&#50629;_2016\&#44032;&#52824;&#44592;&#48152;&#51032;&#47308;&#52404;&#44228;_2016\&#48156;&#54364;_1028\sido_model_compare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5236;%20&#47928;&#49436;\ACO\ACO&#49884;&#48276;&#49324;&#50629;_2016\&#44032;&#52824;&#44592;&#48152;&#51032;&#47308;&#52404;&#44228;_2016\&#48156;&#54364;_1028\sido_model_compare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5236;%20&#47928;&#49436;\ACO\ACO&#49884;&#48276;&#49324;&#50629;_2016\&#44032;&#52824;&#44592;&#48152;&#51032;&#47308;&#52404;&#44228;_2016\&#48156;&#54364;_1028\sido_model_compare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45236;%20&#47928;&#49436;\ACO\ACO&#49884;&#48276;&#49324;&#50629;_2016\&#44032;&#52824;&#44592;&#48152;&#51032;&#47308;&#52404;&#44228;_2016\&#48156;&#54364;_1028\sido_model_compare_aph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일인당 건강보험진료비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6213670166229222"/>
          <c:y val="0.19541666666666666"/>
          <c:w val="0.80452996500437446"/>
          <c:h val="0.674494386118401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Sheet1!$G$14</c:f>
              <c:strCache>
                <c:ptCount val="1"/>
                <c:pt idx="0">
                  <c:v>일인당진료비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5"/>
            <c:dispRSqr val="1"/>
            <c:dispEq val="1"/>
            <c:trendlineLbl>
              <c:layout>
                <c:manualLayout>
                  <c:x val="-0.17409015371144945"/>
                  <c:y val="4.405224763773080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cat>
            <c:strRef>
              <c:f>Sheet1!$F$15:$F$22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Sheet1!$G$15:$G$22</c:f>
              <c:numCache>
                <c:formatCode>General</c:formatCode>
                <c:ptCount val="5"/>
                <c:pt idx="0">
                  <c:v>1081698.4898338481</c:v>
                </c:pt>
                <c:pt idx="1">
                  <c:v>1164324.0969185343</c:v>
                </c:pt>
                <c:pt idx="2">
                  <c:v>1284086.287833275</c:v>
                </c:pt>
                <c:pt idx="3">
                  <c:v>1388913.2061368781</c:v>
                </c:pt>
                <c:pt idx="4">
                  <c:v>1525502.4112947099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8681752"/>
        <c:axId val="498682928"/>
      </c:barChart>
      <c:catAx>
        <c:axId val="4986817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28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8682928"/>
        <c:crosses val="autoZero"/>
        <c:auto val="1"/>
        <c:lblAlgn val="ctr"/>
        <c:lblOffset val="100"/>
        <c:tickLblSkip val="1"/>
        <c:noMultiLvlLbl val="0"/>
      </c:catAx>
      <c:valAx>
        <c:axId val="49868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8681752"/>
        <c:crosses val="autoZero"/>
        <c:crossBetween val="between"/>
      </c:valAx>
      <c:spPr>
        <a:noFill/>
        <a:ln>
          <a:solidFill>
            <a:schemeClr val="accent4">
              <a:lumMod val="7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ch_opd!$J$23</c:f>
              <c:strCache>
                <c:ptCount val="1"/>
                <c:pt idx="0">
                  <c:v>2010년 예측 일인당급여진료비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ch_opd!$I$24:$I$40</c:f>
              <c:strCache>
                <c:ptCount val="17"/>
                <c:pt idx="0">
                  <c:v>전국</c:v>
                </c:pt>
                <c:pt idx="1">
                  <c:v>서울특별시</c:v>
                </c:pt>
                <c:pt idx="2">
                  <c:v>부산광역시</c:v>
                </c:pt>
                <c:pt idx="3">
                  <c:v>대구광역시</c:v>
                </c:pt>
                <c:pt idx="4">
                  <c:v>인천광역시</c:v>
                </c:pt>
                <c:pt idx="5">
                  <c:v>광주광역시</c:v>
                </c:pt>
                <c:pt idx="6">
                  <c:v>대전광역시</c:v>
                </c:pt>
                <c:pt idx="7">
                  <c:v>울산광역시</c:v>
                </c:pt>
                <c:pt idx="8">
                  <c:v>경기도</c:v>
                </c:pt>
                <c:pt idx="9">
                  <c:v>강원도</c:v>
                </c:pt>
                <c:pt idx="10">
                  <c:v>충청북도</c:v>
                </c:pt>
                <c:pt idx="11">
                  <c:v>충청남도</c:v>
                </c:pt>
                <c:pt idx="12">
                  <c:v>전라북도</c:v>
                </c:pt>
                <c:pt idx="13">
                  <c:v>전라남도</c:v>
                </c:pt>
                <c:pt idx="14">
                  <c:v>경상북도</c:v>
                </c:pt>
                <c:pt idx="15">
                  <c:v>경상남도</c:v>
                </c:pt>
                <c:pt idx="16">
                  <c:v>제주특별자치도</c:v>
                </c:pt>
              </c:strCache>
            </c:strRef>
          </c:cat>
          <c:val>
            <c:numRef>
              <c:f>ch_opd!$J$24:$J$40</c:f>
              <c:numCache>
                <c:formatCode>#,##0_);[Red]\(#,##0\)</c:formatCode>
                <c:ptCount val="17"/>
                <c:pt idx="0">
                  <c:v>1250010.9725980596</c:v>
                </c:pt>
                <c:pt idx="1">
                  <c:v>1192145.0576435726</c:v>
                </c:pt>
                <c:pt idx="2">
                  <c:v>1185725.0916292975</c:v>
                </c:pt>
                <c:pt idx="3">
                  <c:v>1242896.3562998774</c:v>
                </c:pt>
                <c:pt idx="4">
                  <c:v>1072796.9808466749</c:v>
                </c:pt>
                <c:pt idx="5">
                  <c:v>1244044.2243618639</c:v>
                </c:pt>
                <c:pt idx="6">
                  <c:v>1294629.643034918</c:v>
                </c:pt>
                <c:pt idx="7">
                  <c:v>1229895.71596581</c:v>
                </c:pt>
                <c:pt idx="8">
                  <c:v>1170760.8557242826</c:v>
                </c:pt>
                <c:pt idx="9">
                  <c:v>1504792.0103011804</c:v>
                </c:pt>
                <c:pt idx="10">
                  <c:v>1405926.6404803128</c:v>
                </c:pt>
                <c:pt idx="11">
                  <c:v>1435114.2144455109</c:v>
                </c:pt>
                <c:pt idx="12">
                  <c:v>1377907.6943784906</c:v>
                </c:pt>
                <c:pt idx="13">
                  <c:v>1392073.2859608356</c:v>
                </c:pt>
                <c:pt idx="14">
                  <c:v>1327185.3249455967</c:v>
                </c:pt>
                <c:pt idx="15">
                  <c:v>1218151.4232542089</c:v>
                </c:pt>
                <c:pt idx="16">
                  <c:v>1429448.2528431241</c:v>
                </c:pt>
              </c:numCache>
            </c:numRef>
          </c:val>
        </c:ser>
        <c:ser>
          <c:idx val="1"/>
          <c:order val="1"/>
          <c:tx>
            <c:strRef>
              <c:f>ch_opd!$K$23</c:f>
              <c:strCache>
                <c:ptCount val="1"/>
                <c:pt idx="0">
                  <c:v>2010년 일인당급여진료비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ch_opd!$I$24:$I$40</c:f>
              <c:strCache>
                <c:ptCount val="17"/>
                <c:pt idx="0">
                  <c:v>전국</c:v>
                </c:pt>
                <c:pt idx="1">
                  <c:v>서울특별시</c:v>
                </c:pt>
                <c:pt idx="2">
                  <c:v>부산광역시</c:v>
                </c:pt>
                <c:pt idx="3">
                  <c:v>대구광역시</c:v>
                </c:pt>
                <c:pt idx="4">
                  <c:v>인천광역시</c:v>
                </c:pt>
                <c:pt idx="5">
                  <c:v>광주광역시</c:v>
                </c:pt>
                <c:pt idx="6">
                  <c:v>대전광역시</c:v>
                </c:pt>
                <c:pt idx="7">
                  <c:v>울산광역시</c:v>
                </c:pt>
                <c:pt idx="8">
                  <c:v>경기도</c:v>
                </c:pt>
                <c:pt idx="9">
                  <c:v>강원도</c:v>
                </c:pt>
                <c:pt idx="10">
                  <c:v>충청북도</c:v>
                </c:pt>
                <c:pt idx="11">
                  <c:v>충청남도</c:v>
                </c:pt>
                <c:pt idx="12">
                  <c:v>전라북도</c:v>
                </c:pt>
                <c:pt idx="13">
                  <c:v>전라남도</c:v>
                </c:pt>
                <c:pt idx="14">
                  <c:v>경상북도</c:v>
                </c:pt>
                <c:pt idx="15">
                  <c:v>경상남도</c:v>
                </c:pt>
                <c:pt idx="16">
                  <c:v>제주특별자치도</c:v>
                </c:pt>
              </c:strCache>
            </c:strRef>
          </c:cat>
          <c:val>
            <c:numRef>
              <c:f>ch_opd!$K$24:$K$40</c:f>
              <c:numCache>
                <c:formatCode>#,##0_);[Red]\(#,##0\)</c:formatCode>
                <c:ptCount val="17"/>
                <c:pt idx="0">
                  <c:v>1338451.5753851023</c:v>
                </c:pt>
                <c:pt idx="1">
                  <c:v>1185643.3822091888</c:v>
                </c:pt>
                <c:pt idx="2">
                  <c:v>1342639.8058925476</c:v>
                </c:pt>
                <c:pt idx="3">
                  <c:v>1301300.303617571</c:v>
                </c:pt>
                <c:pt idx="4">
                  <c:v>1156674.3006384214</c:v>
                </c:pt>
                <c:pt idx="5">
                  <c:v>1382255.0386266094</c:v>
                </c:pt>
                <c:pt idx="6">
                  <c:v>1417891.584582441</c:v>
                </c:pt>
                <c:pt idx="7">
                  <c:v>1471242.9171528588</c:v>
                </c:pt>
                <c:pt idx="8">
                  <c:v>1165833.3350031308</c:v>
                </c:pt>
                <c:pt idx="9">
                  <c:v>1598798.6507936509</c:v>
                </c:pt>
                <c:pt idx="10">
                  <c:v>1464787.2309107636</c:v>
                </c:pt>
                <c:pt idx="11">
                  <c:v>1574033.9210526317</c:v>
                </c:pt>
                <c:pt idx="12">
                  <c:v>1507422.3748609566</c:v>
                </c:pt>
                <c:pt idx="13">
                  <c:v>1663076.8754266212</c:v>
                </c:pt>
                <c:pt idx="14">
                  <c:v>1437041.2817719681</c:v>
                </c:pt>
                <c:pt idx="15">
                  <c:v>1463100.4664031621</c:v>
                </c:pt>
                <c:pt idx="16">
                  <c:v>1662986.2603878116</c:v>
                </c:pt>
              </c:numCache>
            </c:numRef>
          </c:val>
        </c:ser>
        <c:ser>
          <c:idx val="2"/>
          <c:order val="2"/>
          <c:tx>
            <c:strRef>
              <c:f>ch_opd!$L$23</c:f>
              <c:strCache>
                <c:ptCount val="1"/>
                <c:pt idx="0">
                  <c:v>보정2010년예측일인당급여진료비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ch_opd!$I$24:$I$40</c:f>
              <c:strCache>
                <c:ptCount val="17"/>
                <c:pt idx="0">
                  <c:v>전국</c:v>
                </c:pt>
                <c:pt idx="1">
                  <c:v>서울특별시</c:v>
                </c:pt>
                <c:pt idx="2">
                  <c:v>부산광역시</c:v>
                </c:pt>
                <c:pt idx="3">
                  <c:v>대구광역시</c:v>
                </c:pt>
                <c:pt idx="4">
                  <c:v>인천광역시</c:v>
                </c:pt>
                <c:pt idx="5">
                  <c:v>광주광역시</c:v>
                </c:pt>
                <c:pt idx="6">
                  <c:v>대전광역시</c:v>
                </c:pt>
                <c:pt idx="7">
                  <c:v>울산광역시</c:v>
                </c:pt>
                <c:pt idx="8">
                  <c:v>경기도</c:v>
                </c:pt>
                <c:pt idx="9">
                  <c:v>강원도</c:v>
                </c:pt>
                <c:pt idx="10">
                  <c:v>충청북도</c:v>
                </c:pt>
                <c:pt idx="11">
                  <c:v>충청남도</c:v>
                </c:pt>
                <c:pt idx="12">
                  <c:v>전라북도</c:v>
                </c:pt>
                <c:pt idx="13">
                  <c:v>전라남도</c:v>
                </c:pt>
                <c:pt idx="14">
                  <c:v>경상북도</c:v>
                </c:pt>
                <c:pt idx="15">
                  <c:v>경상남도</c:v>
                </c:pt>
                <c:pt idx="16">
                  <c:v>제주특별자치도</c:v>
                </c:pt>
              </c:strCache>
            </c:strRef>
          </c:cat>
          <c:val>
            <c:numRef>
              <c:f>ch_opd!$L$24:$L$40</c:f>
              <c:numCache>
                <c:formatCode>#,##0_);[Red]\(#,##0\)</c:formatCode>
                <c:ptCount val="17"/>
                <c:pt idx="0">
                  <c:v>1404786.4981551538</c:v>
                </c:pt>
                <c:pt idx="1">
                  <c:v>1339755.66417575</c:v>
                </c:pt>
                <c:pt idx="2">
                  <c:v>1332540.7822481745</c:v>
                </c:pt>
                <c:pt idx="3">
                  <c:v>1396790.954808468</c:v>
                </c:pt>
                <c:pt idx="4">
                  <c:v>1205629.9880494038</c:v>
                </c:pt>
                <c:pt idx="5">
                  <c:v>1398080.9511288928</c:v>
                </c:pt>
                <c:pt idx="6">
                  <c:v>1454929.8226293847</c:v>
                </c:pt>
                <c:pt idx="7">
                  <c:v>1382180.5838525151</c:v>
                </c:pt>
                <c:pt idx="8">
                  <c:v>1315723.6846263178</c:v>
                </c:pt>
                <c:pt idx="9">
                  <c:v>1691114.3541478151</c:v>
                </c:pt>
                <c:pt idx="10">
                  <c:v>1580007.5401245677</c:v>
                </c:pt>
                <c:pt idx="11">
                  <c:v>1612809.1000460738</c:v>
                </c:pt>
                <c:pt idx="12">
                  <c:v>1548519.3067896487</c:v>
                </c:pt>
                <c:pt idx="13">
                  <c:v>1564438.8724810593</c:v>
                </c:pt>
                <c:pt idx="14">
                  <c:v>1491516.5273775046</c:v>
                </c:pt>
                <c:pt idx="15">
                  <c:v>1368982.1206443489</c:v>
                </c:pt>
                <c:pt idx="16">
                  <c:v>1606441.5828541603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9582328"/>
        <c:axId val="639580760"/>
      </c:barChart>
      <c:catAx>
        <c:axId val="639582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9580760"/>
        <c:crosses val="autoZero"/>
        <c:auto val="1"/>
        <c:lblAlgn val="ctr"/>
        <c:lblOffset val="100"/>
        <c:noMultiLvlLbl val="0"/>
      </c:catAx>
      <c:valAx>
        <c:axId val="639580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9582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일인당 건강보험진료비 급여분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8599498550915763"/>
          <c:y val="0.20782620024754084"/>
          <c:w val="0.75452996500437441"/>
          <c:h val="0.651975430154563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Sheet1!$J$14</c:f>
              <c:strCache>
                <c:ptCount val="1"/>
                <c:pt idx="0">
                  <c:v>일인당급여비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4604421983377129E-2"/>
                  <c:y val="-0.1041355612012246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cat>
            <c:strRef>
              <c:f>Sheet1!$I$15:$I$22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Sheet1!$J$15:$J$22</c:f>
              <c:numCache>
                <c:formatCode>General</c:formatCode>
                <c:ptCount val="5"/>
                <c:pt idx="0">
                  <c:v>810711.75846221403</c:v>
                </c:pt>
                <c:pt idx="1">
                  <c:v>870907.21801875136</c:v>
                </c:pt>
                <c:pt idx="2">
                  <c:v>959969.93464351026</c:v>
                </c:pt>
                <c:pt idx="3">
                  <c:v>1039936.949334508</c:v>
                </c:pt>
                <c:pt idx="4">
                  <c:v>1150317.5082846796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8680968"/>
        <c:axId val="498681360"/>
      </c:barChart>
      <c:catAx>
        <c:axId val="498680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2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8681360"/>
        <c:crosses val="autoZero"/>
        <c:auto val="1"/>
        <c:lblAlgn val="ctr"/>
        <c:lblOffset val="100"/>
        <c:noMultiLvlLbl val="0"/>
      </c:catAx>
      <c:valAx>
        <c:axId val="49868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8680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Sheet3!$A$9</c:f>
              <c:strCache>
                <c:ptCount val="1"/>
                <c:pt idx="0">
                  <c:v>한국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Sheet3!$B$8:$J$8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Sheet3!$B$9:$J$9</c:f>
              <c:numCache>
                <c:formatCode>0</c:formatCode>
                <c:ptCount val="9"/>
                <c:pt idx="0">
                  <c:v>1889.883</c:v>
                </c:pt>
                <c:pt idx="1">
                  <c:v>1976.809</c:v>
                </c:pt>
                <c:pt idx="2">
                  <c:v>2079.9059999999999</c:v>
                </c:pt>
                <c:pt idx="3">
                  <c:v>2134.998</c:v>
                </c:pt>
                <c:pt idx="4">
                  <c:v>2235.7159999999999</c:v>
                </c:pt>
                <c:pt idx="5">
                  <c:v>2488.0160000000001</c:v>
                </c:pt>
                <c:pt idx="6">
                  <c:v>2678.23</c:v>
                </c:pt>
                <c:pt idx="7">
                  <c:v>2870.2530000000002</c:v>
                </c:pt>
                <c:pt idx="8">
                  <c:v>3191.5540000000001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C21-4F54-892F-B4442F7F4683}"/>
            </c:ext>
          </c:extLst>
        </c:ser>
        <c:ser>
          <c:idx val="1"/>
          <c:order val="1"/>
          <c:tx>
            <c:strRef>
              <c:f>Sheet3!$A$10</c:f>
              <c:strCache>
                <c:ptCount val="1"/>
                <c:pt idx="0">
                  <c:v>OECD 평균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numRef>
              <c:f>Sheet3!$B$8:$J$8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Sheet3!$B$10:$J$10</c:f>
              <c:numCache>
                <c:formatCode>0</c:formatCode>
                <c:ptCount val="9"/>
                <c:pt idx="0">
                  <c:v>3079.8914166666677</c:v>
                </c:pt>
                <c:pt idx="1">
                  <c:v>3164.5996944444446</c:v>
                </c:pt>
                <c:pt idx="2">
                  <c:v>3283.2172499999997</c:v>
                </c:pt>
                <c:pt idx="3">
                  <c:v>3403.5564444444449</c:v>
                </c:pt>
                <c:pt idx="4">
                  <c:v>3480.4858611111113</c:v>
                </c:pt>
                <c:pt idx="5">
                  <c:v>3586.0575555555552</c:v>
                </c:pt>
                <c:pt idx="6">
                  <c:v>3715.2416944444444</c:v>
                </c:pt>
                <c:pt idx="7">
                  <c:v>3854.4044166666667</c:v>
                </c:pt>
                <c:pt idx="8">
                  <c:v>3992.3496111111112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C21-4F54-892F-B4442F7F46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8680184"/>
        <c:axId val="692222824"/>
      </c:barChart>
      <c:catAx>
        <c:axId val="498680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58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2222824"/>
        <c:crosses val="autoZero"/>
        <c:auto val="1"/>
        <c:lblAlgn val="ctr"/>
        <c:lblOffset val="100"/>
        <c:noMultiLvlLbl val="0"/>
      </c:catAx>
      <c:valAx>
        <c:axId val="692222824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8680184"/>
        <c:crosses val="autoZero"/>
        <c:crossBetween val="between"/>
        <c:majorUnit val="1000"/>
        <c:minorUnit val="5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946795077741497"/>
          <c:y val="8.3832010332680326E-2"/>
          <c:w val="0.48106372486756677"/>
          <c:h val="8.31348771233958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050" b="1" smtClean="0">
                <a:effectLst/>
              </a:rPr>
              <a:t>우리나라 건강보험 누적인구 백분률과 </a:t>
            </a:r>
          </a:p>
          <a:p>
            <a:pPr>
              <a:defRPr sz="1050"/>
            </a:pPr>
            <a:r>
              <a:rPr lang="ko-KR" altLang="ko-KR" sz="1050" b="1" smtClean="0">
                <a:effectLst/>
              </a:rPr>
              <a:t>누적진료비 백분률의 관계</a:t>
            </a:r>
            <a:r>
              <a:rPr lang="en-US" altLang="ko-KR" sz="1050" b="1" smtClean="0">
                <a:effectLst/>
              </a:rPr>
              <a:t>(2018)</a:t>
            </a:r>
            <a:endParaRPr lang="ko-KR" altLang="ko-KR" sz="1050" b="1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hade val="50000"/>
                    <a:shade val="51000"/>
                    <a:satMod val="130000"/>
                  </a:schemeClr>
                </a:gs>
                <a:gs pos="80000">
                  <a:schemeClr val="accent2">
                    <a:shade val="50000"/>
                    <a:shade val="93000"/>
                    <a:satMod val="130000"/>
                  </a:schemeClr>
                </a:gs>
                <a:gs pos="100000">
                  <a:schemeClr val="accent2">
                    <a:shade val="50000"/>
                    <a:shade val="94000"/>
                    <a:satMod val="135000"/>
                  </a:schemeClr>
                </a:gs>
              </a:gsLst>
              <a:lin ang="16200000" scaled="0"/>
            </a:gradFill>
            <a:ln w="28575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누적진료비백분률!$O$8:$P$8</c:f>
              <c:strCache>
                <c:ptCount val="2"/>
                <c:pt idx="0">
                  <c:v>누적인구</c:v>
                </c:pt>
                <c:pt idx="1">
                  <c:v>누적급여진료비</c:v>
                </c:pt>
              </c:strCache>
            </c:strRef>
          </c:cat>
          <c:val>
            <c:numRef>
              <c:f>누적진료비백분률!$O$9:$P$9</c:f>
              <c:numCache>
                <c:formatCode>General</c:formatCode>
                <c:ptCount val="2"/>
                <c:pt idx="0">
                  <c:v>1</c:v>
                </c:pt>
                <c:pt idx="1">
                  <c:v>22.229177158741219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2">
                    <a:shade val="70000"/>
                    <a:shade val="51000"/>
                    <a:satMod val="130000"/>
                  </a:schemeClr>
                </a:gs>
                <a:gs pos="80000">
                  <a:schemeClr val="accent2">
                    <a:shade val="70000"/>
                    <a:shade val="93000"/>
                    <a:satMod val="130000"/>
                  </a:schemeClr>
                </a:gs>
                <a:gs pos="100000">
                  <a:schemeClr val="accent2">
                    <a:shade val="7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누적진료비백분률!$O$8:$P$8</c:f>
              <c:strCache>
                <c:ptCount val="2"/>
                <c:pt idx="0">
                  <c:v>누적인구</c:v>
                </c:pt>
                <c:pt idx="1">
                  <c:v>누적급여진료비</c:v>
                </c:pt>
              </c:strCache>
            </c:strRef>
          </c:cat>
          <c:val>
            <c:numRef>
              <c:f>누적진료비백분률!$O$10:$P$10</c:f>
              <c:numCache>
                <c:formatCode>General</c:formatCode>
                <c:ptCount val="2"/>
                <c:pt idx="0">
                  <c:v>4</c:v>
                </c:pt>
                <c:pt idx="1">
                  <c:v>21.959971818169539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2">
                    <a:shade val="90000"/>
                    <a:shade val="51000"/>
                    <a:satMod val="130000"/>
                  </a:schemeClr>
                </a:gs>
                <a:gs pos="80000">
                  <a:schemeClr val="accent2">
                    <a:shade val="90000"/>
                    <a:shade val="93000"/>
                    <a:satMod val="130000"/>
                  </a:schemeClr>
                </a:gs>
                <a:gs pos="100000">
                  <a:schemeClr val="accent2">
                    <a:shade val="9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누적진료비백분률!$O$8:$P$8</c:f>
              <c:strCache>
                <c:ptCount val="2"/>
                <c:pt idx="0">
                  <c:v>누적인구</c:v>
                </c:pt>
                <c:pt idx="1">
                  <c:v>누적급여진료비</c:v>
                </c:pt>
              </c:strCache>
            </c:strRef>
          </c:cat>
          <c:val>
            <c:numRef>
              <c:f>누적진료비백분률!$O$11:$P$11</c:f>
              <c:numCache>
                <c:formatCode>General</c:formatCode>
                <c:ptCount val="2"/>
                <c:pt idx="0">
                  <c:v>5</c:v>
                </c:pt>
                <c:pt idx="1">
                  <c:v>12.629788297152764</c:v>
                </c:pt>
              </c:numCache>
            </c:numRef>
          </c:val>
        </c:ser>
        <c:ser>
          <c:idx val="3"/>
          <c:order val="3"/>
          <c:spPr>
            <a:gradFill rotWithShape="1">
              <a:gsLst>
                <a:gs pos="0">
                  <a:schemeClr val="accent2">
                    <a:tint val="90000"/>
                    <a:shade val="51000"/>
                    <a:satMod val="130000"/>
                  </a:schemeClr>
                </a:gs>
                <a:gs pos="80000">
                  <a:schemeClr val="accent2">
                    <a:tint val="90000"/>
                    <a:shade val="93000"/>
                    <a:satMod val="130000"/>
                  </a:schemeClr>
                </a:gs>
                <a:gs pos="100000">
                  <a:schemeClr val="accent2">
                    <a:tint val="9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누적진료비백분률!$O$8:$P$8</c:f>
              <c:strCache>
                <c:ptCount val="2"/>
                <c:pt idx="0">
                  <c:v>누적인구</c:v>
                </c:pt>
                <c:pt idx="1">
                  <c:v>누적급여진료비</c:v>
                </c:pt>
              </c:strCache>
            </c:strRef>
          </c:cat>
          <c:val>
            <c:numRef>
              <c:f>누적진료비백분률!$O$12:$P$12</c:f>
              <c:numCache>
                <c:formatCode>General</c:formatCode>
                <c:ptCount val="2"/>
                <c:pt idx="0">
                  <c:v>10</c:v>
                </c:pt>
                <c:pt idx="1">
                  <c:v>14.731407483388402</c:v>
                </c:pt>
              </c:numCache>
            </c:numRef>
          </c:val>
        </c:ser>
        <c:ser>
          <c:idx val="4"/>
          <c:order val="4"/>
          <c:spPr>
            <a:gradFill rotWithShape="1">
              <a:gsLst>
                <a:gs pos="0">
                  <a:schemeClr val="accent2">
                    <a:tint val="70000"/>
                    <a:shade val="51000"/>
                    <a:satMod val="130000"/>
                  </a:schemeClr>
                </a:gs>
                <a:gs pos="80000">
                  <a:schemeClr val="accent2">
                    <a:tint val="70000"/>
                    <a:shade val="93000"/>
                    <a:satMod val="130000"/>
                  </a:schemeClr>
                </a:gs>
                <a:gs pos="100000">
                  <a:schemeClr val="accent2">
                    <a:tint val="7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누적진료비백분률!$O$8:$P$8</c:f>
              <c:strCache>
                <c:ptCount val="2"/>
                <c:pt idx="0">
                  <c:v>누적인구</c:v>
                </c:pt>
                <c:pt idx="1">
                  <c:v>누적급여진료비</c:v>
                </c:pt>
              </c:strCache>
            </c:strRef>
          </c:cat>
          <c:val>
            <c:numRef>
              <c:f>누적진료비백분률!$O$13:$P$13</c:f>
              <c:numCache>
                <c:formatCode>General</c:formatCode>
                <c:ptCount val="2"/>
                <c:pt idx="0">
                  <c:v>30</c:v>
                </c:pt>
                <c:pt idx="1">
                  <c:v>16.843741758755542</c:v>
                </c:pt>
              </c:numCache>
            </c:numRef>
          </c:val>
        </c:ser>
        <c:ser>
          <c:idx val="5"/>
          <c:order val="5"/>
          <c:spPr>
            <a:gradFill rotWithShape="1">
              <a:gsLst>
                <a:gs pos="0">
                  <a:schemeClr val="accent2">
                    <a:tint val="50000"/>
                    <a:shade val="51000"/>
                    <a:satMod val="130000"/>
                  </a:schemeClr>
                </a:gs>
                <a:gs pos="80000">
                  <a:schemeClr val="accent2">
                    <a:tint val="50000"/>
                    <a:shade val="93000"/>
                    <a:satMod val="130000"/>
                  </a:schemeClr>
                </a:gs>
                <a:gs pos="100000">
                  <a:schemeClr val="accent2">
                    <a:tint val="50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누적진료비백분률!$O$8:$P$8</c:f>
              <c:strCache>
                <c:ptCount val="2"/>
                <c:pt idx="0">
                  <c:v>누적인구</c:v>
                </c:pt>
                <c:pt idx="1">
                  <c:v>누적급여진료비</c:v>
                </c:pt>
              </c:strCache>
            </c:strRef>
          </c:cat>
          <c:val>
            <c:numRef>
              <c:f>누적진료비백분률!$O$14:$P$14</c:f>
              <c:numCache>
                <c:formatCode>General</c:formatCode>
                <c:ptCount val="2"/>
                <c:pt idx="0">
                  <c:v>50</c:v>
                </c:pt>
                <c:pt idx="1">
                  <c:v>11.605913483792534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95"/>
        <c:serLines>
          <c:spPr>
            <a:ln w="9525" cap="flat" cmpd="sng" algn="ctr">
              <a:solidFill>
                <a:srgbClr val="C00000"/>
              </a:solidFill>
              <a:round/>
            </a:ln>
            <a:effectLst/>
          </c:spPr>
        </c:serLines>
        <c:axId val="692225568"/>
        <c:axId val="692224000"/>
      </c:barChart>
      <c:catAx>
        <c:axId val="692225568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2224000"/>
        <c:crosses val="autoZero"/>
        <c:auto val="1"/>
        <c:lblAlgn val="ctr"/>
        <c:lblOffset val="100"/>
        <c:noMultiLvlLbl val="0"/>
      </c:catAx>
      <c:valAx>
        <c:axId val="69222400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accent1">
                <a:alpha val="98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222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905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ko-K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Sheet1!$A$1:$B$1</c:f>
              <c:strCache>
                <c:ptCount val="2"/>
                <c:pt idx="0">
                  <c:v>FFS Medicare</c:v>
                </c:pt>
                <c:pt idx="1">
                  <c:v>Medicare Advantage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0.32</c:v>
                </c:pt>
                <c:pt idx="1">
                  <c:v>0.68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sido!$K$26</c:f>
              <c:strCache>
                <c:ptCount val="1"/>
                <c:pt idx="0">
                  <c:v>2010년 예측 일인당급여진료비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sido!$J$27:$J$43</c:f>
              <c:strCache>
                <c:ptCount val="17"/>
                <c:pt idx="0">
                  <c:v>서울특별시</c:v>
                </c:pt>
                <c:pt idx="1">
                  <c:v>부산광역시</c:v>
                </c:pt>
                <c:pt idx="2">
                  <c:v>대구광역시</c:v>
                </c:pt>
                <c:pt idx="3">
                  <c:v>인천광역시</c:v>
                </c:pt>
                <c:pt idx="4">
                  <c:v>광주광역시</c:v>
                </c:pt>
                <c:pt idx="5">
                  <c:v>대전광역시</c:v>
                </c:pt>
                <c:pt idx="6">
                  <c:v>울산광역시</c:v>
                </c:pt>
                <c:pt idx="7">
                  <c:v>경기도</c:v>
                </c:pt>
                <c:pt idx="8">
                  <c:v>강원도</c:v>
                </c:pt>
                <c:pt idx="9">
                  <c:v>충청북도</c:v>
                </c:pt>
                <c:pt idx="10">
                  <c:v>충청남도</c:v>
                </c:pt>
                <c:pt idx="11">
                  <c:v>전라북도</c:v>
                </c:pt>
                <c:pt idx="12">
                  <c:v>전라남도</c:v>
                </c:pt>
                <c:pt idx="13">
                  <c:v>경상북도</c:v>
                </c:pt>
                <c:pt idx="14">
                  <c:v>경상남도</c:v>
                </c:pt>
                <c:pt idx="15">
                  <c:v>제주특별자치도</c:v>
                </c:pt>
                <c:pt idx="16">
                  <c:v>전체</c:v>
                </c:pt>
              </c:strCache>
            </c:strRef>
          </c:cat>
          <c:val>
            <c:numRef>
              <c:f>sido!$K$27:$K$43</c:f>
              <c:numCache>
                <c:formatCode>#,##0_ </c:formatCode>
                <c:ptCount val="17"/>
                <c:pt idx="0">
                  <c:v>417534.66338674037</c:v>
                </c:pt>
                <c:pt idx="1">
                  <c:v>430400.32001639623</c:v>
                </c:pt>
                <c:pt idx="2">
                  <c:v>399078.86628709838</c:v>
                </c:pt>
                <c:pt idx="3">
                  <c:v>392395.32113078737</c:v>
                </c:pt>
                <c:pt idx="4">
                  <c:v>401570.86806916195</c:v>
                </c:pt>
                <c:pt idx="5">
                  <c:v>419132.42869526823</c:v>
                </c:pt>
                <c:pt idx="6">
                  <c:v>405671.97772594588</c:v>
                </c:pt>
                <c:pt idx="7">
                  <c:v>404177.41724034509</c:v>
                </c:pt>
                <c:pt idx="8">
                  <c:v>491592.28325263149</c:v>
                </c:pt>
                <c:pt idx="9">
                  <c:v>447932.12678550644</c:v>
                </c:pt>
                <c:pt idx="10">
                  <c:v>473670.82433007989</c:v>
                </c:pt>
                <c:pt idx="11">
                  <c:v>475767.64806357777</c:v>
                </c:pt>
                <c:pt idx="12">
                  <c:v>513813.20238532563</c:v>
                </c:pt>
                <c:pt idx="13">
                  <c:v>470695.51554011699</c:v>
                </c:pt>
                <c:pt idx="14">
                  <c:v>422670.4351604621</c:v>
                </c:pt>
                <c:pt idx="15">
                  <c:v>443846.13451744197</c:v>
                </c:pt>
                <c:pt idx="16">
                  <c:v>426929.07668241905</c:v>
                </c:pt>
              </c:numCache>
            </c:numRef>
          </c:val>
        </c:ser>
        <c:ser>
          <c:idx val="1"/>
          <c:order val="1"/>
          <c:tx>
            <c:strRef>
              <c:f>sido!$L$26</c:f>
              <c:strCache>
                <c:ptCount val="1"/>
                <c:pt idx="0">
                  <c:v>2010년 일인당급여진료비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sido!$J$27:$J$43</c:f>
              <c:strCache>
                <c:ptCount val="17"/>
                <c:pt idx="0">
                  <c:v>서울특별시</c:v>
                </c:pt>
                <c:pt idx="1">
                  <c:v>부산광역시</c:v>
                </c:pt>
                <c:pt idx="2">
                  <c:v>대구광역시</c:v>
                </c:pt>
                <c:pt idx="3">
                  <c:v>인천광역시</c:v>
                </c:pt>
                <c:pt idx="4">
                  <c:v>광주광역시</c:v>
                </c:pt>
                <c:pt idx="5">
                  <c:v>대전광역시</c:v>
                </c:pt>
                <c:pt idx="6">
                  <c:v>울산광역시</c:v>
                </c:pt>
                <c:pt idx="7">
                  <c:v>경기도</c:v>
                </c:pt>
                <c:pt idx="8">
                  <c:v>강원도</c:v>
                </c:pt>
                <c:pt idx="9">
                  <c:v>충청북도</c:v>
                </c:pt>
                <c:pt idx="10">
                  <c:v>충청남도</c:v>
                </c:pt>
                <c:pt idx="11">
                  <c:v>전라북도</c:v>
                </c:pt>
                <c:pt idx="12">
                  <c:v>전라남도</c:v>
                </c:pt>
                <c:pt idx="13">
                  <c:v>경상북도</c:v>
                </c:pt>
                <c:pt idx="14">
                  <c:v>경상남도</c:v>
                </c:pt>
                <c:pt idx="15">
                  <c:v>제주특별자치도</c:v>
                </c:pt>
                <c:pt idx="16">
                  <c:v>전체</c:v>
                </c:pt>
              </c:strCache>
            </c:strRef>
          </c:cat>
          <c:val>
            <c:numRef>
              <c:f>sido!$L$27:$L$43</c:f>
              <c:numCache>
                <c:formatCode>#,##0_ </c:formatCode>
                <c:ptCount val="17"/>
                <c:pt idx="0">
                  <c:v>417756.73019999999</c:v>
                </c:pt>
                <c:pt idx="1">
                  <c:v>480347.38959999999</c:v>
                </c:pt>
                <c:pt idx="2">
                  <c:v>421679.02120000002</c:v>
                </c:pt>
                <c:pt idx="3">
                  <c:v>418029.68829999998</c:v>
                </c:pt>
                <c:pt idx="4">
                  <c:v>443886.68030000001</c:v>
                </c:pt>
                <c:pt idx="5">
                  <c:v>427401.21870000003</c:v>
                </c:pt>
                <c:pt idx="6">
                  <c:v>440164.97730000003</c:v>
                </c:pt>
                <c:pt idx="7">
                  <c:v>415091.03720000002</c:v>
                </c:pt>
                <c:pt idx="8">
                  <c:v>485147.44549999997</c:v>
                </c:pt>
                <c:pt idx="9">
                  <c:v>478077.80839999998</c:v>
                </c:pt>
                <c:pt idx="10">
                  <c:v>514848.55540000001</c:v>
                </c:pt>
                <c:pt idx="11">
                  <c:v>520794.28460000001</c:v>
                </c:pt>
                <c:pt idx="12">
                  <c:v>594342.04169999994</c:v>
                </c:pt>
                <c:pt idx="13">
                  <c:v>509629.80859999999</c:v>
                </c:pt>
                <c:pt idx="14">
                  <c:v>503871.52879999997</c:v>
                </c:pt>
                <c:pt idx="15">
                  <c:v>468217.8885</c:v>
                </c:pt>
                <c:pt idx="16">
                  <c:v>452716.7995292102</c:v>
                </c:pt>
              </c:numCache>
            </c:numRef>
          </c:val>
        </c:ser>
        <c:ser>
          <c:idx val="2"/>
          <c:order val="2"/>
          <c:tx>
            <c:strRef>
              <c:f>sido!$M$26</c:f>
              <c:strCache>
                <c:ptCount val="1"/>
                <c:pt idx="0">
                  <c:v>보정2010년예측일인당급여진료비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sido!$J$27:$J$43</c:f>
              <c:strCache>
                <c:ptCount val="17"/>
                <c:pt idx="0">
                  <c:v>서울특별시</c:v>
                </c:pt>
                <c:pt idx="1">
                  <c:v>부산광역시</c:v>
                </c:pt>
                <c:pt idx="2">
                  <c:v>대구광역시</c:v>
                </c:pt>
                <c:pt idx="3">
                  <c:v>인천광역시</c:v>
                </c:pt>
                <c:pt idx="4">
                  <c:v>광주광역시</c:v>
                </c:pt>
                <c:pt idx="5">
                  <c:v>대전광역시</c:v>
                </c:pt>
                <c:pt idx="6">
                  <c:v>울산광역시</c:v>
                </c:pt>
                <c:pt idx="7">
                  <c:v>경기도</c:v>
                </c:pt>
                <c:pt idx="8">
                  <c:v>강원도</c:v>
                </c:pt>
                <c:pt idx="9">
                  <c:v>충청북도</c:v>
                </c:pt>
                <c:pt idx="10">
                  <c:v>충청남도</c:v>
                </c:pt>
                <c:pt idx="11">
                  <c:v>전라북도</c:v>
                </c:pt>
                <c:pt idx="12">
                  <c:v>전라남도</c:v>
                </c:pt>
                <c:pt idx="13">
                  <c:v>경상북도</c:v>
                </c:pt>
                <c:pt idx="14">
                  <c:v>경상남도</c:v>
                </c:pt>
                <c:pt idx="15">
                  <c:v>제주특별자치도</c:v>
                </c:pt>
                <c:pt idx="16">
                  <c:v>전체</c:v>
                </c:pt>
              </c:strCache>
            </c:strRef>
          </c:cat>
          <c:val>
            <c:numRef>
              <c:f>sido!$M$27:$M$43</c:f>
              <c:numCache>
                <c:formatCode>#,##0_ </c:formatCode>
                <c:ptCount val="17"/>
                <c:pt idx="0">
                  <c:v>469233.52710000001</c:v>
                </c:pt>
                <c:pt idx="1">
                  <c:v>483692.20079999999</c:v>
                </c:pt>
                <c:pt idx="2">
                  <c:v>448492.54550000001</c:v>
                </c:pt>
                <c:pt idx="3">
                  <c:v>440981.44829999999</c:v>
                </c:pt>
                <c:pt idx="4">
                  <c:v>451293.1053</c:v>
                </c:pt>
                <c:pt idx="5">
                  <c:v>471029.12670000002</c:v>
                </c:pt>
                <c:pt idx="6">
                  <c:v>455902.01160000003</c:v>
                </c:pt>
                <c:pt idx="7">
                  <c:v>454222.39569999999</c:v>
                </c:pt>
                <c:pt idx="8">
                  <c:v>552460.91209999996</c:v>
                </c:pt>
                <c:pt idx="9">
                  <c:v>503394.78419999999</c:v>
                </c:pt>
                <c:pt idx="10">
                  <c:v>532320.4301</c:v>
                </c:pt>
                <c:pt idx="11">
                  <c:v>534676.88119999995</c:v>
                </c:pt>
                <c:pt idx="12">
                  <c:v>577433.21070000005</c:v>
                </c:pt>
                <c:pt idx="13">
                  <c:v>528976.7206</c:v>
                </c:pt>
                <c:pt idx="14">
                  <c:v>475005.20679999999</c:v>
                </c:pt>
                <c:pt idx="15">
                  <c:v>498802.86709999997</c:v>
                </c:pt>
                <c:pt idx="16">
                  <c:v>479791.15043028997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9608952"/>
        <c:axId val="698095688"/>
      </c:barChart>
      <c:catAx>
        <c:axId val="649608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8095688"/>
        <c:crosses val="autoZero"/>
        <c:auto val="1"/>
        <c:lblAlgn val="ctr"/>
        <c:lblOffset val="100"/>
        <c:noMultiLvlLbl val="0"/>
      </c:catAx>
      <c:valAx>
        <c:axId val="69809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1200" b="1" dirty="0" smtClean="0"/>
                  <a:t>일인당 급여진료비</a:t>
                </a:r>
                <a:endParaRPr lang="ko-KR" altLang="en-US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9608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6123386192677529E-2"/>
          <c:y val="0.85942816246740861"/>
          <c:w val="0.50470270349395796"/>
          <c:h val="0.140571837532591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ts val="100"/>
            </a:lnSpc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25400">
      <a:solidFill>
        <a:srgbClr val="7030A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only_dm!$K$23</c:f>
              <c:strCache>
                <c:ptCount val="1"/>
                <c:pt idx="0">
                  <c:v>2010년 예측 일인당급여진료비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only_dm!$J$24:$J$40</c:f>
              <c:strCache>
                <c:ptCount val="17"/>
                <c:pt idx="0">
                  <c:v>전국</c:v>
                </c:pt>
                <c:pt idx="1">
                  <c:v>서울특별시</c:v>
                </c:pt>
                <c:pt idx="2">
                  <c:v>부산광역시</c:v>
                </c:pt>
                <c:pt idx="3">
                  <c:v>대구광역시</c:v>
                </c:pt>
                <c:pt idx="4">
                  <c:v>인천광역시</c:v>
                </c:pt>
                <c:pt idx="5">
                  <c:v>광주광역시</c:v>
                </c:pt>
                <c:pt idx="6">
                  <c:v>대전광역시</c:v>
                </c:pt>
                <c:pt idx="7">
                  <c:v>울산광역시</c:v>
                </c:pt>
                <c:pt idx="8">
                  <c:v>경기도</c:v>
                </c:pt>
                <c:pt idx="9">
                  <c:v>강원도</c:v>
                </c:pt>
                <c:pt idx="10">
                  <c:v>충청북도</c:v>
                </c:pt>
                <c:pt idx="11">
                  <c:v>충청남도</c:v>
                </c:pt>
                <c:pt idx="12">
                  <c:v>전라북도</c:v>
                </c:pt>
                <c:pt idx="13">
                  <c:v>전라남도</c:v>
                </c:pt>
                <c:pt idx="14">
                  <c:v>경상북도</c:v>
                </c:pt>
                <c:pt idx="15">
                  <c:v>경상남도</c:v>
                </c:pt>
                <c:pt idx="16">
                  <c:v>제주특별자치도</c:v>
                </c:pt>
              </c:strCache>
            </c:strRef>
          </c:cat>
          <c:val>
            <c:numRef>
              <c:f>only_dm!$K$24:$K$40</c:f>
              <c:numCache>
                <c:formatCode>#,##0_ </c:formatCode>
                <c:ptCount val="17"/>
                <c:pt idx="0">
                  <c:v>558458.54567482264</c:v>
                </c:pt>
                <c:pt idx="1">
                  <c:v>559347.01620685274</c:v>
                </c:pt>
                <c:pt idx="2">
                  <c:v>565681.08908957627</c:v>
                </c:pt>
                <c:pt idx="3">
                  <c:v>550033.76776643796</c:v>
                </c:pt>
                <c:pt idx="4">
                  <c:v>560887.13859675964</c:v>
                </c:pt>
                <c:pt idx="5">
                  <c:v>550186.76277351426</c:v>
                </c:pt>
                <c:pt idx="6">
                  <c:v>545718.88151191839</c:v>
                </c:pt>
                <c:pt idx="7">
                  <c:v>538525.93525033805</c:v>
                </c:pt>
                <c:pt idx="8">
                  <c:v>552276.68619663303</c:v>
                </c:pt>
                <c:pt idx="9">
                  <c:v>569173.44859644317</c:v>
                </c:pt>
                <c:pt idx="10">
                  <c:v>570281.80663445697</c:v>
                </c:pt>
                <c:pt idx="11">
                  <c:v>559323.60835255159</c:v>
                </c:pt>
                <c:pt idx="12">
                  <c:v>566963.72693603893</c:v>
                </c:pt>
                <c:pt idx="13">
                  <c:v>581752.27522852155</c:v>
                </c:pt>
                <c:pt idx="14">
                  <c:v>564436.38229794905</c:v>
                </c:pt>
                <c:pt idx="15">
                  <c:v>553990.10456412367</c:v>
                </c:pt>
                <c:pt idx="16">
                  <c:v>561824.99932400952</c:v>
                </c:pt>
              </c:numCache>
            </c:numRef>
          </c:val>
        </c:ser>
        <c:ser>
          <c:idx val="1"/>
          <c:order val="1"/>
          <c:tx>
            <c:strRef>
              <c:f>only_dm!$L$23</c:f>
              <c:strCache>
                <c:ptCount val="1"/>
                <c:pt idx="0">
                  <c:v>2010년 일인당급여진료비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only_dm!$J$24:$J$40</c:f>
              <c:strCache>
                <c:ptCount val="17"/>
                <c:pt idx="0">
                  <c:v>전국</c:v>
                </c:pt>
                <c:pt idx="1">
                  <c:v>서울특별시</c:v>
                </c:pt>
                <c:pt idx="2">
                  <c:v>부산광역시</c:v>
                </c:pt>
                <c:pt idx="3">
                  <c:v>대구광역시</c:v>
                </c:pt>
                <c:pt idx="4">
                  <c:v>인천광역시</c:v>
                </c:pt>
                <c:pt idx="5">
                  <c:v>광주광역시</c:v>
                </c:pt>
                <c:pt idx="6">
                  <c:v>대전광역시</c:v>
                </c:pt>
                <c:pt idx="7">
                  <c:v>울산광역시</c:v>
                </c:pt>
                <c:pt idx="8">
                  <c:v>경기도</c:v>
                </c:pt>
                <c:pt idx="9">
                  <c:v>강원도</c:v>
                </c:pt>
                <c:pt idx="10">
                  <c:v>충청북도</c:v>
                </c:pt>
                <c:pt idx="11">
                  <c:v>충청남도</c:v>
                </c:pt>
                <c:pt idx="12">
                  <c:v>전라북도</c:v>
                </c:pt>
                <c:pt idx="13">
                  <c:v>전라남도</c:v>
                </c:pt>
                <c:pt idx="14">
                  <c:v>경상북도</c:v>
                </c:pt>
                <c:pt idx="15">
                  <c:v>경상남도</c:v>
                </c:pt>
                <c:pt idx="16">
                  <c:v>제주특별자치도</c:v>
                </c:pt>
              </c:strCache>
            </c:strRef>
          </c:cat>
          <c:val>
            <c:numRef>
              <c:f>only_dm!$L$24:$L$40</c:f>
              <c:numCache>
                <c:formatCode>#,##0_ </c:formatCode>
                <c:ptCount val="17"/>
                <c:pt idx="0">
                  <c:v>616753.41377576673</c:v>
                </c:pt>
                <c:pt idx="1">
                  <c:v>561920.60070671374</c:v>
                </c:pt>
                <c:pt idx="2">
                  <c:v>699574.09594095941</c:v>
                </c:pt>
                <c:pt idx="3">
                  <c:v>621927.96218487399</c:v>
                </c:pt>
                <c:pt idx="4">
                  <c:v>648987.371090448</c:v>
                </c:pt>
                <c:pt idx="5">
                  <c:v>621504.19801980199</c:v>
                </c:pt>
                <c:pt idx="6">
                  <c:v>501650.48214285716</c:v>
                </c:pt>
                <c:pt idx="7">
                  <c:v>597404.44987775059</c:v>
                </c:pt>
                <c:pt idx="8">
                  <c:v>577161.40894901147</c:v>
                </c:pt>
                <c:pt idx="9">
                  <c:v>672033.5</c:v>
                </c:pt>
                <c:pt idx="10">
                  <c:v>695750.96463022509</c:v>
                </c:pt>
                <c:pt idx="11">
                  <c:v>668042.32727272727</c:v>
                </c:pt>
                <c:pt idx="12">
                  <c:v>677455.42600896861</c:v>
                </c:pt>
                <c:pt idx="13">
                  <c:v>658131.84863523568</c:v>
                </c:pt>
                <c:pt idx="14">
                  <c:v>619889.65886939573</c:v>
                </c:pt>
                <c:pt idx="15">
                  <c:v>733493.40332458448</c:v>
                </c:pt>
                <c:pt idx="16">
                  <c:v>624998.18181818177</c:v>
                </c:pt>
              </c:numCache>
            </c:numRef>
          </c:val>
        </c:ser>
        <c:ser>
          <c:idx val="2"/>
          <c:order val="2"/>
          <c:tx>
            <c:strRef>
              <c:f>only_dm!$M$23</c:f>
              <c:strCache>
                <c:ptCount val="1"/>
                <c:pt idx="0">
                  <c:v>보정2010년예측일인당급여진료비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only_dm!$J$24:$J$40</c:f>
              <c:strCache>
                <c:ptCount val="17"/>
                <c:pt idx="0">
                  <c:v>전국</c:v>
                </c:pt>
                <c:pt idx="1">
                  <c:v>서울특별시</c:v>
                </c:pt>
                <c:pt idx="2">
                  <c:v>부산광역시</c:v>
                </c:pt>
                <c:pt idx="3">
                  <c:v>대구광역시</c:v>
                </c:pt>
                <c:pt idx="4">
                  <c:v>인천광역시</c:v>
                </c:pt>
                <c:pt idx="5">
                  <c:v>광주광역시</c:v>
                </c:pt>
                <c:pt idx="6">
                  <c:v>대전광역시</c:v>
                </c:pt>
                <c:pt idx="7">
                  <c:v>울산광역시</c:v>
                </c:pt>
                <c:pt idx="8">
                  <c:v>경기도</c:v>
                </c:pt>
                <c:pt idx="9">
                  <c:v>강원도</c:v>
                </c:pt>
                <c:pt idx="10">
                  <c:v>충청북도</c:v>
                </c:pt>
                <c:pt idx="11">
                  <c:v>충청남도</c:v>
                </c:pt>
                <c:pt idx="12">
                  <c:v>전라북도</c:v>
                </c:pt>
                <c:pt idx="13">
                  <c:v>전라남도</c:v>
                </c:pt>
                <c:pt idx="14">
                  <c:v>경상북도</c:v>
                </c:pt>
                <c:pt idx="15">
                  <c:v>경상남도</c:v>
                </c:pt>
                <c:pt idx="16">
                  <c:v>제주특별자치도</c:v>
                </c:pt>
              </c:strCache>
            </c:strRef>
          </c:cat>
          <c:val>
            <c:numRef>
              <c:f>only_dm!$M$24:$M$40</c:f>
              <c:numCache>
                <c:formatCode>#,##0_ </c:formatCode>
                <c:ptCount val="17"/>
                <c:pt idx="0">
                  <c:v>627606.51061549888</c:v>
                </c:pt>
                <c:pt idx="1">
                  <c:v>628604.99097668368</c:v>
                </c:pt>
                <c:pt idx="2">
                  <c:v>635723.34454240219</c:v>
                </c:pt>
                <c:pt idx="3">
                  <c:v>618138.58232119249</c:v>
                </c:pt>
                <c:pt idx="4">
                  <c:v>630335.81029449403</c:v>
                </c:pt>
                <c:pt idx="5">
                  <c:v>618310.52106808149</c:v>
                </c:pt>
                <c:pt idx="6">
                  <c:v>613289.42972629494</c:v>
                </c:pt>
                <c:pt idx="7">
                  <c:v>605205.85765234579</c:v>
                </c:pt>
                <c:pt idx="8">
                  <c:v>620659.21741662105</c:v>
                </c:pt>
                <c:pt idx="9">
                  <c:v>639648.12567592587</c:v>
                </c:pt>
                <c:pt idx="10">
                  <c:v>640893.71986754111</c:v>
                </c:pt>
                <c:pt idx="11">
                  <c:v>628578.68477746309</c:v>
                </c:pt>
                <c:pt idx="12">
                  <c:v>637164.79775219969</c:v>
                </c:pt>
                <c:pt idx="13">
                  <c:v>653784.45423842734</c:v>
                </c:pt>
                <c:pt idx="14">
                  <c:v>634324.51898537076</c:v>
                </c:pt>
                <c:pt idx="15">
                  <c:v>622584.79010446637</c:v>
                </c:pt>
                <c:pt idx="16">
                  <c:v>631389.7963119545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8097256"/>
        <c:axId val="698096864"/>
      </c:barChart>
      <c:catAx>
        <c:axId val="69809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8096864"/>
        <c:crosses val="autoZero"/>
        <c:auto val="1"/>
        <c:lblAlgn val="ctr"/>
        <c:lblOffset val="100"/>
        <c:noMultiLvlLbl val="0"/>
      </c:catAx>
      <c:valAx>
        <c:axId val="69809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8097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6333067307050381E-2"/>
          <c:y val="0.85640888978918428"/>
          <c:w val="0.62071558999004584"/>
          <c:h val="0.142615728829733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ts val="600"/>
            </a:lnSpc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25400">
      <a:solidFill>
        <a:srgbClr val="7030A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cva!$J$23</c:f>
              <c:strCache>
                <c:ptCount val="1"/>
                <c:pt idx="0">
                  <c:v>2010년 예측 일인당급여진료비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cva!$I$24:$I$40</c:f>
              <c:strCache>
                <c:ptCount val="17"/>
                <c:pt idx="0">
                  <c:v>전국</c:v>
                </c:pt>
                <c:pt idx="1">
                  <c:v>서울특별시</c:v>
                </c:pt>
                <c:pt idx="2">
                  <c:v>부산광역시</c:v>
                </c:pt>
                <c:pt idx="3">
                  <c:v>대구광역시</c:v>
                </c:pt>
                <c:pt idx="4">
                  <c:v>인천광역시</c:v>
                </c:pt>
                <c:pt idx="5">
                  <c:v>광주광역시</c:v>
                </c:pt>
                <c:pt idx="6">
                  <c:v>대전광역시</c:v>
                </c:pt>
                <c:pt idx="7">
                  <c:v>울산광역시</c:v>
                </c:pt>
                <c:pt idx="8">
                  <c:v>경기도</c:v>
                </c:pt>
                <c:pt idx="9">
                  <c:v>강원도</c:v>
                </c:pt>
                <c:pt idx="10">
                  <c:v>충청북도</c:v>
                </c:pt>
                <c:pt idx="11">
                  <c:v>충청남도</c:v>
                </c:pt>
                <c:pt idx="12">
                  <c:v>전라북도</c:v>
                </c:pt>
                <c:pt idx="13">
                  <c:v>전라남도</c:v>
                </c:pt>
                <c:pt idx="14">
                  <c:v>경상북도</c:v>
                </c:pt>
                <c:pt idx="15">
                  <c:v>경상남도</c:v>
                </c:pt>
                <c:pt idx="16">
                  <c:v>제주특별자치도</c:v>
                </c:pt>
              </c:strCache>
            </c:strRef>
          </c:cat>
          <c:val>
            <c:numRef>
              <c:f>cva!$J$24:$J$40</c:f>
              <c:numCache>
                <c:formatCode>#,##0_ </c:formatCode>
                <c:ptCount val="17"/>
                <c:pt idx="0">
                  <c:v>2103422.072000328</c:v>
                </c:pt>
                <c:pt idx="1">
                  <c:v>2042889.7717148133</c:v>
                </c:pt>
                <c:pt idx="2">
                  <c:v>2190482.5519322599</c:v>
                </c:pt>
                <c:pt idx="3">
                  <c:v>1885910.6044317828</c:v>
                </c:pt>
                <c:pt idx="4">
                  <c:v>1953477.6970167828</c:v>
                </c:pt>
                <c:pt idx="5">
                  <c:v>2054035.5146972323</c:v>
                </c:pt>
                <c:pt idx="6">
                  <c:v>2301516.158333919</c:v>
                </c:pt>
                <c:pt idx="7">
                  <c:v>2484423.9909023866</c:v>
                </c:pt>
                <c:pt idx="8">
                  <c:v>2085107.0903374529</c:v>
                </c:pt>
                <c:pt idx="9">
                  <c:v>2239700.4026328092</c:v>
                </c:pt>
                <c:pt idx="10">
                  <c:v>2221139.4210419869</c:v>
                </c:pt>
                <c:pt idx="11">
                  <c:v>2091168.5918402292</c:v>
                </c:pt>
                <c:pt idx="12">
                  <c:v>2083537.0683602828</c:v>
                </c:pt>
                <c:pt idx="13">
                  <c:v>2242036.8905831412</c:v>
                </c:pt>
                <c:pt idx="14">
                  <c:v>2150192.153253898</c:v>
                </c:pt>
                <c:pt idx="15">
                  <c:v>2060787.861226798</c:v>
                </c:pt>
                <c:pt idx="16">
                  <c:v>2375922.4612562489</c:v>
                </c:pt>
              </c:numCache>
            </c:numRef>
          </c:val>
        </c:ser>
        <c:ser>
          <c:idx val="1"/>
          <c:order val="1"/>
          <c:tx>
            <c:strRef>
              <c:f>cva!$K$23</c:f>
              <c:strCache>
                <c:ptCount val="1"/>
                <c:pt idx="0">
                  <c:v>2010년 일인당급여진료비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cva!$I$24:$I$40</c:f>
              <c:strCache>
                <c:ptCount val="17"/>
                <c:pt idx="0">
                  <c:v>전국</c:v>
                </c:pt>
                <c:pt idx="1">
                  <c:v>서울특별시</c:v>
                </c:pt>
                <c:pt idx="2">
                  <c:v>부산광역시</c:v>
                </c:pt>
                <c:pt idx="3">
                  <c:v>대구광역시</c:v>
                </c:pt>
                <c:pt idx="4">
                  <c:v>인천광역시</c:v>
                </c:pt>
                <c:pt idx="5">
                  <c:v>광주광역시</c:v>
                </c:pt>
                <c:pt idx="6">
                  <c:v>대전광역시</c:v>
                </c:pt>
                <c:pt idx="7">
                  <c:v>울산광역시</c:v>
                </c:pt>
                <c:pt idx="8">
                  <c:v>경기도</c:v>
                </c:pt>
                <c:pt idx="9">
                  <c:v>강원도</c:v>
                </c:pt>
                <c:pt idx="10">
                  <c:v>충청북도</c:v>
                </c:pt>
                <c:pt idx="11">
                  <c:v>충청남도</c:v>
                </c:pt>
                <c:pt idx="12">
                  <c:v>전라북도</c:v>
                </c:pt>
                <c:pt idx="13">
                  <c:v>전라남도</c:v>
                </c:pt>
                <c:pt idx="14">
                  <c:v>경상북도</c:v>
                </c:pt>
                <c:pt idx="15">
                  <c:v>경상남도</c:v>
                </c:pt>
                <c:pt idx="16">
                  <c:v>제주특별자치도</c:v>
                </c:pt>
              </c:strCache>
            </c:strRef>
          </c:cat>
          <c:val>
            <c:numRef>
              <c:f>cva!$K$24:$K$40</c:f>
              <c:numCache>
                <c:formatCode>#,##0_ </c:formatCode>
                <c:ptCount val="17"/>
                <c:pt idx="0">
                  <c:v>2229619.2923066467</c:v>
                </c:pt>
                <c:pt idx="1">
                  <c:v>2110418.0251945164</c:v>
                </c:pt>
                <c:pt idx="2">
                  <c:v>2455499.5304162218</c:v>
                </c:pt>
                <c:pt idx="3">
                  <c:v>2008861.3464052288</c:v>
                </c:pt>
                <c:pt idx="4">
                  <c:v>2063088.2728592162</c:v>
                </c:pt>
                <c:pt idx="5">
                  <c:v>2250860.5420054202</c:v>
                </c:pt>
                <c:pt idx="6">
                  <c:v>2341140.8633093527</c:v>
                </c:pt>
                <c:pt idx="7">
                  <c:v>2560185.3488372094</c:v>
                </c:pt>
                <c:pt idx="8">
                  <c:v>2063592.63827082</c:v>
                </c:pt>
                <c:pt idx="9">
                  <c:v>2291616.2629757784</c:v>
                </c:pt>
                <c:pt idx="10">
                  <c:v>2369833.3264033264</c:v>
                </c:pt>
                <c:pt idx="11">
                  <c:v>2305617.955823293</c:v>
                </c:pt>
                <c:pt idx="12">
                  <c:v>2292557.9357231148</c:v>
                </c:pt>
                <c:pt idx="13">
                  <c:v>2505959.061994609</c:v>
                </c:pt>
                <c:pt idx="14">
                  <c:v>2290740.2721088436</c:v>
                </c:pt>
                <c:pt idx="15">
                  <c:v>2497267.2601279318</c:v>
                </c:pt>
                <c:pt idx="16">
                  <c:v>2625977.5816993462</c:v>
                </c:pt>
              </c:numCache>
            </c:numRef>
          </c:val>
        </c:ser>
        <c:ser>
          <c:idx val="2"/>
          <c:order val="2"/>
          <c:tx>
            <c:strRef>
              <c:f>cva!$L$23</c:f>
              <c:strCache>
                <c:ptCount val="1"/>
                <c:pt idx="0">
                  <c:v>보정2010년예측일인당급여진료비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cva!$I$24:$I$40</c:f>
              <c:strCache>
                <c:ptCount val="17"/>
                <c:pt idx="0">
                  <c:v>전국</c:v>
                </c:pt>
                <c:pt idx="1">
                  <c:v>서울특별시</c:v>
                </c:pt>
                <c:pt idx="2">
                  <c:v>부산광역시</c:v>
                </c:pt>
                <c:pt idx="3">
                  <c:v>대구광역시</c:v>
                </c:pt>
                <c:pt idx="4">
                  <c:v>인천광역시</c:v>
                </c:pt>
                <c:pt idx="5">
                  <c:v>광주광역시</c:v>
                </c:pt>
                <c:pt idx="6">
                  <c:v>대전광역시</c:v>
                </c:pt>
                <c:pt idx="7">
                  <c:v>울산광역시</c:v>
                </c:pt>
                <c:pt idx="8">
                  <c:v>경기도</c:v>
                </c:pt>
                <c:pt idx="9">
                  <c:v>강원도</c:v>
                </c:pt>
                <c:pt idx="10">
                  <c:v>충청북도</c:v>
                </c:pt>
                <c:pt idx="11">
                  <c:v>충청남도</c:v>
                </c:pt>
                <c:pt idx="12">
                  <c:v>전라북도</c:v>
                </c:pt>
                <c:pt idx="13">
                  <c:v>전라남도</c:v>
                </c:pt>
                <c:pt idx="14">
                  <c:v>경상북도</c:v>
                </c:pt>
                <c:pt idx="15">
                  <c:v>경상남도</c:v>
                </c:pt>
                <c:pt idx="16">
                  <c:v>제주특별자치도</c:v>
                </c:pt>
              </c:strCache>
            </c:strRef>
          </c:cat>
          <c:val>
            <c:numRef>
              <c:f>cva!$L$24:$L$40</c:f>
              <c:numCache>
                <c:formatCode>#,##0_ </c:formatCode>
                <c:ptCount val="17"/>
                <c:pt idx="0">
                  <c:v>2363866.3911294579</c:v>
                </c:pt>
                <c:pt idx="1">
                  <c:v>2295839.0217643511</c:v>
                </c:pt>
                <c:pt idx="2">
                  <c:v>2461706.6416650917</c:v>
                </c:pt>
                <c:pt idx="3">
                  <c:v>2119422.7986071254</c:v>
                </c:pt>
                <c:pt idx="4">
                  <c:v>2195356.003565901</c:v>
                </c:pt>
                <c:pt idx="5">
                  <c:v>2308364.8232147712</c:v>
                </c:pt>
                <c:pt idx="6">
                  <c:v>2586488.3552130414</c:v>
                </c:pt>
                <c:pt idx="7">
                  <c:v>2792043.7137111844</c:v>
                </c:pt>
                <c:pt idx="8">
                  <c:v>2343283.6606431082</c:v>
                </c:pt>
                <c:pt idx="9">
                  <c:v>2517018.6138381395</c:v>
                </c:pt>
                <c:pt idx="10">
                  <c:v>2496159.4238767102</c:v>
                </c:pt>
                <c:pt idx="11">
                  <c:v>2350095.6932222694</c:v>
                </c:pt>
                <c:pt idx="12">
                  <c:v>2341519.2395910658</c:v>
                </c:pt>
                <c:pt idx="13">
                  <c:v>2519644.4041693285</c:v>
                </c:pt>
                <c:pt idx="14">
                  <c:v>2416427.5126739172</c:v>
                </c:pt>
                <c:pt idx="15">
                  <c:v>2315953.2407915257</c:v>
                </c:pt>
                <c:pt idx="16">
                  <c:v>2670107.5969751221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8093728"/>
        <c:axId val="698094904"/>
      </c:barChart>
      <c:catAx>
        <c:axId val="69809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8094904"/>
        <c:crosses val="autoZero"/>
        <c:auto val="1"/>
        <c:lblAlgn val="ctr"/>
        <c:lblOffset val="100"/>
        <c:noMultiLvlLbl val="0"/>
      </c:catAx>
      <c:valAx>
        <c:axId val="698094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809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5097476743288969"/>
          <c:w val="1"/>
          <c:h val="0.149025232567110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25400">
      <a:solidFill>
        <a:srgbClr val="7030A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CRF!$J$23</c:f>
              <c:strCache>
                <c:ptCount val="1"/>
                <c:pt idx="0">
                  <c:v>2010 estimated per capita expense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CRF!$I$24:$I$40</c:f>
              <c:strCache>
                <c:ptCount val="17"/>
                <c:pt idx="0">
                  <c:v>Nation Wide</c:v>
                </c:pt>
                <c:pt idx="1">
                  <c:v>Seoul</c:v>
                </c:pt>
                <c:pt idx="2">
                  <c:v>Busan</c:v>
                </c:pt>
                <c:pt idx="3">
                  <c:v>Daegu</c:v>
                </c:pt>
                <c:pt idx="4">
                  <c:v>Incheon</c:v>
                </c:pt>
                <c:pt idx="5">
                  <c:v>Kwangju</c:v>
                </c:pt>
                <c:pt idx="6">
                  <c:v>Daejeon</c:v>
                </c:pt>
                <c:pt idx="7">
                  <c:v>Ulsan</c:v>
                </c:pt>
                <c:pt idx="8">
                  <c:v>Geonggi-do</c:v>
                </c:pt>
                <c:pt idx="9">
                  <c:v>Kangwon-do</c:v>
                </c:pt>
                <c:pt idx="10">
                  <c:v>Chungchungbuk-do</c:v>
                </c:pt>
                <c:pt idx="11">
                  <c:v>Chungchungnam-do</c:v>
                </c:pt>
                <c:pt idx="12">
                  <c:v>Jeollabuk-do</c:v>
                </c:pt>
                <c:pt idx="13">
                  <c:v>Jeollanam-do</c:v>
                </c:pt>
                <c:pt idx="14">
                  <c:v>Gyeongsangbuk-do</c:v>
                </c:pt>
                <c:pt idx="15">
                  <c:v>Gyeongsangnam-do</c:v>
                </c:pt>
                <c:pt idx="16">
                  <c:v>Jeju-do</c:v>
                </c:pt>
              </c:strCache>
            </c:strRef>
          </c:cat>
          <c:val>
            <c:numRef>
              <c:f>CRF!$J$24:$J$40</c:f>
              <c:numCache>
                <c:formatCode>#,##0_ </c:formatCode>
                <c:ptCount val="17"/>
                <c:pt idx="0">
                  <c:v>2384213.3126097526</c:v>
                </c:pt>
                <c:pt idx="1">
                  <c:v>2248995.2096767952</c:v>
                </c:pt>
                <c:pt idx="2">
                  <c:v>2502266.7176924204</c:v>
                </c:pt>
                <c:pt idx="3">
                  <c:v>2019642.9511178797</c:v>
                </c:pt>
                <c:pt idx="4">
                  <c:v>2090467.4137761786</c:v>
                </c:pt>
                <c:pt idx="5">
                  <c:v>2521142.1689077583</c:v>
                </c:pt>
                <c:pt idx="6">
                  <c:v>2634123.5392752937</c:v>
                </c:pt>
                <c:pt idx="7">
                  <c:v>2486850.3369165165</c:v>
                </c:pt>
                <c:pt idx="8">
                  <c:v>2426528.7173076156</c:v>
                </c:pt>
                <c:pt idx="9">
                  <c:v>2620802.7316717245</c:v>
                </c:pt>
                <c:pt idx="10">
                  <c:v>2282380.2282378338</c:v>
                </c:pt>
                <c:pt idx="11">
                  <c:v>2491048.3005638709</c:v>
                </c:pt>
                <c:pt idx="12">
                  <c:v>2484924.6582104159</c:v>
                </c:pt>
                <c:pt idx="13">
                  <c:v>2777239.7103120619</c:v>
                </c:pt>
                <c:pt idx="14">
                  <c:v>2259132.9475959553</c:v>
                </c:pt>
                <c:pt idx="15">
                  <c:v>2497138.1587081049</c:v>
                </c:pt>
                <c:pt idx="16">
                  <c:v>2563341.3939912682</c:v>
                </c:pt>
              </c:numCache>
            </c:numRef>
          </c:val>
        </c:ser>
        <c:ser>
          <c:idx val="1"/>
          <c:order val="1"/>
          <c:tx>
            <c:strRef>
              <c:f>CRF!$K$23</c:f>
              <c:strCache>
                <c:ptCount val="1"/>
                <c:pt idx="0">
                  <c:v>2010 actual per capita expense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CRF!$I$24:$I$40</c:f>
              <c:strCache>
                <c:ptCount val="17"/>
                <c:pt idx="0">
                  <c:v>Nation Wide</c:v>
                </c:pt>
                <c:pt idx="1">
                  <c:v>Seoul</c:v>
                </c:pt>
                <c:pt idx="2">
                  <c:v>Busan</c:v>
                </c:pt>
                <c:pt idx="3">
                  <c:v>Daegu</c:v>
                </c:pt>
                <c:pt idx="4">
                  <c:v>Incheon</c:v>
                </c:pt>
                <c:pt idx="5">
                  <c:v>Kwangju</c:v>
                </c:pt>
                <c:pt idx="6">
                  <c:v>Daejeon</c:v>
                </c:pt>
                <c:pt idx="7">
                  <c:v>Ulsan</c:v>
                </c:pt>
                <c:pt idx="8">
                  <c:v>Geonggi-do</c:v>
                </c:pt>
                <c:pt idx="9">
                  <c:v>Kangwon-do</c:v>
                </c:pt>
                <c:pt idx="10">
                  <c:v>Chungchungbuk-do</c:v>
                </c:pt>
                <c:pt idx="11">
                  <c:v>Chungchungnam-do</c:v>
                </c:pt>
                <c:pt idx="12">
                  <c:v>Jeollabuk-do</c:v>
                </c:pt>
                <c:pt idx="13">
                  <c:v>Jeollanam-do</c:v>
                </c:pt>
                <c:pt idx="14">
                  <c:v>Gyeongsangbuk-do</c:v>
                </c:pt>
                <c:pt idx="15">
                  <c:v>Gyeongsangnam-do</c:v>
                </c:pt>
                <c:pt idx="16">
                  <c:v>Jeju-do</c:v>
                </c:pt>
              </c:strCache>
            </c:strRef>
          </c:cat>
          <c:val>
            <c:numRef>
              <c:f>CRF!$K$24:$K$40</c:f>
              <c:numCache>
                <c:formatCode>#,##0_ </c:formatCode>
                <c:ptCount val="17"/>
                <c:pt idx="0">
                  <c:v>2451808.5068543907</c:v>
                </c:pt>
                <c:pt idx="1">
                  <c:v>2177220.3177570095</c:v>
                </c:pt>
                <c:pt idx="2">
                  <c:v>3207353.8131313133</c:v>
                </c:pt>
                <c:pt idx="3">
                  <c:v>2163358.6</c:v>
                </c:pt>
                <c:pt idx="4">
                  <c:v>2002998.6956521738</c:v>
                </c:pt>
                <c:pt idx="5">
                  <c:v>2778159.6511627906</c:v>
                </c:pt>
                <c:pt idx="6">
                  <c:v>2604885.6521739131</c:v>
                </c:pt>
                <c:pt idx="7">
                  <c:v>2112908.9915966387</c:v>
                </c:pt>
                <c:pt idx="8">
                  <c:v>2323846.4143094844</c:v>
                </c:pt>
                <c:pt idx="9">
                  <c:v>2338430.4184100418</c:v>
                </c:pt>
                <c:pt idx="10">
                  <c:v>2271236.2087912089</c:v>
                </c:pt>
                <c:pt idx="11">
                  <c:v>3145485.9905660376</c:v>
                </c:pt>
                <c:pt idx="12">
                  <c:v>2620607.0388349514</c:v>
                </c:pt>
                <c:pt idx="13">
                  <c:v>3003969.3913043477</c:v>
                </c:pt>
                <c:pt idx="14">
                  <c:v>2296632.5970873786</c:v>
                </c:pt>
                <c:pt idx="15">
                  <c:v>2940128.8996763756</c:v>
                </c:pt>
                <c:pt idx="16">
                  <c:v>2715622.6666666665</c:v>
                </c:pt>
              </c:numCache>
            </c:numRef>
          </c:val>
        </c:ser>
        <c:ser>
          <c:idx val="2"/>
          <c:order val="2"/>
          <c:tx>
            <c:strRef>
              <c:f>CRF!$L$23</c:f>
              <c:strCache>
                <c:ptCount val="1"/>
                <c:pt idx="0">
                  <c:v>2010 adjusted estimated per capita expense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CRF!$I$24:$I$40</c:f>
              <c:strCache>
                <c:ptCount val="17"/>
                <c:pt idx="0">
                  <c:v>Nation Wide</c:v>
                </c:pt>
                <c:pt idx="1">
                  <c:v>Seoul</c:v>
                </c:pt>
                <c:pt idx="2">
                  <c:v>Busan</c:v>
                </c:pt>
                <c:pt idx="3">
                  <c:v>Daegu</c:v>
                </c:pt>
                <c:pt idx="4">
                  <c:v>Incheon</c:v>
                </c:pt>
                <c:pt idx="5">
                  <c:v>Kwangju</c:v>
                </c:pt>
                <c:pt idx="6">
                  <c:v>Daejeon</c:v>
                </c:pt>
                <c:pt idx="7">
                  <c:v>Ulsan</c:v>
                </c:pt>
                <c:pt idx="8">
                  <c:v>Geonggi-do</c:v>
                </c:pt>
                <c:pt idx="9">
                  <c:v>Kangwon-do</c:v>
                </c:pt>
                <c:pt idx="10">
                  <c:v>Chungchungbuk-do</c:v>
                </c:pt>
                <c:pt idx="11">
                  <c:v>Chungchungnam-do</c:v>
                </c:pt>
                <c:pt idx="12">
                  <c:v>Jeollabuk-do</c:v>
                </c:pt>
                <c:pt idx="13">
                  <c:v>Jeollanam-do</c:v>
                </c:pt>
                <c:pt idx="14">
                  <c:v>Gyeongsangbuk-do</c:v>
                </c:pt>
                <c:pt idx="15">
                  <c:v>Gyeongsangnam-do</c:v>
                </c:pt>
                <c:pt idx="16">
                  <c:v>Jeju-do</c:v>
                </c:pt>
              </c:strCache>
            </c:strRef>
          </c:cat>
          <c:val>
            <c:numRef>
              <c:f>CRF!$L$24:$L$40</c:f>
              <c:numCache>
                <c:formatCode>#,##0_ </c:formatCode>
                <c:ptCount val="17"/>
                <c:pt idx="0">
                  <c:v>2679425.0160177774</c:v>
                </c:pt>
                <c:pt idx="1">
                  <c:v>2527464.2976957862</c:v>
                </c:pt>
                <c:pt idx="2">
                  <c:v>2812095.7150410721</c:v>
                </c:pt>
                <c:pt idx="3">
                  <c:v>2269713.7953339522</c:v>
                </c:pt>
                <c:pt idx="4">
                  <c:v>2349307.6957576284</c:v>
                </c:pt>
                <c:pt idx="5">
                  <c:v>2833308.3120463458</c:v>
                </c:pt>
                <c:pt idx="6">
                  <c:v>2960278.9603963387</c:v>
                </c:pt>
                <c:pt idx="7">
                  <c:v>2794770.4882717449</c:v>
                </c:pt>
                <c:pt idx="8">
                  <c:v>2726979.8859242219</c:v>
                </c:pt>
                <c:pt idx="9">
                  <c:v>2945308.7792729498</c:v>
                </c:pt>
                <c:pt idx="10">
                  <c:v>2564983.0270056021</c:v>
                </c:pt>
                <c:pt idx="11">
                  <c:v>2799488.2409801814</c:v>
                </c:pt>
                <c:pt idx="12">
                  <c:v>2792606.3733116239</c:v>
                </c:pt>
                <c:pt idx="13">
                  <c:v>3121115.680351086</c:v>
                </c:pt>
                <c:pt idx="14">
                  <c:v>2538857.2835677997</c:v>
                </c:pt>
                <c:pt idx="15">
                  <c:v>2806332.1413012478</c:v>
                </c:pt>
                <c:pt idx="16">
                  <c:v>2880732.6170560159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8096080"/>
        <c:axId val="639581936"/>
      </c:barChart>
      <c:catAx>
        <c:axId val="69809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9581936"/>
        <c:crosses val="autoZero"/>
        <c:auto val="1"/>
        <c:lblAlgn val="ctr"/>
        <c:lblOffset val="100"/>
        <c:noMultiLvlLbl val="0"/>
      </c:catAx>
      <c:valAx>
        <c:axId val="63958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809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51637-8A5D-46FD-B9E5-1341AB985B49}" type="doc">
      <dgm:prSet loTypeId="urn:microsoft.com/office/officeart/2005/8/layout/hProcess4" loCatId="process" qsTypeId="urn:microsoft.com/office/officeart/2005/8/quickstyle/3d4" qsCatId="3D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38267FF6-2B9E-499C-81E0-4A594D058971}">
      <dgm:prSet phldrT="[텍스트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b="1" smtClean="0"/>
            <a:t>공급자 참여</a:t>
          </a:r>
          <a:endParaRPr lang="ko-KR" altLang="en-US" b="1"/>
        </a:p>
      </dgm:t>
    </dgm:pt>
    <dgm:pt modelId="{1170F386-C2B2-4C3A-8E54-6E76F3C702FF}" type="parTrans" cxnId="{5620C1C7-0C32-43E8-802B-0F7FBD0C9333}">
      <dgm:prSet/>
      <dgm:spPr/>
      <dgm:t>
        <a:bodyPr/>
        <a:lstStyle/>
        <a:p>
          <a:pPr latinLnBrk="1"/>
          <a:endParaRPr lang="ko-KR" altLang="en-US"/>
        </a:p>
      </dgm:t>
    </dgm:pt>
    <dgm:pt modelId="{CC3B42A9-454A-4FB3-896C-3535832EB3EB}" type="sibTrans" cxnId="{5620C1C7-0C32-43E8-802B-0F7FBD0C9333}">
      <dgm:prSet/>
      <dgm:spPr/>
      <dgm:t>
        <a:bodyPr/>
        <a:lstStyle/>
        <a:p>
          <a:pPr latinLnBrk="1"/>
          <a:endParaRPr lang="ko-KR" altLang="en-US"/>
        </a:p>
      </dgm:t>
    </dgm:pt>
    <dgm:pt modelId="{F888EBFD-8570-4A64-A55B-2679B4520C76}">
      <dgm:prSet phldrT="[텍스트]" custT="1"/>
      <dgm:spPr/>
      <dgm:t>
        <a:bodyPr lIns="72000" rIns="0"/>
        <a:lstStyle/>
        <a:p>
          <a:pPr latinLnBrk="1"/>
          <a:r>
            <a:rPr lang="ko-KR" altLang="en-US" sz="1050" b="1" smtClean="0"/>
            <a:t> 지속적 돌봄을 통해 공급자 활동 개선</a:t>
          </a:r>
          <a:endParaRPr lang="ko-KR" altLang="en-US" sz="1050" b="1"/>
        </a:p>
      </dgm:t>
    </dgm:pt>
    <dgm:pt modelId="{973C7FE3-CA28-4BB9-B4CA-1E364BB86F51}" type="parTrans" cxnId="{2108E301-6D34-4A8A-9825-21299BCD4B65}">
      <dgm:prSet/>
      <dgm:spPr/>
      <dgm:t>
        <a:bodyPr/>
        <a:lstStyle/>
        <a:p>
          <a:pPr latinLnBrk="1"/>
          <a:endParaRPr lang="ko-KR" altLang="en-US"/>
        </a:p>
      </dgm:t>
    </dgm:pt>
    <dgm:pt modelId="{8A8D2D4C-1B3B-4166-B359-EAA991A7A2EA}" type="sibTrans" cxnId="{2108E301-6D34-4A8A-9825-21299BCD4B65}">
      <dgm:prSet/>
      <dgm:spPr/>
      <dgm:t>
        <a:bodyPr/>
        <a:lstStyle/>
        <a:p>
          <a:pPr latinLnBrk="1"/>
          <a:endParaRPr lang="ko-KR" altLang="en-US"/>
        </a:p>
      </dgm:t>
    </dgm:pt>
    <dgm:pt modelId="{279B79C5-179E-450C-B7C3-547E31A8AE58}">
      <dgm:prSet phldrT="[텍스트]" custT="1"/>
      <dgm:spPr/>
      <dgm:t>
        <a:bodyPr/>
        <a:lstStyle/>
        <a:p>
          <a:pPr latinLnBrk="1"/>
          <a:r>
            <a:rPr lang="ko-KR" altLang="en-US" sz="1050" b="1" smtClean="0"/>
            <a:t> 환자 돌봄과 참여 개선</a:t>
          </a:r>
          <a:endParaRPr lang="ko-KR" altLang="en-US" sz="1050" b="1"/>
        </a:p>
      </dgm:t>
    </dgm:pt>
    <dgm:pt modelId="{84336259-FE6B-435B-9847-E898267E8295}" type="parTrans" cxnId="{AA7CAB97-12C2-4A03-A99C-804F7D257360}">
      <dgm:prSet/>
      <dgm:spPr/>
      <dgm:t>
        <a:bodyPr/>
        <a:lstStyle/>
        <a:p>
          <a:pPr latinLnBrk="1"/>
          <a:endParaRPr lang="ko-KR" altLang="en-US"/>
        </a:p>
      </dgm:t>
    </dgm:pt>
    <dgm:pt modelId="{A44D7FCD-3F90-4A5F-8EA9-25160EFFB1DD}" type="sibTrans" cxnId="{AA7CAB97-12C2-4A03-A99C-804F7D257360}">
      <dgm:prSet/>
      <dgm:spPr/>
      <dgm:t>
        <a:bodyPr/>
        <a:lstStyle/>
        <a:p>
          <a:pPr latinLnBrk="1"/>
          <a:endParaRPr lang="ko-KR" altLang="en-US"/>
        </a:p>
      </dgm:t>
    </dgm:pt>
    <dgm:pt modelId="{C32C691B-20E0-49B9-9AE4-87D66B1DC77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b="1" smtClean="0"/>
            <a:t>인구집단건강</a:t>
          </a:r>
          <a:endParaRPr lang="ko-KR" altLang="en-US" b="1"/>
        </a:p>
      </dgm:t>
    </dgm:pt>
    <dgm:pt modelId="{9847C924-67F9-475F-A4DA-8E59A8D812CD}" type="parTrans" cxnId="{778D7DE7-6BCF-46A6-BCDA-88E06A9B323B}">
      <dgm:prSet/>
      <dgm:spPr/>
      <dgm:t>
        <a:bodyPr/>
        <a:lstStyle/>
        <a:p>
          <a:pPr latinLnBrk="1"/>
          <a:endParaRPr lang="ko-KR" altLang="en-US"/>
        </a:p>
      </dgm:t>
    </dgm:pt>
    <dgm:pt modelId="{F7768136-7796-431B-92C5-B12467682A7A}" type="sibTrans" cxnId="{778D7DE7-6BCF-46A6-BCDA-88E06A9B323B}">
      <dgm:prSet/>
      <dgm:spPr/>
      <dgm:t>
        <a:bodyPr/>
        <a:lstStyle/>
        <a:p>
          <a:pPr latinLnBrk="1"/>
          <a:endParaRPr lang="ko-KR" altLang="en-US"/>
        </a:p>
      </dgm:t>
    </dgm:pt>
    <dgm:pt modelId="{624BADBE-F893-4D5C-96B8-AEB524DAF742}">
      <dgm:prSet phldrT="[텍스트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b="1" smtClean="0"/>
            <a:t>환자 참여</a:t>
          </a:r>
          <a:endParaRPr lang="ko-KR" altLang="en-US" b="1"/>
        </a:p>
      </dgm:t>
    </dgm:pt>
    <dgm:pt modelId="{67DB4219-83E0-4043-B322-1D1E1B59D56B}" type="sibTrans" cxnId="{2E70E6A7-04CB-4E5D-B1A9-D5350FEB45C7}">
      <dgm:prSet/>
      <dgm:spPr/>
      <dgm:t>
        <a:bodyPr/>
        <a:lstStyle/>
        <a:p>
          <a:pPr latinLnBrk="1"/>
          <a:endParaRPr lang="ko-KR" altLang="en-US"/>
        </a:p>
      </dgm:t>
    </dgm:pt>
    <dgm:pt modelId="{B92C3FD5-C26B-4A73-AF2C-5470D94020AB}" type="parTrans" cxnId="{2E70E6A7-04CB-4E5D-B1A9-D5350FEB45C7}">
      <dgm:prSet/>
      <dgm:spPr/>
      <dgm:t>
        <a:bodyPr/>
        <a:lstStyle/>
        <a:p>
          <a:pPr latinLnBrk="1"/>
          <a:endParaRPr lang="ko-KR" altLang="en-US"/>
        </a:p>
      </dgm:t>
    </dgm:pt>
    <dgm:pt modelId="{58FCC1D3-9F3B-4361-9E8C-BD43FB834468}">
      <dgm:prSet phldrT="[텍스트]" custT="1"/>
      <dgm:spPr/>
      <dgm:t>
        <a:bodyPr lIns="72000" rIns="72000"/>
        <a:lstStyle/>
        <a:p>
          <a:pPr latinLnBrk="1"/>
          <a:r>
            <a:rPr lang="ko-KR" altLang="en-US" sz="1050" b="1" smtClean="0"/>
            <a:t> 질 개선과 함께 비용 절감</a:t>
          </a:r>
          <a:endParaRPr lang="ko-KR" altLang="en-US" sz="1050" b="1"/>
        </a:p>
      </dgm:t>
    </dgm:pt>
    <dgm:pt modelId="{7307ED4E-ADDF-44F2-A2BA-2E23A493AA1B}" type="sibTrans" cxnId="{AF2CD621-0A5C-48EB-B670-DB9C35CE8650}">
      <dgm:prSet/>
      <dgm:spPr/>
      <dgm:t>
        <a:bodyPr/>
        <a:lstStyle/>
        <a:p>
          <a:pPr latinLnBrk="1"/>
          <a:endParaRPr lang="ko-KR" altLang="en-US"/>
        </a:p>
      </dgm:t>
    </dgm:pt>
    <dgm:pt modelId="{0E16342A-A41E-4153-B1F3-FD5CA59276A5}" type="parTrans" cxnId="{AF2CD621-0A5C-48EB-B670-DB9C35CE8650}">
      <dgm:prSet/>
      <dgm:spPr/>
      <dgm:t>
        <a:bodyPr/>
        <a:lstStyle/>
        <a:p>
          <a:pPr latinLnBrk="1"/>
          <a:endParaRPr lang="ko-KR" altLang="en-US"/>
        </a:p>
      </dgm:t>
    </dgm:pt>
    <dgm:pt modelId="{60F4C3FE-2D43-43E9-9B3E-25BDF4A72FDF}">
      <dgm:prSet phldrT="[텍스트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b="1" smtClean="0"/>
            <a:t>비용 절감</a:t>
          </a:r>
          <a:endParaRPr lang="ko-KR" altLang="en-US" b="1"/>
        </a:p>
      </dgm:t>
    </dgm:pt>
    <dgm:pt modelId="{8AF84314-C9CF-4360-B8A2-52AC58526C9F}" type="sibTrans" cxnId="{60588077-179A-4133-8421-6391FAB9A727}">
      <dgm:prSet/>
      <dgm:spPr/>
      <dgm:t>
        <a:bodyPr/>
        <a:lstStyle/>
        <a:p>
          <a:pPr latinLnBrk="1"/>
          <a:endParaRPr lang="ko-KR" altLang="en-US"/>
        </a:p>
      </dgm:t>
    </dgm:pt>
    <dgm:pt modelId="{C407220D-649F-4929-BC38-B8C465F6A976}" type="parTrans" cxnId="{60588077-179A-4133-8421-6391FAB9A727}">
      <dgm:prSet/>
      <dgm:spPr/>
      <dgm:t>
        <a:bodyPr/>
        <a:lstStyle/>
        <a:p>
          <a:pPr latinLnBrk="1"/>
          <a:endParaRPr lang="ko-KR" altLang="en-US"/>
        </a:p>
      </dgm:t>
    </dgm:pt>
    <dgm:pt modelId="{2A2CAD3D-6557-4804-8A64-3BD468407157}">
      <dgm:prSet custT="1"/>
      <dgm:spPr/>
      <dgm:t>
        <a:bodyPr lIns="72000" rIns="0"/>
        <a:lstStyle/>
        <a:p>
          <a:pPr latinLnBrk="1"/>
          <a:r>
            <a:rPr lang="ko-KR" altLang="en-US" sz="1050" b="1" smtClean="0"/>
            <a:t> 가치</a:t>
          </a:r>
          <a:r>
            <a:rPr lang="en-US" altLang="ko-KR" sz="1050" b="1" smtClean="0"/>
            <a:t>-</a:t>
          </a:r>
          <a:r>
            <a:rPr lang="ko-KR" altLang="en-US" sz="1050" b="1" smtClean="0"/>
            <a:t>기반 돌봄으로 인구집단건강 개선</a:t>
          </a:r>
          <a:endParaRPr lang="ko-KR" altLang="en-US" sz="1050" b="1"/>
        </a:p>
      </dgm:t>
    </dgm:pt>
    <dgm:pt modelId="{CF2E529E-957B-4D7B-A9B6-64E7D8A20E6B}" type="parTrans" cxnId="{A52CAD31-B467-4FEE-AB69-54EC330DB5D9}">
      <dgm:prSet/>
      <dgm:spPr/>
      <dgm:t>
        <a:bodyPr/>
        <a:lstStyle/>
        <a:p>
          <a:pPr latinLnBrk="1"/>
          <a:endParaRPr lang="ko-KR" altLang="en-US"/>
        </a:p>
      </dgm:t>
    </dgm:pt>
    <dgm:pt modelId="{479585A0-7EAC-455B-83AB-E6BDC7877F62}" type="sibTrans" cxnId="{A52CAD31-B467-4FEE-AB69-54EC330DB5D9}">
      <dgm:prSet/>
      <dgm:spPr/>
      <dgm:t>
        <a:bodyPr/>
        <a:lstStyle/>
        <a:p>
          <a:pPr latinLnBrk="1"/>
          <a:endParaRPr lang="ko-KR" altLang="en-US"/>
        </a:p>
      </dgm:t>
    </dgm:pt>
    <dgm:pt modelId="{21869718-0A71-4FA1-A957-A51815438180}" type="pres">
      <dgm:prSet presAssocID="{BC851637-8A5D-46FD-B9E5-1341AB985B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C2E1ED-A6FB-4125-9059-56CD08E79A18}" type="pres">
      <dgm:prSet presAssocID="{BC851637-8A5D-46FD-B9E5-1341AB985B49}" presName="tSp" presStyleCnt="0"/>
      <dgm:spPr/>
    </dgm:pt>
    <dgm:pt modelId="{318FCF13-FE58-4FBB-AB70-141FF36D3763}" type="pres">
      <dgm:prSet presAssocID="{BC851637-8A5D-46FD-B9E5-1341AB985B49}" presName="bSp" presStyleCnt="0"/>
      <dgm:spPr/>
    </dgm:pt>
    <dgm:pt modelId="{F794F554-3EE6-4A96-AD61-300875EC593A}" type="pres">
      <dgm:prSet presAssocID="{BC851637-8A5D-46FD-B9E5-1341AB985B49}" presName="process" presStyleCnt="0"/>
      <dgm:spPr/>
    </dgm:pt>
    <dgm:pt modelId="{3C4FD0E5-0256-4876-BC7D-DCCA0C79FA83}" type="pres">
      <dgm:prSet presAssocID="{38267FF6-2B9E-499C-81E0-4A594D058971}" presName="composite1" presStyleCnt="0"/>
      <dgm:spPr/>
    </dgm:pt>
    <dgm:pt modelId="{DE1F46E0-3333-4D2E-84A6-00C9547983AB}" type="pres">
      <dgm:prSet presAssocID="{38267FF6-2B9E-499C-81E0-4A594D058971}" presName="dummyNode1" presStyleLbl="node1" presStyleIdx="0" presStyleCnt="4"/>
      <dgm:spPr/>
    </dgm:pt>
    <dgm:pt modelId="{4E12ECC3-C12F-43B3-9B0A-A8C8108EC73F}" type="pres">
      <dgm:prSet presAssocID="{38267FF6-2B9E-499C-81E0-4A594D058971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7B7A22-2664-4711-9590-3DF827150990}" type="pres">
      <dgm:prSet presAssocID="{38267FF6-2B9E-499C-81E0-4A594D058971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138FCE-5E6E-441A-9560-A806DC8ED70F}" type="pres">
      <dgm:prSet presAssocID="{38267FF6-2B9E-499C-81E0-4A594D058971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118A10-53F5-474C-892D-6F3D0F6F518A}" type="pres">
      <dgm:prSet presAssocID="{38267FF6-2B9E-499C-81E0-4A594D058971}" presName="connSite1" presStyleCnt="0"/>
      <dgm:spPr/>
    </dgm:pt>
    <dgm:pt modelId="{AFB91694-00D7-4396-92D2-DC60651AE4B0}" type="pres">
      <dgm:prSet presAssocID="{CC3B42A9-454A-4FB3-896C-3535832EB3EB}" presName="Name9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17485B1-553F-4858-BA63-05F326EC9B6C}" type="pres">
      <dgm:prSet presAssocID="{60F4C3FE-2D43-43E9-9B3E-25BDF4A72FDF}" presName="composite2" presStyleCnt="0"/>
      <dgm:spPr/>
    </dgm:pt>
    <dgm:pt modelId="{02F6C5D6-F08A-4349-B7F2-3B44B0BACBF3}" type="pres">
      <dgm:prSet presAssocID="{60F4C3FE-2D43-43E9-9B3E-25BDF4A72FDF}" presName="dummyNode2" presStyleLbl="node1" presStyleIdx="0" presStyleCnt="4"/>
      <dgm:spPr/>
    </dgm:pt>
    <dgm:pt modelId="{78DEF8CC-45E7-4AE9-B440-152AAD134A03}" type="pres">
      <dgm:prSet presAssocID="{60F4C3FE-2D43-43E9-9B3E-25BDF4A72FDF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1A7E26-22A4-465B-B3F6-240D8D03E98D}" type="pres">
      <dgm:prSet presAssocID="{60F4C3FE-2D43-43E9-9B3E-25BDF4A72FDF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76E119-D2C4-4AEA-B0E6-9C6176612A2D}" type="pres">
      <dgm:prSet presAssocID="{60F4C3FE-2D43-43E9-9B3E-25BDF4A72FDF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7DF83A-7993-42B1-91E3-8BDAAD1FCD6F}" type="pres">
      <dgm:prSet presAssocID="{60F4C3FE-2D43-43E9-9B3E-25BDF4A72FDF}" presName="connSite2" presStyleCnt="0"/>
      <dgm:spPr/>
    </dgm:pt>
    <dgm:pt modelId="{4836C556-8C89-4C39-AFE2-CA2285227F50}" type="pres">
      <dgm:prSet presAssocID="{8AF84314-C9CF-4360-B8A2-52AC58526C9F}" presName="Name18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5BC7CC7-830C-4020-95DD-4DF47DA84BB5}" type="pres">
      <dgm:prSet presAssocID="{624BADBE-F893-4D5C-96B8-AEB524DAF742}" presName="composite1" presStyleCnt="0"/>
      <dgm:spPr/>
    </dgm:pt>
    <dgm:pt modelId="{27483850-2A83-4698-B204-D18D9FF68027}" type="pres">
      <dgm:prSet presAssocID="{624BADBE-F893-4D5C-96B8-AEB524DAF742}" presName="dummyNode1" presStyleLbl="node1" presStyleIdx="1" presStyleCnt="4"/>
      <dgm:spPr/>
    </dgm:pt>
    <dgm:pt modelId="{FB268F68-5551-4047-80A6-7ACBF3FF7E81}" type="pres">
      <dgm:prSet presAssocID="{624BADBE-F893-4D5C-96B8-AEB524DAF742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350088-820A-4995-8E47-E233FDEB5955}" type="pres">
      <dgm:prSet presAssocID="{624BADBE-F893-4D5C-96B8-AEB524DAF742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E4714E-9957-4BA7-8E34-D32807DC88ED}" type="pres">
      <dgm:prSet presAssocID="{624BADBE-F893-4D5C-96B8-AEB524DAF742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1D21F5-4CC3-43DB-8DC7-D2AD29717087}" type="pres">
      <dgm:prSet presAssocID="{624BADBE-F893-4D5C-96B8-AEB524DAF742}" presName="connSite1" presStyleCnt="0"/>
      <dgm:spPr/>
    </dgm:pt>
    <dgm:pt modelId="{3F55C690-F71F-49FB-83B0-B6261DCF8768}" type="pres">
      <dgm:prSet presAssocID="{67DB4219-83E0-4043-B322-1D1E1B59D56B}" presName="Name9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6C01F8E-4F4E-46B8-A886-7FD938E81BB2}" type="pres">
      <dgm:prSet presAssocID="{C32C691B-20E0-49B9-9AE4-87D66B1DC777}" presName="composite2" presStyleCnt="0"/>
      <dgm:spPr/>
    </dgm:pt>
    <dgm:pt modelId="{D582D6C5-5D24-4A58-A011-B5ED2B1744DC}" type="pres">
      <dgm:prSet presAssocID="{C32C691B-20E0-49B9-9AE4-87D66B1DC777}" presName="dummyNode2" presStyleLbl="node1" presStyleIdx="2" presStyleCnt="4"/>
      <dgm:spPr/>
    </dgm:pt>
    <dgm:pt modelId="{024B3F83-5AE8-4DA4-9879-29E5C8C4ED7A}" type="pres">
      <dgm:prSet presAssocID="{C32C691B-20E0-49B9-9AE4-87D66B1DC777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AA1533-39B3-4D41-95C0-448D9B48C788}" type="pres">
      <dgm:prSet presAssocID="{C32C691B-20E0-49B9-9AE4-87D66B1DC777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D85EF7-5028-44E3-8BF4-38AA63DA4D57}" type="pres">
      <dgm:prSet presAssocID="{C32C691B-20E0-49B9-9AE4-87D66B1DC777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AB45AF-732E-41AA-AA49-0459A8DCA843}" type="pres">
      <dgm:prSet presAssocID="{C32C691B-20E0-49B9-9AE4-87D66B1DC777}" presName="connSite2" presStyleCnt="0"/>
      <dgm:spPr/>
    </dgm:pt>
  </dgm:ptLst>
  <dgm:cxnLst>
    <dgm:cxn modelId="{A52CAD31-B467-4FEE-AB69-54EC330DB5D9}" srcId="{C32C691B-20E0-49B9-9AE4-87D66B1DC777}" destId="{2A2CAD3D-6557-4804-8A64-3BD468407157}" srcOrd="0" destOrd="0" parTransId="{CF2E529E-957B-4D7B-A9B6-64E7D8A20E6B}" sibTransId="{479585A0-7EAC-455B-83AB-E6BDC7877F62}"/>
    <dgm:cxn modelId="{778D7DE7-6BCF-46A6-BCDA-88E06A9B323B}" srcId="{BC851637-8A5D-46FD-B9E5-1341AB985B49}" destId="{C32C691B-20E0-49B9-9AE4-87D66B1DC777}" srcOrd="3" destOrd="0" parTransId="{9847C924-67F9-475F-A4DA-8E59A8D812CD}" sibTransId="{F7768136-7796-431B-92C5-B12467682A7A}"/>
    <dgm:cxn modelId="{2819CD12-69C9-4C01-BFA1-35A0A6B2AFC7}" type="presOf" srcId="{2A2CAD3D-6557-4804-8A64-3BD468407157}" destId="{C4AA1533-39B3-4D41-95C0-448D9B48C788}" srcOrd="1" destOrd="0" presId="urn:microsoft.com/office/officeart/2005/8/layout/hProcess4"/>
    <dgm:cxn modelId="{360D9293-2E6D-4F84-8B01-F710447E3C67}" type="presOf" srcId="{F888EBFD-8570-4A64-A55B-2679B4520C76}" destId="{4E12ECC3-C12F-43B3-9B0A-A8C8108EC73F}" srcOrd="0" destOrd="0" presId="urn:microsoft.com/office/officeart/2005/8/layout/hProcess4"/>
    <dgm:cxn modelId="{EB123E86-3E3F-4436-9816-36A6C1B7321E}" type="presOf" srcId="{8AF84314-C9CF-4360-B8A2-52AC58526C9F}" destId="{4836C556-8C89-4C39-AFE2-CA2285227F50}" srcOrd="0" destOrd="0" presId="urn:microsoft.com/office/officeart/2005/8/layout/hProcess4"/>
    <dgm:cxn modelId="{DD76D95A-AFBA-4B87-A779-4C705751D9E6}" type="presOf" srcId="{60F4C3FE-2D43-43E9-9B3E-25BDF4A72FDF}" destId="{1B76E119-D2C4-4AEA-B0E6-9C6176612A2D}" srcOrd="0" destOrd="0" presId="urn:microsoft.com/office/officeart/2005/8/layout/hProcess4"/>
    <dgm:cxn modelId="{A3BFCA31-A50C-4D21-8732-AFB2E036213A}" type="presOf" srcId="{67DB4219-83E0-4043-B322-1D1E1B59D56B}" destId="{3F55C690-F71F-49FB-83B0-B6261DCF8768}" srcOrd="0" destOrd="0" presId="urn:microsoft.com/office/officeart/2005/8/layout/hProcess4"/>
    <dgm:cxn modelId="{3C64ED22-F001-4B10-8E10-E75EDD14C01F}" type="presOf" srcId="{624BADBE-F893-4D5C-96B8-AEB524DAF742}" destId="{71E4714E-9957-4BA7-8E34-D32807DC88ED}" srcOrd="0" destOrd="0" presId="urn:microsoft.com/office/officeart/2005/8/layout/hProcess4"/>
    <dgm:cxn modelId="{BEF0B3F8-5170-4168-8094-573F545164E4}" type="presOf" srcId="{279B79C5-179E-450C-B7C3-547E31A8AE58}" destId="{19350088-820A-4995-8E47-E233FDEB5955}" srcOrd="1" destOrd="0" presId="urn:microsoft.com/office/officeart/2005/8/layout/hProcess4"/>
    <dgm:cxn modelId="{6BC321BD-20A2-4781-B1F4-A23F8C7B616E}" type="presOf" srcId="{CC3B42A9-454A-4FB3-896C-3535832EB3EB}" destId="{AFB91694-00D7-4396-92D2-DC60651AE4B0}" srcOrd="0" destOrd="0" presId="urn:microsoft.com/office/officeart/2005/8/layout/hProcess4"/>
    <dgm:cxn modelId="{5620C1C7-0C32-43E8-802B-0F7FBD0C9333}" srcId="{BC851637-8A5D-46FD-B9E5-1341AB985B49}" destId="{38267FF6-2B9E-499C-81E0-4A594D058971}" srcOrd="0" destOrd="0" parTransId="{1170F386-C2B2-4C3A-8E54-6E76F3C702FF}" sibTransId="{CC3B42A9-454A-4FB3-896C-3535832EB3EB}"/>
    <dgm:cxn modelId="{60588077-179A-4133-8421-6391FAB9A727}" srcId="{BC851637-8A5D-46FD-B9E5-1341AB985B49}" destId="{60F4C3FE-2D43-43E9-9B3E-25BDF4A72FDF}" srcOrd="1" destOrd="0" parTransId="{C407220D-649F-4929-BC38-B8C465F6A976}" sibTransId="{8AF84314-C9CF-4360-B8A2-52AC58526C9F}"/>
    <dgm:cxn modelId="{F34A4CC0-21C8-4FA4-A32A-F268CE1BC2A0}" type="presOf" srcId="{C32C691B-20E0-49B9-9AE4-87D66B1DC777}" destId="{5DD85EF7-5028-44E3-8BF4-38AA63DA4D57}" srcOrd="0" destOrd="0" presId="urn:microsoft.com/office/officeart/2005/8/layout/hProcess4"/>
    <dgm:cxn modelId="{4B7D1862-1A0A-4FA4-92F3-495E7DF98A04}" type="presOf" srcId="{F888EBFD-8570-4A64-A55B-2679B4520C76}" destId="{4D7B7A22-2664-4711-9590-3DF827150990}" srcOrd="1" destOrd="0" presId="urn:microsoft.com/office/officeart/2005/8/layout/hProcess4"/>
    <dgm:cxn modelId="{BF9B7BB5-CD8A-4B06-AF2A-1A7F301CE1AE}" type="presOf" srcId="{58FCC1D3-9F3B-4361-9E8C-BD43FB834468}" destId="{EB1A7E26-22A4-465B-B3F6-240D8D03E98D}" srcOrd="1" destOrd="0" presId="urn:microsoft.com/office/officeart/2005/8/layout/hProcess4"/>
    <dgm:cxn modelId="{EE81ACBA-5FC7-4B5F-8902-22499725B301}" type="presOf" srcId="{279B79C5-179E-450C-B7C3-547E31A8AE58}" destId="{FB268F68-5551-4047-80A6-7ACBF3FF7E81}" srcOrd="0" destOrd="0" presId="urn:microsoft.com/office/officeart/2005/8/layout/hProcess4"/>
    <dgm:cxn modelId="{128558DD-9483-447E-8B8E-E1551936B810}" type="presOf" srcId="{BC851637-8A5D-46FD-B9E5-1341AB985B49}" destId="{21869718-0A71-4FA1-A957-A51815438180}" srcOrd="0" destOrd="0" presId="urn:microsoft.com/office/officeart/2005/8/layout/hProcess4"/>
    <dgm:cxn modelId="{464A1A33-AA8C-4929-B32B-CDE7A5114396}" type="presOf" srcId="{38267FF6-2B9E-499C-81E0-4A594D058971}" destId="{8F138FCE-5E6E-441A-9560-A806DC8ED70F}" srcOrd="0" destOrd="0" presId="urn:microsoft.com/office/officeart/2005/8/layout/hProcess4"/>
    <dgm:cxn modelId="{2108E301-6D34-4A8A-9825-21299BCD4B65}" srcId="{38267FF6-2B9E-499C-81E0-4A594D058971}" destId="{F888EBFD-8570-4A64-A55B-2679B4520C76}" srcOrd="0" destOrd="0" parTransId="{973C7FE3-CA28-4BB9-B4CA-1E364BB86F51}" sibTransId="{8A8D2D4C-1B3B-4166-B359-EAA991A7A2EA}"/>
    <dgm:cxn modelId="{AA7CAB97-12C2-4A03-A99C-804F7D257360}" srcId="{624BADBE-F893-4D5C-96B8-AEB524DAF742}" destId="{279B79C5-179E-450C-B7C3-547E31A8AE58}" srcOrd="0" destOrd="0" parTransId="{84336259-FE6B-435B-9847-E898267E8295}" sibTransId="{A44D7FCD-3F90-4A5F-8EA9-25160EFFB1DD}"/>
    <dgm:cxn modelId="{AF2CD621-0A5C-48EB-B670-DB9C35CE8650}" srcId="{60F4C3FE-2D43-43E9-9B3E-25BDF4A72FDF}" destId="{58FCC1D3-9F3B-4361-9E8C-BD43FB834468}" srcOrd="0" destOrd="0" parTransId="{0E16342A-A41E-4153-B1F3-FD5CA59276A5}" sibTransId="{7307ED4E-ADDF-44F2-A2BA-2E23A493AA1B}"/>
    <dgm:cxn modelId="{A33A2808-8AA1-4A43-AD67-8B80C56BCF81}" type="presOf" srcId="{2A2CAD3D-6557-4804-8A64-3BD468407157}" destId="{024B3F83-5AE8-4DA4-9879-29E5C8C4ED7A}" srcOrd="0" destOrd="0" presId="urn:microsoft.com/office/officeart/2005/8/layout/hProcess4"/>
    <dgm:cxn modelId="{2E70E6A7-04CB-4E5D-B1A9-D5350FEB45C7}" srcId="{BC851637-8A5D-46FD-B9E5-1341AB985B49}" destId="{624BADBE-F893-4D5C-96B8-AEB524DAF742}" srcOrd="2" destOrd="0" parTransId="{B92C3FD5-C26B-4A73-AF2C-5470D94020AB}" sibTransId="{67DB4219-83E0-4043-B322-1D1E1B59D56B}"/>
    <dgm:cxn modelId="{1A54FCB7-3883-43E2-B348-A414847A55D3}" type="presOf" srcId="{58FCC1D3-9F3B-4361-9E8C-BD43FB834468}" destId="{78DEF8CC-45E7-4AE9-B440-152AAD134A03}" srcOrd="0" destOrd="0" presId="urn:microsoft.com/office/officeart/2005/8/layout/hProcess4"/>
    <dgm:cxn modelId="{9EA6EE46-5495-4AA3-B3CC-5DF365D44FA4}" type="presParOf" srcId="{21869718-0A71-4FA1-A957-A51815438180}" destId="{48C2E1ED-A6FB-4125-9059-56CD08E79A18}" srcOrd="0" destOrd="0" presId="urn:microsoft.com/office/officeart/2005/8/layout/hProcess4"/>
    <dgm:cxn modelId="{34548F4F-595C-4FD4-8004-39E8F04487D5}" type="presParOf" srcId="{21869718-0A71-4FA1-A957-A51815438180}" destId="{318FCF13-FE58-4FBB-AB70-141FF36D3763}" srcOrd="1" destOrd="0" presId="urn:microsoft.com/office/officeart/2005/8/layout/hProcess4"/>
    <dgm:cxn modelId="{A3659FC0-F137-4AAD-AA42-F1489CE23025}" type="presParOf" srcId="{21869718-0A71-4FA1-A957-A51815438180}" destId="{F794F554-3EE6-4A96-AD61-300875EC593A}" srcOrd="2" destOrd="0" presId="urn:microsoft.com/office/officeart/2005/8/layout/hProcess4"/>
    <dgm:cxn modelId="{D1D4092D-1913-4882-8B20-44E5E2BC8E2C}" type="presParOf" srcId="{F794F554-3EE6-4A96-AD61-300875EC593A}" destId="{3C4FD0E5-0256-4876-BC7D-DCCA0C79FA83}" srcOrd="0" destOrd="0" presId="urn:microsoft.com/office/officeart/2005/8/layout/hProcess4"/>
    <dgm:cxn modelId="{75ED4DB0-332F-42D0-8582-BA4366353F08}" type="presParOf" srcId="{3C4FD0E5-0256-4876-BC7D-DCCA0C79FA83}" destId="{DE1F46E0-3333-4D2E-84A6-00C9547983AB}" srcOrd="0" destOrd="0" presId="urn:microsoft.com/office/officeart/2005/8/layout/hProcess4"/>
    <dgm:cxn modelId="{458DCD4B-B420-451A-AFF6-657A0E35F5FB}" type="presParOf" srcId="{3C4FD0E5-0256-4876-BC7D-DCCA0C79FA83}" destId="{4E12ECC3-C12F-43B3-9B0A-A8C8108EC73F}" srcOrd="1" destOrd="0" presId="urn:microsoft.com/office/officeart/2005/8/layout/hProcess4"/>
    <dgm:cxn modelId="{A5DF2DE7-B8D5-4450-94BF-D724ACF6C765}" type="presParOf" srcId="{3C4FD0E5-0256-4876-BC7D-DCCA0C79FA83}" destId="{4D7B7A22-2664-4711-9590-3DF827150990}" srcOrd="2" destOrd="0" presId="urn:microsoft.com/office/officeart/2005/8/layout/hProcess4"/>
    <dgm:cxn modelId="{9A519334-33D1-4971-9614-E5FE31168779}" type="presParOf" srcId="{3C4FD0E5-0256-4876-BC7D-DCCA0C79FA83}" destId="{8F138FCE-5E6E-441A-9560-A806DC8ED70F}" srcOrd="3" destOrd="0" presId="urn:microsoft.com/office/officeart/2005/8/layout/hProcess4"/>
    <dgm:cxn modelId="{D80E2DBA-51C7-4120-9FC1-D570696538D4}" type="presParOf" srcId="{3C4FD0E5-0256-4876-BC7D-DCCA0C79FA83}" destId="{3D118A10-53F5-474C-892D-6F3D0F6F518A}" srcOrd="4" destOrd="0" presId="urn:microsoft.com/office/officeart/2005/8/layout/hProcess4"/>
    <dgm:cxn modelId="{BC7DF8A6-8909-469A-AB66-B2877DF00AE5}" type="presParOf" srcId="{F794F554-3EE6-4A96-AD61-300875EC593A}" destId="{AFB91694-00D7-4396-92D2-DC60651AE4B0}" srcOrd="1" destOrd="0" presId="urn:microsoft.com/office/officeart/2005/8/layout/hProcess4"/>
    <dgm:cxn modelId="{5AB2349C-990A-4534-823D-D705204E6527}" type="presParOf" srcId="{F794F554-3EE6-4A96-AD61-300875EC593A}" destId="{817485B1-553F-4858-BA63-05F326EC9B6C}" srcOrd="2" destOrd="0" presId="urn:microsoft.com/office/officeart/2005/8/layout/hProcess4"/>
    <dgm:cxn modelId="{C1C97F9B-9AA8-440A-9C03-C41B4DE1D555}" type="presParOf" srcId="{817485B1-553F-4858-BA63-05F326EC9B6C}" destId="{02F6C5D6-F08A-4349-B7F2-3B44B0BACBF3}" srcOrd="0" destOrd="0" presId="urn:microsoft.com/office/officeart/2005/8/layout/hProcess4"/>
    <dgm:cxn modelId="{27186375-1E24-4867-A370-E1A6E13D9E11}" type="presParOf" srcId="{817485B1-553F-4858-BA63-05F326EC9B6C}" destId="{78DEF8CC-45E7-4AE9-B440-152AAD134A03}" srcOrd="1" destOrd="0" presId="urn:microsoft.com/office/officeart/2005/8/layout/hProcess4"/>
    <dgm:cxn modelId="{F63669A9-66DD-44DE-936D-ABE031CC5831}" type="presParOf" srcId="{817485B1-553F-4858-BA63-05F326EC9B6C}" destId="{EB1A7E26-22A4-465B-B3F6-240D8D03E98D}" srcOrd="2" destOrd="0" presId="urn:microsoft.com/office/officeart/2005/8/layout/hProcess4"/>
    <dgm:cxn modelId="{64F54EC4-2774-42FB-9B2F-A43FB72CE6CF}" type="presParOf" srcId="{817485B1-553F-4858-BA63-05F326EC9B6C}" destId="{1B76E119-D2C4-4AEA-B0E6-9C6176612A2D}" srcOrd="3" destOrd="0" presId="urn:microsoft.com/office/officeart/2005/8/layout/hProcess4"/>
    <dgm:cxn modelId="{7D7321A1-786A-425C-9ADF-61D6A54BE1D4}" type="presParOf" srcId="{817485B1-553F-4858-BA63-05F326EC9B6C}" destId="{307DF83A-7993-42B1-91E3-8BDAAD1FCD6F}" srcOrd="4" destOrd="0" presId="urn:microsoft.com/office/officeart/2005/8/layout/hProcess4"/>
    <dgm:cxn modelId="{31DF679A-D956-43E2-AA1D-C8069CE33533}" type="presParOf" srcId="{F794F554-3EE6-4A96-AD61-300875EC593A}" destId="{4836C556-8C89-4C39-AFE2-CA2285227F50}" srcOrd="3" destOrd="0" presId="urn:microsoft.com/office/officeart/2005/8/layout/hProcess4"/>
    <dgm:cxn modelId="{FB891C3C-DF2E-4DD1-BD52-11FFF75A9BFB}" type="presParOf" srcId="{F794F554-3EE6-4A96-AD61-300875EC593A}" destId="{E5BC7CC7-830C-4020-95DD-4DF47DA84BB5}" srcOrd="4" destOrd="0" presId="urn:microsoft.com/office/officeart/2005/8/layout/hProcess4"/>
    <dgm:cxn modelId="{213BFD7F-303E-4F44-824E-06DAB651CA40}" type="presParOf" srcId="{E5BC7CC7-830C-4020-95DD-4DF47DA84BB5}" destId="{27483850-2A83-4698-B204-D18D9FF68027}" srcOrd="0" destOrd="0" presId="urn:microsoft.com/office/officeart/2005/8/layout/hProcess4"/>
    <dgm:cxn modelId="{F76FDE60-344A-42A9-9D3A-ACE2F6F54733}" type="presParOf" srcId="{E5BC7CC7-830C-4020-95DD-4DF47DA84BB5}" destId="{FB268F68-5551-4047-80A6-7ACBF3FF7E81}" srcOrd="1" destOrd="0" presId="urn:microsoft.com/office/officeart/2005/8/layout/hProcess4"/>
    <dgm:cxn modelId="{B0209DC4-5812-4ADA-888B-11C0F9BD1555}" type="presParOf" srcId="{E5BC7CC7-830C-4020-95DD-4DF47DA84BB5}" destId="{19350088-820A-4995-8E47-E233FDEB5955}" srcOrd="2" destOrd="0" presId="urn:microsoft.com/office/officeart/2005/8/layout/hProcess4"/>
    <dgm:cxn modelId="{B7975447-7503-4CD9-90BE-0BFCE0EFCF61}" type="presParOf" srcId="{E5BC7CC7-830C-4020-95DD-4DF47DA84BB5}" destId="{71E4714E-9957-4BA7-8E34-D32807DC88ED}" srcOrd="3" destOrd="0" presId="urn:microsoft.com/office/officeart/2005/8/layout/hProcess4"/>
    <dgm:cxn modelId="{CA44F4D5-6D71-4FAF-985D-0AA66E5772BA}" type="presParOf" srcId="{E5BC7CC7-830C-4020-95DD-4DF47DA84BB5}" destId="{B71D21F5-4CC3-43DB-8DC7-D2AD29717087}" srcOrd="4" destOrd="0" presId="urn:microsoft.com/office/officeart/2005/8/layout/hProcess4"/>
    <dgm:cxn modelId="{19D56E38-7FBF-4DCC-BF4D-9CCC478458C8}" type="presParOf" srcId="{F794F554-3EE6-4A96-AD61-300875EC593A}" destId="{3F55C690-F71F-49FB-83B0-B6261DCF8768}" srcOrd="5" destOrd="0" presId="urn:microsoft.com/office/officeart/2005/8/layout/hProcess4"/>
    <dgm:cxn modelId="{2F30E66D-76C2-42DF-9D5E-2449FB5E4BE2}" type="presParOf" srcId="{F794F554-3EE6-4A96-AD61-300875EC593A}" destId="{26C01F8E-4F4E-46B8-A886-7FD938E81BB2}" srcOrd="6" destOrd="0" presId="urn:microsoft.com/office/officeart/2005/8/layout/hProcess4"/>
    <dgm:cxn modelId="{5B98E96F-F9E6-41F3-810B-BDA82CE3DBCF}" type="presParOf" srcId="{26C01F8E-4F4E-46B8-A886-7FD938E81BB2}" destId="{D582D6C5-5D24-4A58-A011-B5ED2B1744DC}" srcOrd="0" destOrd="0" presId="urn:microsoft.com/office/officeart/2005/8/layout/hProcess4"/>
    <dgm:cxn modelId="{896571A4-04ED-4C37-B535-28533DC1B88C}" type="presParOf" srcId="{26C01F8E-4F4E-46B8-A886-7FD938E81BB2}" destId="{024B3F83-5AE8-4DA4-9879-29E5C8C4ED7A}" srcOrd="1" destOrd="0" presId="urn:microsoft.com/office/officeart/2005/8/layout/hProcess4"/>
    <dgm:cxn modelId="{7316A7B5-956D-44BC-8781-3359AED0C177}" type="presParOf" srcId="{26C01F8E-4F4E-46B8-A886-7FD938E81BB2}" destId="{C4AA1533-39B3-4D41-95C0-448D9B48C788}" srcOrd="2" destOrd="0" presId="urn:microsoft.com/office/officeart/2005/8/layout/hProcess4"/>
    <dgm:cxn modelId="{3E3260C0-845A-4BEB-9F70-DCCA5A7912A7}" type="presParOf" srcId="{26C01F8E-4F4E-46B8-A886-7FD938E81BB2}" destId="{5DD85EF7-5028-44E3-8BF4-38AA63DA4D57}" srcOrd="3" destOrd="0" presId="urn:microsoft.com/office/officeart/2005/8/layout/hProcess4"/>
    <dgm:cxn modelId="{15893321-03AC-487D-8096-94EDDD539324}" type="presParOf" srcId="{26C01F8E-4F4E-46B8-A886-7FD938E81BB2}" destId="{4CAB45AF-732E-41AA-AA49-0459A8DCA84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8DB80-46A1-4DAA-A7ED-9349DEA12DAD}" type="doc">
      <dgm:prSet loTypeId="urn:microsoft.com/office/officeart/2005/8/layout/StepDownProcess" loCatId="process" qsTypeId="urn:microsoft.com/office/officeart/2005/8/quickstyle/3d1" qsCatId="3D" csTypeId="urn:microsoft.com/office/officeart/2005/8/colors/accent2_4" csCatId="accent2" phldr="1"/>
      <dgm:spPr/>
      <dgm:t>
        <a:bodyPr/>
        <a:lstStyle/>
        <a:p>
          <a:pPr latinLnBrk="1"/>
          <a:endParaRPr lang="ko-KR" altLang="en-US"/>
        </a:p>
      </dgm:t>
    </dgm:pt>
    <dgm:pt modelId="{5DC2691F-98C6-455C-A63C-EF1622715D2B}">
      <dgm:prSet phldrT="[텍스트]" custT="1"/>
      <dgm:spPr/>
      <dgm:t>
        <a:bodyPr/>
        <a:lstStyle/>
        <a:p>
          <a:pPr latinLnBrk="1"/>
          <a:r>
            <a:rPr lang="ko-KR" altLang="en-US" sz="900" b="1" smtClean="0">
              <a:solidFill>
                <a:schemeClr val="tx1"/>
              </a:solidFill>
            </a:rPr>
            <a:t>인두제</a:t>
          </a:r>
          <a:r>
            <a:rPr lang="en-US" altLang="ko-KR" sz="900" b="1" smtClean="0">
              <a:solidFill>
                <a:schemeClr val="tx1"/>
              </a:solidFill>
            </a:rPr>
            <a:t>+    </a:t>
          </a:r>
          <a:r>
            <a:rPr lang="ko-KR" altLang="en-US" sz="900" b="1" smtClean="0">
              <a:solidFill>
                <a:schemeClr val="tx1"/>
              </a:solidFill>
            </a:rPr>
            <a:t>성과기반계약</a:t>
          </a:r>
          <a:endParaRPr lang="ko-KR" altLang="en-US" sz="900" b="1">
            <a:solidFill>
              <a:schemeClr val="tx1"/>
            </a:solidFill>
          </a:endParaRPr>
        </a:p>
      </dgm:t>
    </dgm:pt>
    <dgm:pt modelId="{9273BF56-68CA-47E4-9B3B-F31A2577BD5B}" type="parTrans" cxnId="{4EF0D7FB-D151-43E1-B85B-B19BBC25BFD5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C1FF2E2B-2289-4AD0-AA27-C273FB6BC10F}" type="sibTrans" cxnId="{4EF0D7FB-D151-43E1-B85B-B19BBC25BFD5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6B943E22-3408-4FB8-9903-91920B899050}">
      <dgm:prSet phldrT="[텍스트]" custT="1"/>
      <dgm:spPr/>
      <dgm:t>
        <a:bodyPr/>
        <a:lstStyle/>
        <a:p>
          <a:pPr latinLnBrk="1"/>
          <a:r>
            <a:rPr lang="ko-KR" altLang="en-US" sz="900" b="1" smtClean="0">
              <a:solidFill>
                <a:schemeClr val="tx1"/>
              </a:solidFill>
            </a:rPr>
            <a:t>공유위험</a:t>
          </a:r>
          <a:endParaRPr lang="ko-KR" altLang="en-US" sz="900" b="1">
            <a:solidFill>
              <a:schemeClr val="tx1"/>
            </a:solidFill>
          </a:endParaRPr>
        </a:p>
      </dgm:t>
    </dgm:pt>
    <dgm:pt modelId="{877F8911-F591-47B6-89E9-EE12DA3F63D1}" type="parTrans" cxnId="{40C980D8-F150-4667-89F4-43D6918C3E99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43BFC452-02BD-45DE-81BC-24E8E348E7D5}" type="sibTrans" cxnId="{40C980D8-F150-4667-89F4-43D6918C3E99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F888E0C1-60FD-44EB-AE01-729624DB9974}">
      <dgm:prSet phldrT="[텍스트]" custT="1"/>
      <dgm:spPr/>
      <dgm:t>
        <a:bodyPr/>
        <a:lstStyle/>
        <a:p>
          <a:pPr latinLnBrk="1"/>
          <a:r>
            <a:rPr lang="ko-KR" altLang="en-US" sz="900" b="1" smtClean="0">
              <a:solidFill>
                <a:schemeClr val="tx1"/>
              </a:solidFill>
            </a:rPr>
            <a:t>공유이익</a:t>
          </a:r>
          <a:endParaRPr lang="ko-KR" altLang="en-US" sz="900" b="1">
            <a:solidFill>
              <a:schemeClr val="tx1"/>
            </a:solidFill>
          </a:endParaRPr>
        </a:p>
      </dgm:t>
    </dgm:pt>
    <dgm:pt modelId="{70E6F4B5-8A9A-4FB2-9AB1-29CA8F085FC3}" type="parTrans" cxnId="{1A13D95B-30CC-494F-BBC9-EAB67A0107B7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383C6416-3D57-4DC5-9849-E67EE267BA00}" type="sibTrans" cxnId="{1A13D95B-30CC-494F-BBC9-EAB67A0107B7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B403EE6C-23E5-4A4A-9EA5-FF64FA831112}">
      <dgm:prSet custT="1"/>
      <dgm:spPr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pPr latinLnBrk="1"/>
          <a:r>
            <a:rPr lang="ko-KR" altLang="en-US" sz="900" b="1" smtClean="0">
              <a:solidFill>
                <a:schemeClr val="tx1"/>
              </a:solidFill>
            </a:rPr>
            <a:t>묶음 에피소드 지불</a:t>
          </a:r>
          <a:endParaRPr lang="ko-KR" altLang="en-US" sz="900" b="1">
            <a:solidFill>
              <a:schemeClr val="tx1"/>
            </a:solidFill>
          </a:endParaRPr>
        </a:p>
      </dgm:t>
    </dgm:pt>
    <dgm:pt modelId="{7081F8BF-CB11-4AEF-AC55-05D48962BA83}" type="parTrans" cxnId="{7E124D8B-53E6-4433-BBD8-748B8C5EDCBA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CA189777-E453-4EAD-9850-9B4AF98D05DD}" type="sibTrans" cxnId="{7E124D8B-53E6-4433-BBD8-748B8C5EDCBA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D3B21086-6A01-41F4-8E0C-DDF659131B59}">
      <dgm:prSet custT="1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pPr latinLnBrk="1"/>
          <a:r>
            <a:rPr lang="ko-KR" altLang="en-US" sz="900" b="1" smtClean="0">
              <a:solidFill>
                <a:schemeClr val="tx1"/>
              </a:solidFill>
            </a:rPr>
            <a:t>성과기반계약</a:t>
          </a:r>
          <a:endParaRPr lang="ko-KR" altLang="en-US" sz="900" b="1">
            <a:solidFill>
              <a:schemeClr val="tx1"/>
            </a:solidFill>
          </a:endParaRPr>
        </a:p>
      </dgm:t>
    </dgm:pt>
    <dgm:pt modelId="{B8CDB39B-239B-4FB2-98B2-77160B355F64}" type="parTrans" cxnId="{06B11283-81E0-47EB-A398-230C88FD0312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043C18A0-72A1-4C76-8AEA-ABBD533F2416}" type="sibTrans" cxnId="{06B11283-81E0-47EB-A398-230C88FD0312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8FD9E8EC-09DA-43C7-8F8F-A2986793EF9E}">
      <dgm:prSet custT="1"/>
      <dgm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pPr latinLnBrk="1"/>
          <a:r>
            <a:rPr lang="ko-KR" altLang="en-US" sz="900" b="1" smtClean="0">
              <a:solidFill>
                <a:schemeClr val="tx1"/>
              </a:solidFill>
            </a:rPr>
            <a:t>일차진료인센티브</a:t>
          </a:r>
          <a:endParaRPr lang="ko-KR" altLang="en-US" sz="900" b="1">
            <a:solidFill>
              <a:schemeClr val="tx1"/>
            </a:solidFill>
          </a:endParaRPr>
        </a:p>
      </dgm:t>
    </dgm:pt>
    <dgm:pt modelId="{34CF8C9D-7F0E-4413-9A2F-198B6F3E47E3}" type="parTrans" cxnId="{5743A780-2B82-4893-AA03-D62CA5920BDD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C2993D1E-1415-4C36-9A53-FAD94203F870}" type="sibTrans" cxnId="{5743A780-2B82-4893-AA03-D62CA5920BDD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240A0C8F-A7CF-4090-9381-F95D3CAED4D6}">
      <dgm:prSet custT="1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pPr latinLnBrk="1"/>
          <a:r>
            <a:rPr lang="ko-KR" altLang="en-US" sz="900" b="1" smtClean="0">
              <a:solidFill>
                <a:schemeClr val="tx1"/>
              </a:solidFill>
            </a:rPr>
            <a:t>행위별 수가제</a:t>
          </a:r>
          <a:endParaRPr lang="ko-KR" altLang="en-US" sz="900" b="1">
            <a:solidFill>
              <a:schemeClr val="tx1"/>
            </a:solidFill>
          </a:endParaRPr>
        </a:p>
      </dgm:t>
    </dgm:pt>
    <dgm:pt modelId="{9D133CA8-C7A4-4361-9F88-AB5FBF95332A}" type="parTrans" cxnId="{4C9A3A9E-2CA9-4FB1-9877-3BF525369B2F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92CEAFC0-DD75-4423-98CA-9FD2E72112B6}" type="sibTrans" cxnId="{4C9A3A9E-2CA9-4FB1-9877-3BF525369B2F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4FC2FDF5-4AB9-4FC9-BA1C-0E0BEC3C7377}" type="pres">
      <dgm:prSet presAssocID="{F6D8DB80-46A1-4DAA-A7ED-9349DEA12DAD}" presName="rootnode" presStyleCnt="0">
        <dgm:presLayoutVars>
          <dgm:chMax/>
          <dgm:chPref/>
          <dgm:dir val="rev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24EA36-C56D-4D74-BA0A-77499BD4A8F1}" type="pres">
      <dgm:prSet presAssocID="{5DC2691F-98C6-455C-A63C-EF1622715D2B}" presName="composite" presStyleCnt="0"/>
      <dgm:spPr/>
    </dgm:pt>
    <dgm:pt modelId="{DA2340E8-2745-4834-802F-7D0B1DC62826}" type="pres">
      <dgm:prSet presAssocID="{5DC2691F-98C6-455C-A63C-EF1622715D2B}" presName="bentUpArrow1" presStyleLbl="alignImgPlace1" presStyleIdx="0" presStyleCnt="6"/>
      <dgm:spPr/>
    </dgm:pt>
    <dgm:pt modelId="{505EF946-E628-4215-9026-D8E208B5BF3B}" type="pres">
      <dgm:prSet presAssocID="{5DC2691F-98C6-455C-A63C-EF1622715D2B}" presName="ParentText" presStyleLbl="node1" presStyleIdx="0" presStyleCnt="7" custScaleX="1338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B3154B-7A77-493E-8E49-FF93DBFD190C}" type="pres">
      <dgm:prSet presAssocID="{5DC2691F-98C6-455C-A63C-EF1622715D2B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142924-0A12-4A08-9F0A-6CC32E41AE49}" type="pres">
      <dgm:prSet presAssocID="{C1FF2E2B-2289-4AD0-AA27-C273FB6BC10F}" presName="sibTrans" presStyleCnt="0"/>
      <dgm:spPr/>
    </dgm:pt>
    <dgm:pt modelId="{C287554F-636E-494D-BC6B-2B37BB453C2E}" type="pres">
      <dgm:prSet presAssocID="{6B943E22-3408-4FB8-9903-91920B899050}" presName="composite" presStyleCnt="0"/>
      <dgm:spPr/>
    </dgm:pt>
    <dgm:pt modelId="{C31E9F5B-C963-4C3F-9EEF-10D9967210C9}" type="pres">
      <dgm:prSet presAssocID="{6B943E22-3408-4FB8-9903-91920B899050}" presName="bentUpArrow1" presStyleLbl="alignImgPlace1" presStyleIdx="1" presStyleCnt="6"/>
      <dgm:spPr/>
    </dgm:pt>
    <dgm:pt modelId="{4DC20C5C-0A99-4F2F-AD53-249CEE0FC91A}" type="pres">
      <dgm:prSet presAssocID="{6B943E22-3408-4FB8-9903-91920B899050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668772-6B3A-4342-B94B-4D5F247EFA6C}" type="pres">
      <dgm:prSet presAssocID="{6B943E22-3408-4FB8-9903-91920B899050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D346C3-ADA5-4B88-982B-F891DD426A4B}" type="pres">
      <dgm:prSet presAssocID="{43BFC452-02BD-45DE-81BC-24E8E348E7D5}" presName="sibTrans" presStyleCnt="0"/>
      <dgm:spPr/>
    </dgm:pt>
    <dgm:pt modelId="{847EC42F-6BCC-408E-9988-E885DC7A95DA}" type="pres">
      <dgm:prSet presAssocID="{F888E0C1-60FD-44EB-AE01-729624DB9974}" presName="composite" presStyleCnt="0"/>
      <dgm:spPr/>
    </dgm:pt>
    <dgm:pt modelId="{4086EAD8-5456-4822-9EA0-37FD58149E36}" type="pres">
      <dgm:prSet presAssocID="{F888E0C1-60FD-44EB-AE01-729624DB9974}" presName="bentUpArrow1" presStyleLbl="alignImgPlace1" presStyleIdx="2" presStyleCnt="6"/>
      <dgm:spPr/>
    </dgm:pt>
    <dgm:pt modelId="{28A4592F-488F-4940-BDD1-30257180619D}" type="pres">
      <dgm:prSet presAssocID="{F888E0C1-60FD-44EB-AE01-729624DB9974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423CBF-BFE5-4CE5-9A18-B02A45310E85}" type="pres">
      <dgm:prSet presAssocID="{F888E0C1-60FD-44EB-AE01-729624DB9974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7C4684-43CE-4BDE-96CC-B6ACFB5786E3}" type="pres">
      <dgm:prSet presAssocID="{383C6416-3D57-4DC5-9849-E67EE267BA00}" presName="sibTrans" presStyleCnt="0"/>
      <dgm:spPr/>
    </dgm:pt>
    <dgm:pt modelId="{A1AD78A7-4E25-4277-8F12-B5ECDB4917E5}" type="pres">
      <dgm:prSet presAssocID="{B403EE6C-23E5-4A4A-9EA5-FF64FA831112}" presName="composite" presStyleCnt="0"/>
      <dgm:spPr/>
    </dgm:pt>
    <dgm:pt modelId="{F94989CE-43EF-423C-8DDA-43AC560182A1}" type="pres">
      <dgm:prSet presAssocID="{B403EE6C-23E5-4A4A-9EA5-FF64FA831112}" presName="bentUpArrow1" presStyleLbl="alignImgPlace1" presStyleIdx="3" presStyleCnt="6"/>
      <dgm:spPr/>
    </dgm:pt>
    <dgm:pt modelId="{E857B48D-78F8-40CD-9EB4-286F950B277B}" type="pres">
      <dgm:prSet presAssocID="{B403EE6C-23E5-4A4A-9EA5-FF64FA831112}" presName="ParentText" presStyleLbl="node1" presStyleIdx="3" presStyleCnt="7" custScaleX="1438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15EEC9-3704-417C-A125-1444AFBC7DE6}" type="pres">
      <dgm:prSet presAssocID="{B403EE6C-23E5-4A4A-9EA5-FF64FA831112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A02571E-B0B3-4F78-91F4-8702146590B0}" type="pres">
      <dgm:prSet presAssocID="{CA189777-E453-4EAD-9850-9B4AF98D05DD}" presName="sibTrans" presStyleCnt="0"/>
      <dgm:spPr/>
    </dgm:pt>
    <dgm:pt modelId="{C5D149E9-19A3-434E-90BB-64DAE6E7691E}" type="pres">
      <dgm:prSet presAssocID="{D3B21086-6A01-41F4-8E0C-DDF659131B59}" presName="composite" presStyleCnt="0"/>
      <dgm:spPr/>
    </dgm:pt>
    <dgm:pt modelId="{F1C7FB90-E2A2-44D6-8582-943969E1F444}" type="pres">
      <dgm:prSet presAssocID="{D3B21086-6A01-41F4-8E0C-DDF659131B59}" presName="bentUpArrow1" presStyleLbl="alignImgPlace1" presStyleIdx="4" presStyleCnt="6"/>
      <dgm:spPr/>
    </dgm:pt>
    <dgm:pt modelId="{A81E2F45-3602-467B-9889-7392216211F1}" type="pres">
      <dgm:prSet presAssocID="{D3B21086-6A01-41F4-8E0C-DDF659131B59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AB593F-7833-4F85-9DDE-372092AE6608}" type="pres">
      <dgm:prSet presAssocID="{D3B21086-6A01-41F4-8E0C-DDF659131B59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B23A1E55-731C-4BB1-B610-D26A1EF6CBA3}" type="pres">
      <dgm:prSet presAssocID="{043C18A0-72A1-4C76-8AEA-ABBD533F2416}" presName="sibTrans" presStyleCnt="0"/>
      <dgm:spPr/>
    </dgm:pt>
    <dgm:pt modelId="{CEFE2E2B-FA61-47C6-8DA1-3A8DA01354A2}" type="pres">
      <dgm:prSet presAssocID="{8FD9E8EC-09DA-43C7-8F8F-A2986793EF9E}" presName="composite" presStyleCnt="0"/>
      <dgm:spPr/>
    </dgm:pt>
    <dgm:pt modelId="{A9CABD47-FCC0-4B1E-9337-7E0FB37351C1}" type="pres">
      <dgm:prSet presAssocID="{8FD9E8EC-09DA-43C7-8F8F-A2986793EF9E}" presName="bentUpArrow1" presStyleLbl="alignImgPlace1" presStyleIdx="5" presStyleCnt="6"/>
      <dgm:spPr/>
    </dgm:pt>
    <dgm:pt modelId="{75626073-0BAD-4F3D-8285-84E5DBFCE99A}" type="pres">
      <dgm:prSet presAssocID="{8FD9E8EC-09DA-43C7-8F8F-A2986793EF9E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F84A4E-2E53-4FAC-9B94-308D256E45FF}" type="pres">
      <dgm:prSet presAssocID="{8FD9E8EC-09DA-43C7-8F8F-A2986793EF9E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B228C683-0124-40A9-9AB4-458843FE09DA}" type="pres">
      <dgm:prSet presAssocID="{C2993D1E-1415-4C36-9A53-FAD94203F870}" presName="sibTrans" presStyleCnt="0"/>
      <dgm:spPr/>
    </dgm:pt>
    <dgm:pt modelId="{2C09B907-17AB-4376-A0B7-6B14A0284C3E}" type="pres">
      <dgm:prSet presAssocID="{240A0C8F-A7CF-4090-9381-F95D3CAED4D6}" presName="composite" presStyleCnt="0"/>
      <dgm:spPr/>
    </dgm:pt>
    <dgm:pt modelId="{674E803D-C41B-4014-AA67-E1B20EBACBDF}" type="pres">
      <dgm:prSet presAssocID="{240A0C8F-A7CF-4090-9381-F95D3CAED4D6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9266200-734C-45EE-AF1F-1EEBE8F4CF41}" type="presOf" srcId="{240A0C8F-A7CF-4090-9381-F95D3CAED4D6}" destId="{674E803D-C41B-4014-AA67-E1B20EBACBDF}" srcOrd="0" destOrd="0" presId="urn:microsoft.com/office/officeart/2005/8/layout/StepDownProcess"/>
    <dgm:cxn modelId="{06B11283-81E0-47EB-A398-230C88FD0312}" srcId="{F6D8DB80-46A1-4DAA-A7ED-9349DEA12DAD}" destId="{D3B21086-6A01-41F4-8E0C-DDF659131B59}" srcOrd="4" destOrd="0" parTransId="{B8CDB39B-239B-4FB2-98B2-77160B355F64}" sibTransId="{043C18A0-72A1-4C76-8AEA-ABBD533F2416}"/>
    <dgm:cxn modelId="{7EE775B7-086F-4F7D-8E24-B75C2F7BD4AB}" type="presOf" srcId="{B403EE6C-23E5-4A4A-9EA5-FF64FA831112}" destId="{E857B48D-78F8-40CD-9EB4-286F950B277B}" srcOrd="0" destOrd="0" presId="urn:microsoft.com/office/officeart/2005/8/layout/StepDownProcess"/>
    <dgm:cxn modelId="{5E7333C0-57D2-4F46-823A-36C2D389A34D}" type="presOf" srcId="{F6D8DB80-46A1-4DAA-A7ED-9349DEA12DAD}" destId="{4FC2FDF5-4AB9-4FC9-BA1C-0E0BEC3C7377}" srcOrd="0" destOrd="0" presId="urn:microsoft.com/office/officeart/2005/8/layout/StepDownProcess"/>
    <dgm:cxn modelId="{7E124D8B-53E6-4433-BBD8-748B8C5EDCBA}" srcId="{F6D8DB80-46A1-4DAA-A7ED-9349DEA12DAD}" destId="{B403EE6C-23E5-4A4A-9EA5-FF64FA831112}" srcOrd="3" destOrd="0" parTransId="{7081F8BF-CB11-4AEF-AC55-05D48962BA83}" sibTransId="{CA189777-E453-4EAD-9850-9B4AF98D05DD}"/>
    <dgm:cxn modelId="{BC169996-D716-4C12-9A96-DA3C31567FCC}" type="presOf" srcId="{F888E0C1-60FD-44EB-AE01-729624DB9974}" destId="{28A4592F-488F-4940-BDD1-30257180619D}" srcOrd="0" destOrd="0" presId="urn:microsoft.com/office/officeart/2005/8/layout/StepDownProcess"/>
    <dgm:cxn modelId="{211B3434-3A46-4925-B79F-A7D27FF19054}" type="presOf" srcId="{D3B21086-6A01-41F4-8E0C-DDF659131B59}" destId="{A81E2F45-3602-467B-9889-7392216211F1}" srcOrd="0" destOrd="0" presId="urn:microsoft.com/office/officeart/2005/8/layout/StepDownProcess"/>
    <dgm:cxn modelId="{40C980D8-F150-4667-89F4-43D6918C3E99}" srcId="{F6D8DB80-46A1-4DAA-A7ED-9349DEA12DAD}" destId="{6B943E22-3408-4FB8-9903-91920B899050}" srcOrd="1" destOrd="0" parTransId="{877F8911-F591-47B6-89E9-EE12DA3F63D1}" sibTransId="{43BFC452-02BD-45DE-81BC-24E8E348E7D5}"/>
    <dgm:cxn modelId="{4EF0D7FB-D151-43E1-B85B-B19BBC25BFD5}" srcId="{F6D8DB80-46A1-4DAA-A7ED-9349DEA12DAD}" destId="{5DC2691F-98C6-455C-A63C-EF1622715D2B}" srcOrd="0" destOrd="0" parTransId="{9273BF56-68CA-47E4-9B3B-F31A2577BD5B}" sibTransId="{C1FF2E2B-2289-4AD0-AA27-C273FB6BC10F}"/>
    <dgm:cxn modelId="{0B7E7E96-75C1-4E4B-9182-92C00479D2E6}" type="presOf" srcId="{8FD9E8EC-09DA-43C7-8F8F-A2986793EF9E}" destId="{75626073-0BAD-4F3D-8285-84E5DBFCE99A}" srcOrd="0" destOrd="0" presId="urn:microsoft.com/office/officeart/2005/8/layout/StepDownProcess"/>
    <dgm:cxn modelId="{1A13D95B-30CC-494F-BBC9-EAB67A0107B7}" srcId="{F6D8DB80-46A1-4DAA-A7ED-9349DEA12DAD}" destId="{F888E0C1-60FD-44EB-AE01-729624DB9974}" srcOrd="2" destOrd="0" parTransId="{70E6F4B5-8A9A-4FB2-9AB1-29CA8F085FC3}" sibTransId="{383C6416-3D57-4DC5-9849-E67EE267BA00}"/>
    <dgm:cxn modelId="{54319C72-B655-4EB2-8615-27843AE5ABFA}" type="presOf" srcId="{5DC2691F-98C6-455C-A63C-EF1622715D2B}" destId="{505EF946-E628-4215-9026-D8E208B5BF3B}" srcOrd="0" destOrd="0" presId="urn:microsoft.com/office/officeart/2005/8/layout/StepDownProcess"/>
    <dgm:cxn modelId="{CE0AC083-1B81-40BE-B8F3-8EA75DE57D92}" type="presOf" srcId="{6B943E22-3408-4FB8-9903-91920B899050}" destId="{4DC20C5C-0A99-4F2F-AD53-249CEE0FC91A}" srcOrd="0" destOrd="0" presId="urn:microsoft.com/office/officeart/2005/8/layout/StepDownProcess"/>
    <dgm:cxn modelId="{5743A780-2B82-4893-AA03-D62CA5920BDD}" srcId="{F6D8DB80-46A1-4DAA-A7ED-9349DEA12DAD}" destId="{8FD9E8EC-09DA-43C7-8F8F-A2986793EF9E}" srcOrd="5" destOrd="0" parTransId="{34CF8C9D-7F0E-4413-9A2F-198B6F3E47E3}" sibTransId="{C2993D1E-1415-4C36-9A53-FAD94203F870}"/>
    <dgm:cxn modelId="{4C9A3A9E-2CA9-4FB1-9877-3BF525369B2F}" srcId="{F6D8DB80-46A1-4DAA-A7ED-9349DEA12DAD}" destId="{240A0C8F-A7CF-4090-9381-F95D3CAED4D6}" srcOrd="6" destOrd="0" parTransId="{9D133CA8-C7A4-4361-9F88-AB5FBF95332A}" sibTransId="{92CEAFC0-DD75-4423-98CA-9FD2E72112B6}"/>
    <dgm:cxn modelId="{C2D9747B-CA67-4CAC-B5ED-12F49C86104E}" type="presParOf" srcId="{4FC2FDF5-4AB9-4FC9-BA1C-0E0BEC3C7377}" destId="{FE24EA36-C56D-4D74-BA0A-77499BD4A8F1}" srcOrd="0" destOrd="0" presId="urn:microsoft.com/office/officeart/2005/8/layout/StepDownProcess"/>
    <dgm:cxn modelId="{346B980B-8DD2-42B5-8FB4-3BC09D076D0F}" type="presParOf" srcId="{FE24EA36-C56D-4D74-BA0A-77499BD4A8F1}" destId="{DA2340E8-2745-4834-802F-7D0B1DC62826}" srcOrd="0" destOrd="0" presId="urn:microsoft.com/office/officeart/2005/8/layout/StepDownProcess"/>
    <dgm:cxn modelId="{F9C951E6-3D5A-4142-9B6E-F2EBD135CDBD}" type="presParOf" srcId="{FE24EA36-C56D-4D74-BA0A-77499BD4A8F1}" destId="{505EF946-E628-4215-9026-D8E208B5BF3B}" srcOrd="1" destOrd="0" presId="urn:microsoft.com/office/officeart/2005/8/layout/StepDownProcess"/>
    <dgm:cxn modelId="{38555735-6C04-465E-AA51-4EE44B204DAB}" type="presParOf" srcId="{FE24EA36-C56D-4D74-BA0A-77499BD4A8F1}" destId="{C0B3154B-7A77-493E-8E49-FF93DBFD190C}" srcOrd="2" destOrd="0" presId="urn:microsoft.com/office/officeart/2005/8/layout/StepDownProcess"/>
    <dgm:cxn modelId="{87294467-A373-4A86-B872-DD5B16C5B420}" type="presParOf" srcId="{4FC2FDF5-4AB9-4FC9-BA1C-0E0BEC3C7377}" destId="{95142924-0A12-4A08-9F0A-6CC32E41AE49}" srcOrd="1" destOrd="0" presId="urn:microsoft.com/office/officeart/2005/8/layout/StepDownProcess"/>
    <dgm:cxn modelId="{19E74037-0E12-4A9B-9B02-1C5AC339C0B0}" type="presParOf" srcId="{4FC2FDF5-4AB9-4FC9-BA1C-0E0BEC3C7377}" destId="{C287554F-636E-494D-BC6B-2B37BB453C2E}" srcOrd="2" destOrd="0" presId="urn:microsoft.com/office/officeart/2005/8/layout/StepDownProcess"/>
    <dgm:cxn modelId="{2CD7AFF5-8F08-4C1D-915B-B46941F68A5E}" type="presParOf" srcId="{C287554F-636E-494D-BC6B-2B37BB453C2E}" destId="{C31E9F5B-C963-4C3F-9EEF-10D9967210C9}" srcOrd="0" destOrd="0" presId="urn:microsoft.com/office/officeart/2005/8/layout/StepDownProcess"/>
    <dgm:cxn modelId="{D919A3CC-012E-456F-80F3-FE2A470F52DB}" type="presParOf" srcId="{C287554F-636E-494D-BC6B-2B37BB453C2E}" destId="{4DC20C5C-0A99-4F2F-AD53-249CEE0FC91A}" srcOrd="1" destOrd="0" presId="urn:microsoft.com/office/officeart/2005/8/layout/StepDownProcess"/>
    <dgm:cxn modelId="{73B56B71-5179-4898-B99E-DC1A511E5123}" type="presParOf" srcId="{C287554F-636E-494D-BC6B-2B37BB453C2E}" destId="{98668772-6B3A-4342-B94B-4D5F247EFA6C}" srcOrd="2" destOrd="0" presId="urn:microsoft.com/office/officeart/2005/8/layout/StepDownProcess"/>
    <dgm:cxn modelId="{F74F376B-782C-4942-A1E9-DA56E0A09ACC}" type="presParOf" srcId="{4FC2FDF5-4AB9-4FC9-BA1C-0E0BEC3C7377}" destId="{99D346C3-ADA5-4B88-982B-F891DD426A4B}" srcOrd="3" destOrd="0" presId="urn:microsoft.com/office/officeart/2005/8/layout/StepDownProcess"/>
    <dgm:cxn modelId="{42025FD4-72FF-4BEE-9FAA-45ADB477F998}" type="presParOf" srcId="{4FC2FDF5-4AB9-4FC9-BA1C-0E0BEC3C7377}" destId="{847EC42F-6BCC-408E-9988-E885DC7A95DA}" srcOrd="4" destOrd="0" presId="urn:microsoft.com/office/officeart/2005/8/layout/StepDownProcess"/>
    <dgm:cxn modelId="{AA1E3A68-423B-4450-B601-A08AC50C4793}" type="presParOf" srcId="{847EC42F-6BCC-408E-9988-E885DC7A95DA}" destId="{4086EAD8-5456-4822-9EA0-37FD58149E36}" srcOrd="0" destOrd="0" presId="urn:microsoft.com/office/officeart/2005/8/layout/StepDownProcess"/>
    <dgm:cxn modelId="{43F84C96-558C-455B-A1D5-5B01F423BC9A}" type="presParOf" srcId="{847EC42F-6BCC-408E-9988-E885DC7A95DA}" destId="{28A4592F-488F-4940-BDD1-30257180619D}" srcOrd="1" destOrd="0" presId="urn:microsoft.com/office/officeart/2005/8/layout/StepDownProcess"/>
    <dgm:cxn modelId="{555A193A-78B7-4184-A6E9-0CA07A8BE364}" type="presParOf" srcId="{847EC42F-6BCC-408E-9988-E885DC7A95DA}" destId="{87423CBF-BFE5-4CE5-9A18-B02A45310E85}" srcOrd="2" destOrd="0" presId="urn:microsoft.com/office/officeart/2005/8/layout/StepDownProcess"/>
    <dgm:cxn modelId="{29CCE495-0082-434F-BA2F-09F9F68DDE01}" type="presParOf" srcId="{4FC2FDF5-4AB9-4FC9-BA1C-0E0BEC3C7377}" destId="{5B7C4684-43CE-4BDE-96CC-B6ACFB5786E3}" srcOrd="5" destOrd="0" presId="urn:microsoft.com/office/officeart/2005/8/layout/StepDownProcess"/>
    <dgm:cxn modelId="{62E57273-0622-418B-9B18-23EB5AFD8621}" type="presParOf" srcId="{4FC2FDF5-4AB9-4FC9-BA1C-0E0BEC3C7377}" destId="{A1AD78A7-4E25-4277-8F12-B5ECDB4917E5}" srcOrd="6" destOrd="0" presId="urn:microsoft.com/office/officeart/2005/8/layout/StepDownProcess"/>
    <dgm:cxn modelId="{E297B4D4-8888-4FA4-8901-ABD06FE70BE5}" type="presParOf" srcId="{A1AD78A7-4E25-4277-8F12-B5ECDB4917E5}" destId="{F94989CE-43EF-423C-8DDA-43AC560182A1}" srcOrd="0" destOrd="0" presId="urn:microsoft.com/office/officeart/2005/8/layout/StepDownProcess"/>
    <dgm:cxn modelId="{68F9937E-0C49-40A7-A970-DDE2DCF02AF6}" type="presParOf" srcId="{A1AD78A7-4E25-4277-8F12-B5ECDB4917E5}" destId="{E857B48D-78F8-40CD-9EB4-286F950B277B}" srcOrd="1" destOrd="0" presId="urn:microsoft.com/office/officeart/2005/8/layout/StepDownProcess"/>
    <dgm:cxn modelId="{5762B2F4-3A99-4BE4-88D0-8A19AFAA697E}" type="presParOf" srcId="{A1AD78A7-4E25-4277-8F12-B5ECDB4917E5}" destId="{B815EEC9-3704-417C-A125-1444AFBC7DE6}" srcOrd="2" destOrd="0" presId="urn:microsoft.com/office/officeart/2005/8/layout/StepDownProcess"/>
    <dgm:cxn modelId="{AEAFC310-AFD2-4FC0-8B8D-90F58C79FBD2}" type="presParOf" srcId="{4FC2FDF5-4AB9-4FC9-BA1C-0E0BEC3C7377}" destId="{CA02571E-B0B3-4F78-91F4-8702146590B0}" srcOrd="7" destOrd="0" presId="urn:microsoft.com/office/officeart/2005/8/layout/StepDownProcess"/>
    <dgm:cxn modelId="{2084A762-B717-48D9-9545-D0799081A75B}" type="presParOf" srcId="{4FC2FDF5-4AB9-4FC9-BA1C-0E0BEC3C7377}" destId="{C5D149E9-19A3-434E-90BB-64DAE6E7691E}" srcOrd="8" destOrd="0" presId="urn:microsoft.com/office/officeart/2005/8/layout/StepDownProcess"/>
    <dgm:cxn modelId="{D1653015-CB2D-4BE3-9AC6-511181D9BB44}" type="presParOf" srcId="{C5D149E9-19A3-434E-90BB-64DAE6E7691E}" destId="{F1C7FB90-E2A2-44D6-8582-943969E1F444}" srcOrd="0" destOrd="0" presId="urn:microsoft.com/office/officeart/2005/8/layout/StepDownProcess"/>
    <dgm:cxn modelId="{455B12CF-E262-4FEC-B639-F6F28403A0EF}" type="presParOf" srcId="{C5D149E9-19A3-434E-90BB-64DAE6E7691E}" destId="{A81E2F45-3602-467B-9889-7392216211F1}" srcOrd="1" destOrd="0" presId="urn:microsoft.com/office/officeart/2005/8/layout/StepDownProcess"/>
    <dgm:cxn modelId="{E3BBAE48-807A-40AC-BB88-07B1C9EE0FE6}" type="presParOf" srcId="{C5D149E9-19A3-434E-90BB-64DAE6E7691E}" destId="{22AB593F-7833-4F85-9DDE-372092AE6608}" srcOrd="2" destOrd="0" presId="urn:microsoft.com/office/officeart/2005/8/layout/StepDownProcess"/>
    <dgm:cxn modelId="{0B711155-84D5-4203-AF7C-734B17087400}" type="presParOf" srcId="{4FC2FDF5-4AB9-4FC9-BA1C-0E0BEC3C7377}" destId="{B23A1E55-731C-4BB1-B610-D26A1EF6CBA3}" srcOrd="9" destOrd="0" presId="urn:microsoft.com/office/officeart/2005/8/layout/StepDownProcess"/>
    <dgm:cxn modelId="{D8AE549F-D2F5-4DEF-A832-BC1F88D08EF8}" type="presParOf" srcId="{4FC2FDF5-4AB9-4FC9-BA1C-0E0BEC3C7377}" destId="{CEFE2E2B-FA61-47C6-8DA1-3A8DA01354A2}" srcOrd="10" destOrd="0" presId="urn:microsoft.com/office/officeart/2005/8/layout/StepDownProcess"/>
    <dgm:cxn modelId="{773C1CB7-CAF9-47ED-8035-0470A3C526D8}" type="presParOf" srcId="{CEFE2E2B-FA61-47C6-8DA1-3A8DA01354A2}" destId="{A9CABD47-FCC0-4B1E-9337-7E0FB37351C1}" srcOrd="0" destOrd="0" presId="urn:microsoft.com/office/officeart/2005/8/layout/StepDownProcess"/>
    <dgm:cxn modelId="{04E3538F-7CB4-4BFC-AD6E-CE18303CE176}" type="presParOf" srcId="{CEFE2E2B-FA61-47C6-8DA1-3A8DA01354A2}" destId="{75626073-0BAD-4F3D-8285-84E5DBFCE99A}" srcOrd="1" destOrd="0" presId="urn:microsoft.com/office/officeart/2005/8/layout/StepDownProcess"/>
    <dgm:cxn modelId="{2E28A33A-F8FB-42AA-B10F-B8A3910D4C32}" type="presParOf" srcId="{CEFE2E2B-FA61-47C6-8DA1-3A8DA01354A2}" destId="{FCF84A4E-2E53-4FAC-9B94-308D256E45FF}" srcOrd="2" destOrd="0" presId="urn:microsoft.com/office/officeart/2005/8/layout/StepDownProcess"/>
    <dgm:cxn modelId="{1F4E556D-EB52-46EE-90FE-A2D345EFE6F9}" type="presParOf" srcId="{4FC2FDF5-4AB9-4FC9-BA1C-0E0BEC3C7377}" destId="{B228C683-0124-40A9-9AB4-458843FE09DA}" srcOrd="11" destOrd="0" presId="urn:microsoft.com/office/officeart/2005/8/layout/StepDownProcess"/>
    <dgm:cxn modelId="{C8E877A1-ECDC-4677-9EC5-45D079FD5A41}" type="presParOf" srcId="{4FC2FDF5-4AB9-4FC9-BA1C-0E0BEC3C7377}" destId="{2C09B907-17AB-4376-A0B7-6B14A0284C3E}" srcOrd="12" destOrd="0" presId="urn:microsoft.com/office/officeart/2005/8/layout/StepDownProcess"/>
    <dgm:cxn modelId="{9AD2A91C-3026-4D0E-A3E7-0790D2618D42}" type="presParOf" srcId="{2C09B907-17AB-4376-A0B7-6B14A0284C3E}" destId="{674E803D-C41B-4014-AA67-E1B20EBACBDF}" srcOrd="0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DAE48E-A492-4F52-B9C1-429CE6F2D37B}" type="doc">
      <dgm:prSet loTypeId="urn:microsoft.com/office/officeart/2005/8/layout/pyramid1" loCatId="pyramid" qsTypeId="urn:microsoft.com/office/officeart/2005/8/quickstyle/3d2" qsCatId="3D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D64C190D-E945-42DD-B3A1-BDE1B2041AC2}">
      <dgm:prSet phldrT="[텍스트]"/>
      <dgm:spPr/>
      <dgm:t>
        <a:bodyPr/>
        <a:lstStyle/>
        <a:p>
          <a:pPr latinLnBrk="1"/>
          <a:r>
            <a:rPr lang="en-US" altLang="ko-KR" smtClean="0"/>
            <a:t>Rising-risk</a:t>
          </a:r>
          <a:endParaRPr lang="ko-KR" altLang="en-US"/>
        </a:p>
      </dgm:t>
    </dgm:pt>
    <dgm:pt modelId="{7FA05F3B-4470-4332-8419-BB833BE19C19}" type="parTrans" cxnId="{178351A2-8C71-4315-AAA0-A5075B83381C}">
      <dgm:prSet/>
      <dgm:spPr/>
      <dgm:t>
        <a:bodyPr/>
        <a:lstStyle/>
        <a:p>
          <a:pPr latinLnBrk="1"/>
          <a:endParaRPr lang="ko-KR" altLang="en-US"/>
        </a:p>
      </dgm:t>
    </dgm:pt>
    <dgm:pt modelId="{47693B6A-7452-49BE-BB73-F16E0DF9CFBE}" type="sibTrans" cxnId="{178351A2-8C71-4315-AAA0-A5075B83381C}">
      <dgm:prSet/>
      <dgm:spPr/>
      <dgm:t>
        <a:bodyPr/>
        <a:lstStyle/>
        <a:p>
          <a:pPr latinLnBrk="1"/>
          <a:endParaRPr lang="ko-KR" altLang="en-US"/>
        </a:p>
      </dgm:t>
    </dgm:pt>
    <dgm:pt modelId="{78DE757D-39AF-477F-82B8-998E4BA87270}">
      <dgm:prSet phldrT="[텍스트]"/>
      <dgm:spPr/>
      <dgm:t>
        <a:bodyPr/>
        <a:lstStyle/>
        <a:p>
          <a:pPr latinLnBrk="1"/>
          <a:r>
            <a:rPr lang="en-US" altLang="ko-KR" smtClean="0"/>
            <a:t>Low-risk</a:t>
          </a:r>
          <a:endParaRPr lang="ko-KR" altLang="en-US"/>
        </a:p>
      </dgm:t>
    </dgm:pt>
    <dgm:pt modelId="{B7FBCD36-E935-4D94-AE47-274640123CF4}" type="parTrans" cxnId="{9DC33754-852B-4CBE-B192-7BB15FEE51C5}">
      <dgm:prSet/>
      <dgm:spPr/>
      <dgm:t>
        <a:bodyPr/>
        <a:lstStyle/>
        <a:p>
          <a:pPr latinLnBrk="1"/>
          <a:endParaRPr lang="ko-KR" altLang="en-US"/>
        </a:p>
      </dgm:t>
    </dgm:pt>
    <dgm:pt modelId="{91774243-651B-4748-A576-41EEDCE5FD93}" type="sibTrans" cxnId="{9DC33754-852B-4CBE-B192-7BB15FEE51C5}">
      <dgm:prSet/>
      <dgm:spPr/>
      <dgm:t>
        <a:bodyPr/>
        <a:lstStyle/>
        <a:p>
          <a:pPr latinLnBrk="1"/>
          <a:endParaRPr lang="ko-KR" altLang="en-US"/>
        </a:p>
      </dgm:t>
    </dgm:pt>
    <dgm:pt modelId="{DC9FB049-9221-4B47-ABB6-0EA213751309}">
      <dgm:prSet/>
      <dgm:spPr/>
      <dgm:t>
        <a:bodyPr/>
        <a:lstStyle/>
        <a:p>
          <a:pPr latinLnBrk="1"/>
          <a:endParaRPr lang="ko-KR" altLang="en-US"/>
        </a:p>
      </dgm:t>
    </dgm:pt>
    <dgm:pt modelId="{B3CE565E-1DFB-43F7-BD66-33293DBC8E7D}" type="parTrans" cxnId="{3A2A70E9-C1C2-416E-A04D-78E400FC0046}">
      <dgm:prSet/>
      <dgm:spPr/>
      <dgm:t>
        <a:bodyPr/>
        <a:lstStyle/>
        <a:p>
          <a:pPr latinLnBrk="1"/>
          <a:endParaRPr lang="ko-KR" altLang="en-US"/>
        </a:p>
      </dgm:t>
    </dgm:pt>
    <dgm:pt modelId="{3A30BC26-D9CC-4F16-BAC5-A64D2B7B6F7A}" type="sibTrans" cxnId="{3A2A70E9-C1C2-416E-A04D-78E400FC0046}">
      <dgm:prSet/>
      <dgm:spPr/>
      <dgm:t>
        <a:bodyPr/>
        <a:lstStyle/>
        <a:p>
          <a:pPr latinLnBrk="1"/>
          <a:endParaRPr lang="ko-KR" altLang="en-US"/>
        </a:p>
      </dgm:t>
    </dgm:pt>
    <dgm:pt modelId="{E9689961-A307-453F-AC71-4344C9AC9A95}">
      <dgm:prSet phldrT="[텍스트]" custT="1"/>
      <dgm:spPr/>
      <dgm:t>
        <a:bodyPr/>
        <a:lstStyle/>
        <a:p>
          <a:pPr latinLnBrk="1"/>
          <a:endParaRPr lang="ko-KR" altLang="en-US" sz="1000"/>
        </a:p>
      </dgm:t>
    </dgm:pt>
    <dgm:pt modelId="{D84C8B34-9FF7-41A2-ADE3-9CE3A989639C}" type="sibTrans" cxnId="{E2D64763-FF91-4C6D-98DA-DE2382A8F453}">
      <dgm:prSet/>
      <dgm:spPr/>
      <dgm:t>
        <a:bodyPr/>
        <a:lstStyle/>
        <a:p>
          <a:pPr latinLnBrk="1"/>
          <a:endParaRPr lang="ko-KR" altLang="en-US"/>
        </a:p>
      </dgm:t>
    </dgm:pt>
    <dgm:pt modelId="{834BE116-C410-4A3A-B2BC-D4013D7F7F9B}" type="parTrans" cxnId="{E2D64763-FF91-4C6D-98DA-DE2382A8F453}">
      <dgm:prSet/>
      <dgm:spPr/>
      <dgm:t>
        <a:bodyPr/>
        <a:lstStyle/>
        <a:p>
          <a:pPr latinLnBrk="1"/>
          <a:endParaRPr lang="ko-KR" altLang="en-US"/>
        </a:p>
      </dgm:t>
    </dgm:pt>
    <dgm:pt modelId="{88D595BD-B079-4D16-9B39-222AC602F282}" type="pres">
      <dgm:prSet presAssocID="{7ADAE48E-A492-4F52-B9C1-429CE6F2D3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0EF020-AF64-4C4A-8CA3-F096B2F2A412}" type="pres">
      <dgm:prSet presAssocID="{DC9FB049-9221-4B47-ABB6-0EA213751309}" presName="Name8" presStyleCnt="0"/>
      <dgm:spPr/>
    </dgm:pt>
    <dgm:pt modelId="{6D445AC9-E55F-4EE0-81F8-AA169DCDB42C}" type="pres">
      <dgm:prSet presAssocID="{DC9FB049-9221-4B47-ABB6-0EA213751309}" presName="level" presStyleLbl="node1" presStyleIdx="0" presStyleCnt="4" custScaleY="3273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7C4FEE-4368-4A38-B340-3CDECFEA606B}" type="pres">
      <dgm:prSet presAssocID="{DC9FB049-9221-4B47-ABB6-0EA21375130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2ECF8A-A27F-4D08-BBA0-B2B2AC057622}" type="pres">
      <dgm:prSet presAssocID="{E9689961-A307-453F-AC71-4344C9AC9A95}" presName="Name8" presStyleCnt="0"/>
      <dgm:spPr/>
    </dgm:pt>
    <dgm:pt modelId="{F02ECA84-A7A7-46C4-BFA8-FC1F2A83D0F4}" type="pres">
      <dgm:prSet presAssocID="{E9689961-A307-453F-AC71-4344C9AC9A95}" presName="level" presStyleLbl="node1" presStyleIdx="1" presStyleCnt="4" custScaleY="4745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E00316-3AF2-4EB3-9706-365BDCB4A6CE}" type="pres">
      <dgm:prSet presAssocID="{E9689961-A307-453F-AC71-4344C9AC9A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2F9F3-38AF-413A-9FC3-EC19127DDAC8}" type="pres">
      <dgm:prSet presAssocID="{D64C190D-E945-42DD-B3A1-BDE1B2041AC2}" presName="Name8" presStyleCnt="0"/>
      <dgm:spPr/>
    </dgm:pt>
    <dgm:pt modelId="{113B8677-5D09-4993-8A02-A8F00E8546E8}" type="pres">
      <dgm:prSet presAssocID="{D64C190D-E945-42DD-B3A1-BDE1B2041AC2}" presName="level" presStyleLbl="node1" presStyleIdx="2" presStyleCnt="4" custScaleY="5888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2027F7-F769-45A0-80B6-91A9A367D755}" type="pres">
      <dgm:prSet presAssocID="{D64C190D-E945-42DD-B3A1-BDE1B2041AC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2F24D1-3337-4C34-85EF-A729EA4D2935}" type="pres">
      <dgm:prSet presAssocID="{78DE757D-39AF-477F-82B8-998E4BA87270}" presName="Name8" presStyleCnt="0"/>
      <dgm:spPr/>
    </dgm:pt>
    <dgm:pt modelId="{AB3E661C-0F5F-4B51-B66E-30BEF8CE7C99}" type="pres">
      <dgm:prSet presAssocID="{78DE757D-39AF-477F-82B8-998E4BA87270}" presName="level" presStyleLbl="node1" presStyleIdx="3" presStyleCnt="4" custScaleY="141248" custLinFactY="100000" custLinFactNeighborX="-50974" custLinFactNeighborY="17152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B066D8-BE68-42B6-8A10-F52C10292C38}" type="pres">
      <dgm:prSet presAssocID="{78DE757D-39AF-477F-82B8-998E4BA8727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7D7C9C8-3222-438E-90DF-32424180DDAF}" type="presOf" srcId="{DC9FB049-9221-4B47-ABB6-0EA213751309}" destId="{C27C4FEE-4368-4A38-B340-3CDECFEA606B}" srcOrd="1" destOrd="0" presId="urn:microsoft.com/office/officeart/2005/8/layout/pyramid1"/>
    <dgm:cxn modelId="{C91BD935-B4B9-4C5B-8F20-E5FCB26BF9F8}" type="presOf" srcId="{E9689961-A307-453F-AC71-4344C9AC9A95}" destId="{F02ECA84-A7A7-46C4-BFA8-FC1F2A83D0F4}" srcOrd="0" destOrd="0" presId="urn:microsoft.com/office/officeart/2005/8/layout/pyramid1"/>
    <dgm:cxn modelId="{9DC33754-852B-4CBE-B192-7BB15FEE51C5}" srcId="{7ADAE48E-A492-4F52-B9C1-429CE6F2D37B}" destId="{78DE757D-39AF-477F-82B8-998E4BA87270}" srcOrd="3" destOrd="0" parTransId="{B7FBCD36-E935-4D94-AE47-274640123CF4}" sibTransId="{91774243-651B-4748-A576-41EEDCE5FD93}"/>
    <dgm:cxn modelId="{3A2A70E9-C1C2-416E-A04D-78E400FC0046}" srcId="{7ADAE48E-A492-4F52-B9C1-429CE6F2D37B}" destId="{DC9FB049-9221-4B47-ABB6-0EA213751309}" srcOrd="0" destOrd="0" parTransId="{B3CE565E-1DFB-43F7-BD66-33293DBC8E7D}" sibTransId="{3A30BC26-D9CC-4F16-BAC5-A64D2B7B6F7A}"/>
    <dgm:cxn modelId="{A3A606C8-41C6-4B9B-A91E-FC4F1DE9BFBF}" type="presOf" srcId="{78DE757D-39AF-477F-82B8-998E4BA87270}" destId="{25B066D8-BE68-42B6-8A10-F52C10292C38}" srcOrd="1" destOrd="0" presId="urn:microsoft.com/office/officeart/2005/8/layout/pyramid1"/>
    <dgm:cxn modelId="{CE900E31-57B7-40F5-9749-CBBA68330360}" type="presOf" srcId="{D64C190D-E945-42DD-B3A1-BDE1B2041AC2}" destId="{F22027F7-F769-45A0-80B6-91A9A367D755}" srcOrd="1" destOrd="0" presId="urn:microsoft.com/office/officeart/2005/8/layout/pyramid1"/>
    <dgm:cxn modelId="{A6EC3B3B-774D-4423-86CB-CCE2829B1DE6}" type="presOf" srcId="{D64C190D-E945-42DD-B3A1-BDE1B2041AC2}" destId="{113B8677-5D09-4993-8A02-A8F00E8546E8}" srcOrd="0" destOrd="0" presId="urn:microsoft.com/office/officeart/2005/8/layout/pyramid1"/>
    <dgm:cxn modelId="{EAB28BB3-AE67-4D99-B753-BA113DE02A46}" type="presOf" srcId="{E9689961-A307-453F-AC71-4344C9AC9A95}" destId="{7DE00316-3AF2-4EB3-9706-365BDCB4A6CE}" srcOrd="1" destOrd="0" presId="urn:microsoft.com/office/officeart/2005/8/layout/pyramid1"/>
    <dgm:cxn modelId="{E2D64763-FF91-4C6D-98DA-DE2382A8F453}" srcId="{7ADAE48E-A492-4F52-B9C1-429CE6F2D37B}" destId="{E9689961-A307-453F-AC71-4344C9AC9A95}" srcOrd="1" destOrd="0" parTransId="{834BE116-C410-4A3A-B2BC-D4013D7F7F9B}" sibTransId="{D84C8B34-9FF7-41A2-ADE3-9CE3A989639C}"/>
    <dgm:cxn modelId="{8F71B568-3718-450D-846A-FAD19EFE4A77}" type="presOf" srcId="{DC9FB049-9221-4B47-ABB6-0EA213751309}" destId="{6D445AC9-E55F-4EE0-81F8-AA169DCDB42C}" srcOrd="0" destOrd="0" presId="urn:microsoft.com/office/officeart/2005/8/layout/pyramid1"/>
    <dgm:cxn modelId="{178351A2-8C71-4315-AAA0-A5075B83381C}" srcId="{7ADAE48E-A492-4F52-B9C1-429CE6F2D37B}" destId="{D64C190D-E945-42DD-B3A1-BDE1B2041AC2}" srcOrd="2" destOrd="0" parTransId="{7FA05F3B-4470-4332-8419-BB833BE19C19}" sibTransId="{47693B6A-7452-49BE-BB73-F16E0DF9CFBE}"/>
    <dgm:cxn modelId="{E72BD044-D308-470E-ACF8-87D0F991BF9C}" type="presOf" srcId="{7ADAE48E-A492-4F52-B9C1-429CE6F2D37B}" destId="{88D595BD-B079-4D16-9B39-222AC602F282}" srcOrd="0" destOrd="0" presId="urn:microsoft.com/office/officeart/2005/8/layout/pyramid1"/>
    <dgm:cxn modelId="{A3995DE7-8DC0-4B54-8586-33248F02FFC6}" type="presOf" srcId="{78DE757D-39AF-477F-82B8-998E4BA87270}" destId="{AB3E661C-0F5F-4B51-B66E-30BEF8CE7C99}" srcOrd="0" destOrd="0" presId="urn:microsoft.com/office/officeart/2005/8/layout/pyramid1"/>
    <dgm:cxn modelId="{F5D7A64E-939D-4C5A-935B-8A5A42101D11}" type="presParOf" srcId="{88D595BD-B079-4D16-9B39-222AC602F282}" destId="{5D0EF020-AF64-4C4A-8CA3-F096B2F2A412}" srcOrd="0" destOrd="0" presId="urn:microsoft.com/office/officeart/2005/8/layout/pyramid1"/>
    <dgm:cxn modelId="{92573185-E75E-4D51-B6B1-07405893527A}" type="presParOf" srcId="{5D0EF020-AF64-4C4A-8CA3-F096B2F2A412}" destId="{6D445AC9-E55F-4EE0-81F8-AA169DCDB42C}" srcOrd="0" destOrd="0" presId="urn:microsoft.com/office/officeart/2005/8/layout/pyramid1"/>
    <dgm:cxn modelId="{4493E2A6-0CA0-46C4-A6CE-6C5480841329}" type="presParOf" srcId="{5D0EF020-AF64-4C4A-8CA3-F096B2F2A412}" destId="{C27C4FEE-4368-4A38-B340-3CDECFEA606B}" srcOrd="1" destOrd="0" presId="urn:microsoft.com/office/officeart/2005/8/layout/pyramid1"/>
    <dgm:cxn modelId="{DD17B889-EA23-4E45-8692-3E4A9DC80AFA}" type="presParOf" srcId="{88D595BD-B079-4D16-9B39-222AC602F282}" destId="{2E2ECF8A-A27F-4D08-BBA0-B2B2AC057622}" srcOrd="1" destOrd="0" presId="urn:microsoft.com/office/officeart/2005/8/layout/pyramid1"/>
    <dgm:cxn modelId="{14C0A642-384C-407F-80D5-0E7824B9FA33}" type="presParOf" srcId="{2E2ECF8A-A27F-4D08-BBA0-B2B2AC057622}" destId="{F02ECA84-A7A7-46C4-BFA8-FC1F2A83D0F4}" srcOrd="0" destOrd="0" presId="urn:microsoft.com/office/officeart/2005/8/layout/pyramid1"/>
    <dgm:cxn modelId="{4A62308A-8786-4C70-988B-F2EBF54AAFD0}" type="presParOf" srcId="{2E2ECF8A-A27F-4D08-BBA0-B2B2AC057622}" destId="{7DE00316-3AF2-4EB3-9706-365BDCB4A6CE}" srcOrd="1" destOrd="0" presId="urn:microsoft.com/office/officeart/2005/8/layout/pyramid1"/>
    <dgm:cxn modelId="{A74CB5BF-585C-4673-BEFF-D04CD27F6612}" type="presParOf" srcId="{88D595BD-B079-4D16-9B39-222AC602F282}" destId="{E662F9F3-38AF-413A-9FC3-EC19127DDAC8}" srcOrd="2" destOrd="0" presId="urn:microsoft.com/office/officeart/2005/8/layout/pyramid1"/>
    <dgm:cxn modelId="{8E712A17-B522-40EB-9C9D-95DE068DB19A}" type="presParOf" srcId="{E662F9F3-38AF-413A-9FC3-EC19127DDAC8}" destId="{113B8677-5D09-4993-8A02-A8F00E8546E8}" srcOrd="0" destOrd="0" presId="urn:microsoft.com/office/officeart/2005/8/layout/pyramid1"/>
    <dgm:cxn modelId="{94DA1EE6-C82E-4156-8963-88753FCC4F73}" type="presParOf" srcId="{E662F9F3-38AF-413A-9FC3-EC19127DDAC8}" destId="{F22027F7-F769-45A0-80B6-91A9A367D755}" srcOrd="1" destOrd="0" presId="urn:microsoft.com/office/officeart/2005/8/layout/pyramid1"/>
    <dgm:cxn modelId="{C0FC8C68-08BC-4B5C-976B-1F22A967EA94}" type="presParOf" srcId="{88D595BD-B079-4D16-9B39-222AC602F282}" destId="{122F24D1-3337-4C34-85EF-A729EA4D2935}" srcOrd="3" destOrd="0" presId="urn:microsoft.com/office/officeart/2005/8/layout/pyramid1"/>
    <dgm:cxn modelId="{DEA7323A-1951-4812-BD63-2A2C283A66B9}" type="presParOf" srcId="{122F24D1-3337-4C34-85EF-A729EA4D2935}" destId="{AB3E661C-0F5F-4B51-B66E-30BEF8CE7C99}" srcOrd="0" destOrd="0" presId="urn:microsoft.com/office/officeart/2005/8/layout/pyramid1"/>
    <dgm:cxn modelId="{12403767-34F2-4AAD-A4B5-D68219BFD391}" type="presParOf" srcId="{122F24D1-3337-4C34-85EF-A729EA4D2935}" destId="{25B066D8-BE68-42B6-8A10-F52C10292C3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CBC5C0-2F62-477A-8445-D1DC6F8662BD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4A845459-1CE2-4AFF-AFA4-D74CC797C350}">
      <dgm:prSet phldrT="[텍스트]" custT="1"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pPr latinLnBrk="1"/>
          <a:r>
            <a:rPr lang="ko-KR" altLang="en-US" sz="1050" b="1" smtClean="0"/>
            <a:t>진단</a:t>
          </a:r>
          <a:endParaRPr lang="ko-KR" altLang="en-US" sz="1050" b="1"/>
        </a:p>
      </dgm:t>
    </dgm:pt>
    <dgm:pt modelId="{954BA0BD-5497-4FF4-B8B3-F3EAF6F3BC27}" type="parTrans" cxnId="{99A306BF-B19D-40C8-8646-74BA6FDBA548}">
      <dgm:prSet/>
      <dgm:spPr/>
      <dgm:t>
        <a:bodyPr/>
        <a:lstStyle/>
        <a:p>
          <a:pPr latinLnBrk="1"/>
          <a:endParaRPr lang="ko-KR" altLang="en-US" b="1"/>
        </a:p>
      </dgm:t>
    </dgm:pt>
    <dgm:pt modelId="{05F354EC-BD88-4877-BF9A-58507EE4AE89}" type="sibTrans" cxnId="{99A306BF-B19D-40C8-8646-74BA6FDBA548}">
      <dgm:prSet/>
      <dgm:spPr/>
      <dgm:t>
        <a:bodyPr/>
        <a:lstStyle/>
        <a:p>
          <a:pPr latinLnBrk="1"/>
          <a:endParaRPr lang="ko-KR" altLang="en-US" b="1"/>
        </a:p>
      </dgm:t>
    </dgm:pt>
    <dgm:pt modelId="{BA85427E-0234-4816-93A4-1A7D0C69928A}">
      <dgm:prSet phldrT="[텍스트]" custT="1"/>
      <dgm:sp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pPr latinLnBrk="1"/>
          <a:r>
            <a:rPr lang="ko-KR" altLang="en-US" sz="1100" b="1" smtClean="0"/>
            <a:t>입원력</a:t>
          </a:r>
          <a:endParaRPr lang="ko-KR" altLang="en-US" sz="1100" b="1"/>
        </a:p>
      </dgm:t>
    </dgm:pt>
    <dgm:pt modelId="{B5F7EF63-BE06-4C36-8827-0EA24039F4CE}" type="parTrans" cxnId="{DCB50972-E000-4140-9FCF-3CD8719AD648}">
      <dgm:prSet/>
      <dgm:spPr/>
      <dgm:t>
        <a:bodyPr/>
        <a:lstStyle/>
        <a:p>
          <a:pPr latinLnBrk="1"/>
          <a:endParaRPr lang="ko-KR" altLang="en-US" b="1"/>
        </a:p>
      </dgm:t>
    </dgm:pt>
    <dgm:pt modelId="{51678C1C-7018-4860-8FDD-A0BF2A402D32}" type="sibTrans" cxnId="{DCB50972-E000-4140-9FCF-3CD8719AD648}">
      <dgm:prSet/>
      <dgm:spPr/>
      <dgm:t>
        <a:bodyPr/>
        <a:lstStyle/>
        <a:p>
          <a:pPr latinLnBrk="1"/>
          <a:endParaRPr lang="ko-KR" altLang="en-US" b="1"/>
        </a:p>
      </dgm:t>
    </dgm:pt>
    <dgm:pt modelId="{DE53B662-7265-44DD-9767-20F741D8B350}">
      <dgm:prSet phldrT="[텍스트]" custT="1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pPr latinLnBrk="1"/>
          <a:r>
            <a:rPr lang="ko-KR" altLang="en-US" sz="1000" b="1" smtClean="0"/>
            <a:t>사회적 결정요인</a:t>
          </a:r>
          <a:endParaRPr lang="ko-KR" altLang="en-US" sz="1000" b="1"/>
        </a:p>
      </dgm:t>
    </dgm:pt>
    <dgm:pt modelId="{4BFD57D6-61CA-41F6-B3F9-20DC77D70FDD}" type="parTrans" cxnId="{A98F3223-8203-43FE-9E8F-F960DBCE7755}">
      <dgm:prSet/>
      <dgm:spPr/>
      <dgm:t>
        <a:bodyPr/>
        <a:lstStyle/>
        <a:p>
          <a:pPr latinLnBrk="1"/>
          <a:endParaRPr lang="ko-KR" altLang="en-US" b="1"/>
        </a:p>
      </dgm:t>
    </dgm:pt>
    <dgm:pt modelId="{639F7CA2-B6BE-44DF-8ADE-F917A5A03D21}" type="sibTrans" cxnId="{A98F3223-8203-43FE-9E8F-F960DBCE7755}">
      <dgm:prSet/>
      <dgm:spPr/>
      <dgm:t>
        <a:bodyPr/>
        <a:lstStyle/>
        <a:p>
          <a:pPr latinLnBrk="1"/>
          <a:endParaRPr lang="ko-KR" altLang="en-US" b="1"/>
        </a:p>
      </dgm:t>
    </dgm:pt>
    <dgm:pt modelId="{FB91A951-DD1E-40C3-B709-40FFC433C2B5}">
      <dgm:prSet phldrT="[텍스트]" custT="1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pPr latinLnBrk="1"/>
          <a:r>
            <a:rPr lang="ko-KR" altLang="en-US" sz="1050" b="1" smtClean="0"/>
            <a:t>응급실 이용력</a:t>
          </a:r>
          <a:endParaRPr lang="ko-KR" altLang="en-US" sz="1050" b="1"/>
        </a:p>
      </dgm:t>
    </dgm:pt>
    <dgm:pt modelId="{8AB192E3-F11E-4B50-868A-F3A271FF9881}" type="parTrans" cxnId="{DDED6619-515B-45EB-A3D6-80682802CA27}">
      <dgm:prSet/>
      <dgm:spPr/>
      <dgm:t>
        <a:bodyPr/>
        <a:lstStyle/>
        <a:p>
          <a:pPr latinLnBrk="1"/>
          <a:endParaRPr lang="ko-KR" altLang="en-US" b="1"/>
        </a:p>
      </dgm:t>
    </dgm:pt>
    <dgm:pt modelId="{55B42550-96F1-4920-BC8F-6E40A23989AB}" type="sibTrans" cxnId="{DDED6619-515B-45EB-A3D6-80682802CA27}">
      <dgm:prSet/>
      <dgm:spPr/>
      <dgm:t>
        <a:bodyPr/>
        <a:lstStyle/>
        <a:p>
          <a:pPr latinLnBrk="1"/>
          <a:endParaRPr lang="ko-KR" altLang="en-US" b="1"/>
        </a:p>
      </dgm:t>
    </dgm:pt>
    <dgm:pt modelId="{008E8C85-3A2A-4173-AAB2-8C527F6F338A}">
      <dgm:prSet phldrT="[텍스트]"/>
      <dgm:sp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pPr latinLnBrk="1"/>
          <a:r>
            <a:rPr lang="ko-KR" altLang="en-US" b="1" smtClean="0"/>
            <a:t>동반상병</a:t>
          </a:r>
          <a:endParaRPr lang="ko-KR" altLang="en-US" b="1"/>
        </a:p>
      </dgm:t>
    </dgm:pt>
    <dgm:pt modelId="{85109E70-4386-4465-A1E4-F28853B8A8B4}" type="parTrans" cxnId="{DC28E0EE-B7AA-407E-A362-599DF68F1F46}">
      <dgm:prSet/>
      <dgm:spPr/>
      <dgm:t>
        <a:bodyPr/>
        <a:lstStyle/>
        <a:p>
          <a:pPr latinLnBrk="1"/>
          <a:endParaRPr lang="ko-KR" altLang="en-US" b="1"/>
        </a:p>
      </dgm:t>
    </dgm:pt>
    <dgm:pt modelId="{514E0215-FDD6-4F02-B78C-55F1DCC68162}" type="sibTrans" cxnId="{DC28E0EE-B7AA-407E-A362-599DF68F1F46}">
      <dgm:prSet/>
      <dgm:spPr/>
      <dgm:t>
        <a:bodyPr/>
        <a:lstStyle/>
        <a:p>
          <a:pPr latinLnBrk="1"/>
          <a:endParaRPr lang="ko-KR" altLang="en-US" b="1"/>
        </a:p>
      </dgm:t>
    </dgm:pt>
    <dgm:pt modelId="{9ED9AF44-E3A4-41C0-BD41-678EA4DDBC09}" type="pres">
      <dgm:prSet presAssocID="{78CBC5C0-2F62-477A-8445-D1DC6F8662B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AF885E-2B9D-4BA4-A185-C6B3728CB080}" type="pres">
      <dgm:prSet presAssocID="{4A845459-1CE2-4AFF-AFA4-D74CC797C35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B2D9A2-0FB1-4B95-9F1D-9E83EDB06B44}" type="pres">
      <dgm:prSet presAssocID="{4A845459-1CE2-4AFF-AFA4-D74CC797C350}" presName="spNode" presStyleCnt="0"/>
      <dgm:spPr/>
    </dgm:pt>
    <dgm:pt modelId="{4C1D9436-A339-4015-8A1E-A2ADE5E00970}" type="pres">
      <dgm:prSet presAssocID="{05F354EC-BD88-4877-BF9A-58507EE4AE89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3336E0B-FE48-41DC-A938-5ABB6EEE1C7D}" type="pres">
      <dgm:prSet presAssocID="{BA85427E-0234-4816-93A4-1A7D0C6992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D76A8C-BDB9-4CD9-9F35-9E2A3E465751}" type="pres">
      <dgm:prSet presAssocID="{BA85427E-0234-4816-93A4-1A7D0C69928A}" presName="spNode" presStyleCnt="0"/>
      <dgm:spPr/>
    </dgm:pt>
    <dgm:pt modelId="{6EFA67C6-A6E3-431B-9362-6F3CF23514B7}" type="pres">
      <dgm:prSet presAssocID="{51678C1C-7018-4860-8FDD-A0BF2A402D32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2BABE7B-14F2-4DBF-A402-BB03C6B75546}" type="pres">
      <dgm:prSet presAssocID="{DE53B662-7265-44DD-9767-20F741D8B35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09D9DE-2394-4D4F-B55A-BDDA1D8B092C}" type="pres">
      <dgm:prSet presAssocID="{DE53B662-7265-44DD-9767-20F741D8B350}" presName="spNode" presStyleCnt="0"/>
      <dgm:spPr/>
    </dgm:pt>
    <dgm:pt modelId="{574E0254-2F24-472C-B2A1-80613D0C0C6C}" type="pres">
      <dgm:prSet presAssocID="{639F7CA2-B6BE-44DF-8ADE-F917A5A03D21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324DEB5-2611-4626-9A54-FF20D39348F5}" type="pres">
      <dgm:prSet presAssocID="{FB91A951-DD1E-40C3-B709-40FFC433C2B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34F789-1AA0-4EDE-8293-86A5CF8F189C}" type="pres">
      <dgm:prSet presAssocID="{FB91A951-DD1E-40C3-B709-40FFC433C2B5}" presName="spNode" presStyleCnt="0"/>
      <dgm:spPr/>
    </dgm:pt>
    <dgm:pt modelId="{87E82050-9FAD-42D4-9573-FBCCA85F5B83}" type="pres">
      <dgm:prSet presAssocID="{55B42550-96F1-4920-BC8F-6E40A23989AB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2D6E40C-5F2F-438E-94FD-DE2F5BB3D076}" type="pres">
      <dgm:prSet presAssocID="{008E8C85-3A2A-4173-AAB2-8C527F6F338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AA6D35-998B-4590-8759-05B20667DABD}" type="pres">
      <dgm:prSet presAssocID="{008E8C85-3A2A-4173-AAB2-8C527F6F338A}" presName="spNode" presStyleCnt="0"/>
      <dgm:spPr/>
    </dgm:pt>
    <dgm:pt modelId="{BA095DE9-515F-448B-B972-585609186FD8}" type="pres">
      <dgm:prSet presAssocID="{514E0215-FDD6-4F02-B78C-55F1DCC68162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6ED8CF2F-D6A9-43BC-BA7C-055FBA71CB8C}" type="presOf" srcId="{514E0215-FDD6-4F02-B78C-55F1DCC68162}" destId="{BA095DE9-515F-448B-B972-585609186FD8}" srcOrd="0" destOrd="0" presId="urn:microsoft.com/office/officeart/2005/8/layout/cycle5"/>
    <dgm:cxn modelId="{B9B2BA1B-FC24-463F-B19A-3A98B8B6A9CF}" type="presOf" srcId="{FB91A951-DD1E-40C3-B709-40FFC433C2B5}" destId="{2324DEB5-2611-4626-9A54-FF20D39348F5}" srcOrd="0" destOrd="0" presId="urn:microsoft.com/office/officeart/2005/8/layout/cycle5"/>
    <dgm:cxn modelId="{DCB50972-E000-4140-9FCF-3CD8719AD648}" srcId="{78CBC5C0-2F62-477A-8445-D1DC6F8662BD}" destId="{BA85427E-0234-4816-93A4-1A7D0C69928A}" srcOrd="1" destOrd="0" parTransId="{B5F7EF63-BE06-4C36-8827-0EA24039F4CE}" sibTransId="{51678C1C-7018-4860-8FDD-A0BF2A402D32}"/>
    <dgm:cxn modelId="{FC4CC0AB-0F28-4399-A513-403B1184C9B8}" type="presOf" srcId="{DE53B662-7265-44DD-9767-20F741D8B350}" destId="{52BABE7B-14F2-4DBF-A402-BB03C6B75546}" srcOrd="0" destOrd="0" presId="urn:microsoft.com/office/officeart/2005/8/layout/cycle5"/>
    <dgm:cxn modelId="{560875D5-9297-4842-9289-254643F1C9A2}" type="presOf" srcId="{78CBC5C0-2F62-477A-8445-D1DC6F8662BD}" destId="{9ED9AF44-E3A4-41C0-BD41-678EA4DDBC09}" srcOrd="0" destOrd="0" presId="urn:microsoft.com/office/officeart/2005/8/layout/cycle5"/>
    <dgm:cxn modelId="{8694C5C8-86A7-45C7-9D4A-B5A29D8B9D77}" type="presOf" srcId="{BA85427E-0234-4816-93A4-1A7D0C69928A}" destId="{33336E0B-FE48-41DC-A938-5ABB6EEE1C7D}" srcOrd="0" destOrd="0" presId="urn:microsoft.com/office/officeart/2005/8/layout/cycle5"/>
    <dgm:cxn modelId="{A98F3223-8203-43FE-9E8F-F960DBCE7755}" srcId="{78CBC5C0-2F62-477A-8445-D1DC6F8662BD}" destId="{DE53B662-7265-44DD-9767-20F741D8B350}" srcOrd="2" destOrd="0" parTransId="{4BFD57D6-61CA-41F6-B3F9-20DC77D70FDD}" sibTransId="{639F7CA2-B6BE-44DF-8ADE-F917A5A03D21}"/>
    <dgm:cxn modelId="{2D81D474-EC50-46BC-B28A-7C69FA1ADECB}" type="presOf" srcId="{639F7CA2-B6BE-44DF-8ADE-F917A5A03D21}" destId="{574E0254-2F24-472C-B2A1-80613D0C0C6C}" srcOrd="0" destOrd="0" presId="urn:microsoft.com/office/officeart/2005/8/layout/cycle5"/>
    <dgm:cxn modelId="{5A8AD793-2E68-432A-9B54-ED7C7B5C5256}" type="presOf" srcId="{05F354EC-BD88-4877-BF9A-58507EE4AE89}" destId="{4C1D9436-A339-4015-8A1E-A2ADE5E00970}" srcOrd="0" destOrd="0" presId="urn:microsoft.com/office/officeart/2005/8/layout/cycle5"/>
    <dgm:cxn modelId="{51E55E50-587F-4B29-88CC-F0B439956A86}" type="presOf" srcId="{4A845459-1CE2-4AFF-AFA4-D74CC797C350}" destId="{27AF885E-2B9D-4BA4-A185-C6B3728CB080}" srcOrd="0" destOrd="0" presId="urn:microsoft.com/office/officeart/2005/8/layout/cycle5"/>
    <dgm:cxn modelId="{DDED6619-515B-45EB-A3D6-80682802CA27}" srcId="{78CBC5C0-2F62-477A-8445-D1DC6F8662BD}" destId="{FB91A951-DD1E-40C3-B709-40FFC433C2B5}" srcOrd="3" destOrd="0" parTransId="{8AB192E3-F11E-4B50-868A-F3A271FF9881}" sibTransId="{55B42550-96F1-4920-BC8F-6E40A23989AB}"/>
    <dgm:cxn modelId="{CB803025-05BA-4CF7-95DA-C55DC1F59080}" type="presOf" srcId="{51678C1C-7018-4860-8FDD-A0BF2A402D32}" destId="{6EFA67C6-A6E3-431B-9362-6F3CF23514B7}" srcOrd="0" destOrd="0" presId="urn:microsoft.com/office/officeart/2005/8/layout/cycle5"/>
    <dgm:cxn modelId="{0109F9CD-D5F2-4FDC-99FF-BAC99F5F8582}" type="presOf" srcId="{008E8C85-3A2A-4173-AAB2-8C527F6F338A}" destId="{A2D6E40C-5F2F-438E-94FD-DE2F5BB3D076}" srcOrd="0" destOrd="0" presId="urn:microsoft.com/office/officeart/2005/8/layout/cycle5"/>
    <dgm:cxn modelId="{99A306BF-B19D-40C8-8646-74BA6FDBA548}" srcId="{78CBC5C0-2F62-477A-8445-D1DC6F8662BD}" destId="{4A845459-1CE2-4AFF-AFA4-D74CC797C350}" srcOrd="0" destOrd="0" parTransId="{954BA0BD-5497-4FF4-B8B3-F3EAF6F3BC27}" sibTransId="{05F354EC-BD88-4877-BF9A-58507EE4AE89}"/>
    <dgm:cxn modelId="{A6C721A2-548B-4029-BB86-0F664B8C9839}" type="presOf" srcId="{55B42550-96F1-4920-BC8F-6E40A23989AB}" destId="{87E82050-9FAD-42D4-9573-FBCCA85F5B83}" srcOrd="0" destOrd="0" presId="urn:microsoft.com/office/officeart/2005/8/layout/cycle5"/>
    <dgm:cxn modelId="{DC28E0EE-B7AA-407E-A362-599DF68F1F46}" srcId="{78CBC5C0-2F62-477A-8445-D1DC6F8662BD}" destId="{008E8C85-3A2A-4173-AAB2-8C527F6F338A}" srcOrd="4" destOrd="0" parTransId="{85109E70-4386-4465-A1E4-F28853B8A8B4}" sibTransId="{514E0215-FDD6-4F02-B78C-55F1DCC68162}"/>
    <dgm:cxn modelId="{83783C4C-7390-4A6C-B670-CC6676EF8D1B}" type="presParOf" srcId="{9ED9AF44-E3A4-41C0-BD41-678EA4DDBC09}" destId="{27AF885E-2B9D-4BA4-A185-C6B3728CB080}" srcOrd="0" destOrd="0" presId="urn:microsoft.com/office/officeart/2005/8/layout/cycle5"/>
    <dgm:cxn modelId="{8CFC6A4E-CE0F-46D6-AD36-7460D8CD8F2D}" type="presParOf" srcId="{9ED9AF44-E3A4-41C0-BD41-678EA4DDBC09}" destId="{FCB2D9A2-0FB1-4B95-9F1D-9E83EDB06B44}" srcOrd="1" destOrd="0" presId="urn:microsoft.com/office/officeart/2005/8/layout/cycle5"/>
    <dgm:cxn modelId="{F1784D59-34D9-49B5-A131-85671E1A311C}" type="presParOf" srcId="{9ED9AF44-E3A4-41C0-BD41-678EA4DDBC09}" destId="{4C1D9436-A339-4015-8A1E-A2ADE5E00970}" srcOrd="2" destOrd="0" presId="urn:microsoft.com/office/officeart/2005/8/layout/cycle5"/>
    <dgm:cxn modelId="{CE381E48-A2D8-4D73-8898-20A242FC4304}" type="presParOf" srcId="{9ED9AF44-E3A4-41C0-BD41-678EA4DDBC09}" destId="{33336E0B-FE48-41DC-A938-5ABB6EEE1C7D}" srcOrd="3" destOrd="0" presId="urn:microsoft.com/office/officeart/2005/8/layout/cycle5"/>
    <dgm:cxn modelId="{AD1E7C41-220A-429C-9B39-9CDBFAB7B6A9}" type="presParOf" srcId="{9ED9AF44-E3A4-41C0-BD41-678EA4DDBC09}" destId="{27D76A8C-BDB9-4CD9-9F35-9E2A3E465751}" srcOrd="4" destOrd="0" presId="urn:microsoft.com/office/officeart/2005/8/layout/cycle5"/>
    <dgm:cxn modelId="{ED87371A-EBC6-4DC5-97B9-F1380B7FC989}" type="presParOf" srcId="{9ED9AF44-E3A4-41C0-BD41-678EA4DDBC09}" destId="{6EFA67C6-A6E3-431B-9362-6F3CF23514B7}" srcOrd="5" destOrd="0" presId="urn:microsoft.com/office/officeart/2005/8/layout/cycle5"/>
    <dgm:cxn modelId="{80B947CD-AD1D-488B-8706-199BC8452273}" type="presParOf" srcId="{9ED9AF44-E3A4-41C0-BD41-678EA4DDBC09}" destId="{52BABE7B-14F2-4DBF-A402-BB03C6B75546}" srcOrd="6" destOrd="0" presId="urn:microsoft.com/office/officeart/2005/8/layout/cycle5"/>
    <dgm:cxn modelId="{BF0C884A-BF72-45EC-897B-D370AB8458A1}" type="presParOf" srcId="{9ED9AF44-E3A4-41C0-BD41-678EA4DDBC09}" destId="{0609D9DE-2394-4D4F-B55A-BDDA1D8B092C}" srcOrd="7" destOrd="0" presId="urn:microsoft.com/office/officeart/2005/8/layout/cycle5"/>
    <dgm:cxn modelId="{75A147F0-E4C3-4548-BCC1-4B9DF1DCB800}" type="presParOf" srcId="{9ED9AF44-E3A4-41C0-BD41-678EA4DDBC09}" destId="{574E0254-2F24-472C-B2A1-80613D0C0C6C}" srcOrd="8" destOrd="0" presId="urn:microsoft.com/office/officeart/2005/8/layout/cycle5"/>
    <dgm:cxn modelId="{1E951B8E-9F63-4429-8630-9AFA4CF1332F}" type="presParOf" srcId="{9ED9AF44-E3A4-41C0-BD41-678EA4DDBC09}" destId="{2324DEB5-2611-4626-9A54-FF20D39348F5}" srcOrd="9" destOrd="0" presId="urn:microsoft.com/office/officeart/2005/8/layout/cycle5"/>
    <dgm:cxn modelId="{F5A59ED9-850E-4022-8763-8A8D80FF7D19}" type="presParOf" srcId="{9ED9AF44-E3A4-41C0-BD41-678EA4DDBC09}" destId="{E434F789-1AA0-4EDE-8293-86A5CF8F189C}" srcOrd="10" destOrd="0" presId="urn:microsoft.com/office/officeart/2005/8/layout/cycle5"/>
    <dgm:cxn modelId="{40B8B4F2-594C-47FC-B319-32FD671CBF78}" type="presParOf" srcId="{9ED9AF44-E3A4-41C0-BD41-678EA4DDBC09}" destId="{87E82050-9FAD-42D4-9573-FBCCA85F5B83}" srcOrd="11" destOrd="0" presId="urn:microsoft.com/office/officeart/2005/8/layout/cycle5"/>
    <dgm:cxn modelId="{DFB6A4C2-2FFD-423E-BE77-07FBCC3755BF}" type="presParOf" srcId="{9ED9AF44-E3A4-41C0-BD41-678EA4DDBC09}" destId="{A2D6E40C-5F2F-438E-94FD-DE2F5BB3D076}" srcOrd="12" destOrd="0" presId="urn:microsoft.com/office/officeart/2005/8/layout/cycle5"/>
    <dgm:cxn modelId="{27ED11E9-5D95-479D-8343-FCD23C4C83F3}" type="presParOf" srcId="{9ED9AF44-E3A4-41C0-BD41-678EA4DDBC09}" destId="{0BAA6D35-998B-4590-8759-05B20667DABD}" srcOrd="13" destOrd="0" presId="urn:microsoft.com/office/officeart/2005/8/layout/cycle5"/>
    <dgm:cxn modelId="{BA1C87BE-EB64-4FC9-8199-CF04683638B3}" type="presParOf" srcId="{9ED9AF44-E3A4-41C0-BD41-678EA4DDBC09}" destId="{BA095DE9-515F-448B-B972-585609186FD8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339AF6-B88C-4687-A584-51A81CF02714}" type="doc">
      <dgm:prSet loTypeId="urn:microsoft.com/office/officeart/2005/8/layout/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D9780A3E-0F59-47B4-A679-D9BBFD9C87D2}">
      <dgm:prSet phldrT="[텍스트]" custT="1"/>
      <dgm:spPr/>
      <dgm:t>
        <a:bodyPr/>
        <a:lstStyle/>
        <a:p>
          <a:pPr latinLnBrk="1"/>
          <a:r>
            <a:rPr lang="ko-KR" altLang="en-US" sz="900" b="1" smtClean="0"/>
            <a:t>자료</a:t>
          </a:r>
          <a:r>
            <a:rPr lang="en-US" altLang="ko-KR" sz="900" b="1" smtClean="0"/>
            <a:t>(Data)</a:t>
          </a:r>
          <a:endParaRPr lang="ko-KR" altLang="en-US" sz="900" b="1"/>
        </a:p>
      </dgm:t>
    </dgm:pt>
    <dgm:pt modelId="{A9B26072-953F-45E8-8EA3-AE94585CED2F}" type="parTrans" cxnId="{C40C8865-DBF5-47F1-A04C-4ACF6C154701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7482E06A-86F9-4DD9-A490-49BEEB1FFCDB}" type="sibTrans" cxnId="{C40C8865-DBF5-47F1-A04C-4ACF6C154701}">
      <dgm:prSet custT="1"/>
      <dgm:spPr/>
      <dgm:t>
        <a:bodyPr/>
        <a:lstStyle/>
        <a:p>
          <a:pPr latinLnBrk="1"/>
          <a:endParaRPr lang="ko-KR" altLang="en-US" sz="700" b="1"/>
        </a:p>
      </dgm:t>
    </dgm:pt>
    <dgm:pt modelId="{708B5AB7-7035-461C-AC30-A58F41F72376}">
      <dgm:prSet phldrT="[텍스트]" custT="1"/>
      <dgm:spPr/>
      <dgm:t>
        <a:bodyPr/>
        <a:lstStyle/>
        <a:p>
          <a:pPr latinLnBrk="1"/>
          <a:r>
            <a:rPr lang="en-US" altLang="ko-KR" sz="900" b="1" smtClean="0"/>
            <a:t>EHR/EMR </a:t>
          </a:r>
          <a:r>
            <a:rPr lang="ko-KR" altLang="en-US" sz="900" b="1" smtClean="0"/>
            <a:t>등 원시자료</a:t>
          </a:r>
          <a:endParaRPr lang="ko-KR" altLang="en-US" sz="900" b="1"/>
        </a:p>
      </dgm:t>
    </dgm:pt>
    <dgm:pt modelId="{8DD015F8-8A72-411D-A479-AA44AE64484D}" type="parTrans" cxnId="{68E320ED-9368-4601-B821-A623542289D6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E351A389-9D8A-48F0-9AC7-DDDF556009DF}" type="sibTrans" cxnId="{68E320ED-9368-4601-B821-A623542289D6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A5A17D54-4E23-4F72-84A4-F6DC6E36DF9C}">
      <dgm:prSet phldrT="[텍스트]" custT="1"/>
      <dgm:spPr/>
      <dgm:t>
        <a:bodyPr/>
        <a:lstStyle/>
        <a:p>
          <a:pPr latinLnBrk="1"/>
          <a:r>
            <a:rPr lang="ko-KR" altLang="en-US" sz="900" b="1" smtClean="0"/>
            <a:t>위험산출 </a:t>
          </a:r>
          <a:r>
            <a:rPr lang="en-US" altLang="ko-KR" sz="900" b="1" smtClean="0"/>
            <a:t>(Risk Calculation)</a:t>
          </a:r>
          <a:endParaRPr lang="ko-KR" altLang="en-US" sz="900" b="1"/>
        </a:p>
      </dgm:t>
    </dgm:pt>
    <dgm:pt modelId="{7CA3E300-F18A-4229-ADEE-B957B6F0CF4B}" type="parTrans" cxnId="{E8C2B630-771F-462D-9DB3-5F5F5CF517F2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614CFE91-5251-441D-8329-17CAA1A0B2E6}" type="sibTrans" cxnId="{E8C2B630-771F-462D-9DB3-5F5F5CF517F2}">
      <dgm:prSet custT="1"/>
      <dgm:spPr/>
      <dgm:t>
        <a:bodyPr/>
        <a:lstStyle/>
        <a:p>
          <a:pPr latinLnBrk="1"/>
          <a:endParaRPr lang="ko-KR" altLang="en-US" sz="700" b="1"/>
        </a:p>
      </dgm:t>
    </dgm:pt>
    <dgm:pt modelId="{20ADBFDD-A3CF-437D-A7B6-19F603F6E49C}">
      <dgm:prSet phldrT="[텍스트]" custT="1"/>
      <dgm:spPr/>
      <dgm:t>
        <a:bodyPr/>
        <a:lstStyle/>
        <a:p>
          <a:pPr latinLnBrk="1"/>
          <a:r>
            <a:rPr lang="ko-KR" altLang="en-US" sz="900" b="1" smtClean="0"/>
            <a:t>인구집단 자료를 취합하여 위험수준 결정</a:t>
          </a:r>
          <a:endParaRPr lang="ko-KR" altLang="en-US" sz="900" b="1"/>
        </a:p>
      </dgm:t>
    </dgm:pt>
    <dgm:pt modelId="{F61181C1-48DE-455A-A368-C981F5B0040D}" type="parTrans" cxnId="{D3D7866A-0A93-4F4A-8C84-87D91DD4997F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CE55DA2B-1D3E-4478-88D2-A6D37D6A37EF}" type="sibTrans" cxnId="{D3D7866A-0A93-4F4A-8C84-87D91DD4997F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C96C1B64-51D5-4992-BD78-BA79AC743F97}">
      <dgm:prSet phldrT="[텍스트]" custT="1"/>
      <dgm:spPr/>
      <dgm:t>
        <a:bodyPr/>
        <a:lstStyle/>
        <a:p>
          <a:pPr latinLnBrk="1"/>
          <a:r>
            <a:rPr lang="ko-KR" altLang="en-US" sz="900" b="1" smtClean="0"/>
            <a:t>위험분류 </a:t>
          </a:r>
          <a:r>
            <a:rPr lang="en-US" altLang="ko-KR" sz="900" b="1" smtClean="0"/>
            <a:t>(Stratify by Risk)</a:t>
          </a:r>
          <a:endParaRPr lang="ko-KR" altLang="en-US" sz="900" b="1"/>
        </a:p>
      </dgm:t>
    </dgm:pt>
    <dgm:pt modelId="{2B412866-86EB-4C47-85CD-3F1B2FC78F7B}" type="parTrans" cxnId="{A3BE85CD-F1B2-42F6-8265-77468EA312B5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D15EA733-2006-46F7-9FDD-1BDA7ED3A138}" type="sibTrans" cxnId="{A3BE85CD-F1B2-42F6-8265-77468EA312B5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6467ECA9-DC6A-4DE7-B1B5-68A4EFF48740}">
      <dgm:prSet phldrT="[텍스트]" custT="1"/>
      <dgm:spPr/>
      <dgm:t>
        <a:bodyPr/>
        <a:lstStyle/>
        <a:p>
          <a:pPr latinLnBrk="1"/>
          <a:r>
            <a:rPr lang="ko-KR" altLang="en-US" sz="900" b="1" smtClean="0"/>
            <a:t>자료 분석과 위험별 인구집단 구분</a:t>
          </a:r>
          <a:endParaRPr lang="ko-KR" altLang="en-US" sz="900" b="1"/>
        </a:p>
      </dgm:t>
    </dgm:pt>
    <dgm:pt modelId="{715FFA2C-CA6B-4E83-837C-E41C84159554}" type="parTrans" cxnId="{8ACE95EF-86EC-4948-9EB4-935C4BA9C16D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402E82D1-DF51-41BA-96B0-2ED6AD7F1AA4}" type="sibTrans" cxnId="{8ACE95EF-86EC-4948-9EB4-935C4BA9C16D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63F61562-AF5C-4705-A512-2709D6AB135A}">
      <dgm:prSet custT="1"/>
      <dgm:spPr/>
      <dgm:t>
        <a:bodyPr/>
        <a:lstStyle/>
        <a:p>
          <a:pPr latinLnBrk="1"/>
          <a:r>
            <a:rPr lang="ko-KR" altLang="en-US" sz="900" b="1" smtClean="0"/>
            <a:t>위험수준</a:t>
          </a:r>
          <a:r>
            <a:rPr lang="en-US" altLang="ko-KR" sz="900" b="1" smtClean="0"/>
            <a:t>(RIsk level)</a:t>
          </a:r>
          <a:endParaRPr lang="ko-KR" altLang="en-US" sz="900" b="1"/>
        </a:p>
      </dgm:t>
    </dgm:pt>
    <dgm:pt modelId="{0FBC6AC8-D1C6-45EA-9C95-DDAD99C822C6}" type="parTrans" cxnId="{EFDAE1BB-7CD4-40C3-A260-7CB252440C2F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5168252C-3C45-451F-868C-E99AD45FCB55}" type="sibTrans" cxnId="{EFDAE1BB-7CD4-40C3-A260-7CB252440C2F}">
      <dgm:prSet custT="1"/>
      <dgm:spPr/>
      <dgm:t>
        <a:bodyPr/>
        <a:lstStyle/>
        <a:p>
          <a:pPr latinLnBrk="1"/>
          <a:endParaRPr lang="ko-KR" altLang="en-US" sz="700" b="1"/>
        </a:p>
      </dgm:t>
    </dgm:pt>
    <dgm:pt modelId="{B954F032-259C-44EF-B96D-4D85E70E288F}">
      <dgm:prSet phldrT="[텍스트]" custT="1"/>
      <dgm:spPr/>
      <dgm:t>
        <a:bodyPr/>
        <a:lstStyle/>
        <a:p>
          <a:pPr latinLnBrk="1"/>
          <a:r>
            <a:rPr lang="ko-KR" altLang="en-US" sz="900" b="1" smtClean="0"/>
            <a:t>청구자료 등 </a:t>
          </a:r>
          <a:r>
            <a:rPr lang="en-US" altLang="ko-KR" sz="900" b="1" smtClean="0"/>
            <a:t>2</a:t>
          </a:r>
          <a:r>
            <a:rPr lang="ko-KR" altLang="en-US" sz="900" b="1" smtClean="0"/>
            <a:t>차자료</a:t>
          </a:r>
          <a:endParaRPr lang="ko-KR" altLang="en-US" sz="900" b="1"/>
        </a:p>
      </dgm:t>
    </dgm:pt>
    <dgm:pt modelId="{349999D5-391B-4412-A3EB-C6E0471F6D90}" type="parTrans" cxnId="{ED13E1F0-B3B7-4BF3-98D0-E32F20B36AF7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A7C49BE3-E218-4CD6-B2FC-944779A63321}" type="sibTrans" cxnId="{ED13E1F0-B3B7-4BF3-98D0-E32F20B36AF7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874FABD2-F1FE-4538-AAE5-944D9B0368ED}">
      <dgm:prSet custT="1"/>
      <dgm:spPr/>
      <dgm:t>
        <a:bodyPr/>
        <a:lstStyle/>
        <a:p>
          <a:pPr latinLnBrk="1"/>
          <a:r>
            <a:rPr lang="ko-KR" altLang="en-US" sz="900" b="1" smtClean="0"/>
            <a:t>알고리즘에 기반해 고위험</a:t>
          </a:r>
          <a:r>
            <a:rPr lang="en-US" altLang="ko-KR" sz="900" b="1" smtClean="0"/>
            <a:t>/</a:t>
          </a:r>
          <a:r>
            <a:rPr lang="ko-KR" altLang="en-US" sz="900" b="1" smtClean="0"/>
            <a:t>저위험 점수 산출 </a:t>
          </a:r>
          <a:endParaRPr lang="ko-KR" altLang="en-US" sz="900" b="1"/>
        </a:p>
      </dgm:t>
    </dgm:pt>
    <dgm:pt modelId="{9FFEF539-CF18-46B1-9161-13B4E56355B1}" type="parTrans" cxnId="{63055B52-548C-4EA6-871A-0DAE7A301B9B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CE4DB735-37A8-4371-9D58-7F0CFDE0D82E}" type="sibTrans" cxnId="{63055B52-548C-4EA6-871A-0DAE7A301B9B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074ABAB3-B7DA-4F38-B746-B1600EB815BC}" type="pres">
      <dgm:prSet presAssocID="{7D339AF6-B88C-4687-A584-51A81CF027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3619B7-2313-4436-B1B2-E00CC754417C}" type="pres">
      <dgm:prSet presAssocID="{D9780A3E-0F59-47B4-A679-D9BBFD9C87D2}" presName="composite" presStyleCnt="0"/>
      <dgm:spPr/>
    </dgm:pt>
    <dgm:pt modelId="{D2C6AD0D-F7CA-4D6C-A91A-0E0B0BF3CCC0}" type="pres">
      <dgm:prSet presAssocID="{D9780A3E-0F59-47B4-A679-D9BBFD9C87D2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2996AA-A454-4185-8209-01388C387469}" type="pres">
      <dgm:prSet presAssocID="{D9780A3E-0F59-47B4-A679-D9BBFD9C87D2}" presName="parSh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3334280-9C5E-4C28-83E7-50B0D86D47F8}" type="pres">
      <dgm:prSet presAssocID="{D9780A3E-0F59-47B4-A679-D9BBFD9C87D2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FC8103-992C-48DC-9F8C-7D35410DDD2E}" type="pres">
      <dgm:prSet presAssocID="{7482E06A-86F9-4DD9-A490-49BEEB1FFCDB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D15B192-AFD2-480C-B219-C0728E592E8E}" type="pres">
      <dgm:prSet presAssocID="{7482E06A-86F9-4DD9-A490-49BEEB1FFCDB}" presName="connTx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5055016-380E-4B2F-8DFD-14F39AB0C5F0}" type="pres">
      <dgm:prSet presAssocID="{63F61562-AF5C-4705-A512-2709D6AB135A}" presName="composite" presStyleCnt="0"/>
      <dgm:spPr/>
    </dgm:pt>
    <dgm:pt modelId="{F3612130-C9D7-4630-AEF4-05D08DDF0AC3}" type="pres">
      <dgm:prSet presAssocID="{63F61562-AF5C-4705-A512-2709D6AB135A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7CE8C9-06DF-4F83-A8E7-A074AD6F184C}" type="pres">
      <dgm:prSet presAssocID="{63F61562-AF5C-4705-A512-2709D6AB135A}" presName="parSh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1D0EE8DC-12B4-479D-98BE-EFC2B0F01333}" type="pres">
      <dgm:prSet presAssocID="{63F61562-AF5C-4705-A512-2709D6AB135A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80E166-870E-402B-8C9F-E456C92DCBD0}" type="pres">
      <dgm:prSet presAssocID="{5168252C-3C45-451F-868C-E99AD45FCB55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A00567E-B290-4155-9695-AF5D97027F60}" type="pres">
      <dgm:prSet presAssocID="{5168252C-3C45-451F-868C-E99AD45FCB55}" presName="connTx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E9D0E88-B26D-4F14-B210-8381198D1867}" type="pres">
      <dgm:prSet presAssocID="{A5A17D54-4E23-4F72-84A4-F6DC6E36DF9C}" presName="composite" presStyleCnt="0"/>
      <dgm:spPr/>
    </dgm:pt>
    <dgm:pt modelId="{DB494827-C6EA-4169-8264-10F3A70DC6C9}" type="pres">
      <dgm:prSet presAssocID="{A5A17D54-4E23-4F72-84A4-F6DC6E36DF9C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1B22B7-2FE2-4DE1-88C2-3608E0821178}" type="pres">
      <dgm:prSet presAssocID="{A5A17D54-4E23-4F72-84A4-F6DC6E36DF9C}" presName="parSh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0B1C67C-77CD-4F1E-A212-B9702213A1A9}" type="pres">
      <dgm:prSet presAssocID="{A5A17D54-4E23-4F72-84A4-F6DC6E36DF9C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95C13D-DE4A-41F0-AE81-BC429D8B4CB6}" type="pres">
      <dgm:prSet presAssocID="{614CFE91-5251-441D-8329-17CAA1A0B2E6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343CBB9-B2ED-4B9A-9968-623BA6F9CB00}" type="pres">
      <dgm:prSet presAssocID="{614CFE91-5251-441D-8329-17CAA1A0B2E6}" presName="connTx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356D4C6-18DC-41E6-A0D7-DF78E8F3CBAA}" type="pres">
      <dgm:prSet presAssocID="{C96C1B64-51D5-4992-BD78-BA79AC743F97}" presName="composite" presStyleCnt="0"/>
      <dgm:spPr/>
    </dgm:pt>
    <dgm:pt modelId="{DA9A9421-EF90-4D9F-9D85-2ACA6AA5A8A0}" type="pres">
      <dgm:prSet presAssocID="{C96C1B64-51D5-4992-BD78-BA79AC743F97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6FEDA3-000D-4ECB-8DD7-B51D9599A39C}" type="pres">
      <dgm:prSet presAssocID="{C96C1B64-51D5-4992-BD78-BA79AC743F97}" presName="parSh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961F947-3342-4DEE-BA1A-372E2DFAD1FE}" type="pres">
      <dgm:prSet presAssocID="{C96C1B64-51D5-4992-BD78-BA79AC743F97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E95EF-86EC-4948-9EB4-935C4BA9C16D}" srcId="{C96C1B64-51D5-4992-BD78-BA79AC743F97}" destId="{6467ECA9-DC6A-4DE7-B1B5-68A4EFF48740}" srcOrd="0" destOrd="0" parTransId="{715FFA2C-CA6B-4E83-837C-E41C84159554}" sibTransId="{402E82D1-DF51-41BA-96B0-2ED6AD7F1AA4}"/>
    <dgm:cxn modelId="{ED13E1F0-B3B7-4BF3-98D0-E32F20B36AF7}" srcId="{D9780A3E-0F59-47B4-A679-D9BBFD9C87D2}" destId="{B954F032-259C-44EF-B96D-4D85E70E288F}" srcOrd="1" destOrd="0" parTransId="{349999D5-391B-4412-A3EB-C6E0471F6D90}" sibTransId="{A7C49BE3-E218-4CD6-B2FC-944779A63321}"/>
    <dgm:cxn modelId="{5906D8EC-7720-4C93-9E04-8FC7F94D3C2D}" type="presOf" srcId="{63F61562-AF5C-4705-A512-2709D6AB135A}" destId="{547CE8C9-06DF-4F83-A8E7-A074AD6F184C}" srcOrd="1" destOrd="0" presId="urn:microsoft.com/office/officeart/2005/8/layout/process3"/>
    <dgm:cxn modelId="{D3D7866A-0A93-4F4A-8C84-87D91DD4997F}" srcId="{A5A17D54-4E23-4F72-84A4-F6DC6E36DF9C}" destId="{20ADBFDD-A3CF-437D-A7B6-19F603F6E49C}" srcOrd="0" destOrd="0" parTransId="{F61181C1-48DE-455A-A368-C981F5B0040D}" sibTransId="{CE55DA2B-1D3E-4478-88D2-A6D37D6A37EF}"/>
    <dgm:cxn modelId="{057C9E4F-9BF7-40DC-8FF1-EDA859096E31}" type="presOf" srcId="{7482E06A-86F9-4DD9-A490-49BEEB1FFCDB}" destId="{DCFC8103-992C-48DC-9F8C-7D35410DDD2E}" srcOrd="0" destOrd="0" presId="urn:microsoft.com/office/officeart/2005/8/layout/process3"/>
    <dgm:cxn modelId="{AD676AA2-5A93-46D4-AF9D-99A8F145E72A}" type="presOf" srcId="{614CFE91-5251-441D-8329-17CAA1A0B2E6}" destId="{3F95C13D-DE4A-41F0-AE81-BC429D8B4CB6}" srcOrd="0" destOrd="0" presId="urn:microsoft.com/office/officeart/2005/8/layout/process3"/>
    <dgm:cxn modelId="{8C50877C-E686-4084-8789-9ADF3673AD95}" type="presOf" srcId="{614CFE91-5251-441D-8329-17CAA1A0B2E6}" destId="{C343CBB9-B2ED-4B9A-9968-623BA6F9CB00}" srcOrd="1" destOrd="0" presId="urn:microsoft.com/office/officeart/2005/8/layout/process3"/>
    <dgm:cxn modelId="{68E320ED-9368-4601-B821-A623542289D6}" srcId="{D9780A3E-0F59-47B4-A679-D9BBFD9C87D2}" destId="{708B5AB7-7035-461C-AC30-A58F41F72376}" srcOrd="0" destOrd="0" parTransId="{8DD015F8-8A72-411D-A479-AA44AE64484D}" sibTransId="{E351A389-9D8A-48F0-9AC7-DDDF556009DF}"/>
    <dgm:cxn modelId="{E090A17E-3A2C-431F-A811-817626B972A2}" type="presOf" srcId="{708B5AB7-7035-461C-AC30-A58F41F72376}" destId="{F3334280-9C5E-4C28-83E7-50B0D86D47F8}" srcOrd="0" destOrd="0" presId="urn:microsoft.com/office/officeart/2005/8/layout/process3"/>
    <dgm:cxn modelId="{63055B52-548C-4EA6-871A-0DAE7A301B9B}" srcId="{63F61562-AF5C-4705-A512-2709D6AB135A}" destId="{874FABD2-F1FE-4538-AAE5-944D9B0368ED}" srcOrd="0" destOrd="0" parTransId="{9FFEF539-CF18-46B1-9161-13B4E56355B1}" sibTransId="{CE4DB735-37A8-4371-9D58-7F0CFDE0D82E}"/>
    <dgm:cxn modelId="{EFDAE1BB-7CD4-40C3-A260-7CB252440C2F}" srcId="{7D339AF6-B88C-4687-A584-51A81CF02714}" destId="{63F61562-AF5C-4705-A512-2709D6AB135A}" srcOrd="1" destOrd="0" parTransId="{0FBC6AC8-D1C6-45EA-9C95-DDAD99C822C6}" sibTransId="{5168252C-3C45-451F-868C-E99AD45FCB55}"/>
    <dgm:cxn modelId="{C947FD43-8254-47A2-9017-79127086585E}" type="presOf" srcId="{874FABD2-F1FE-4538-AAE5-944D9B0368ED}" destId="{1D0EE8DC-12B4-479D-98BE-EFC2B0F01333}" srcOrd="0" destOrd="0" presId="urn:microsoft.com/office/officeart/2005/8/layout/process3"/>
    <dgm:cxn modelId="{5A201844-F64C-4320-A6BA-E09B17F9F95A}" type="presOf" srcId="{D9780A3E-0F59-47B4-A679-D9BBFD9C87D2}" destId="{2E2996AA-A454-4185-8209-01388C387469}" srcOrd="1" destOrd="0" presId="urn:microsoft.com/office/officeart/2005/8/layout/process3"/>
    <dgm:cxn modelId="{CAFA6192-F67C-411B-893B-8E8968959563}" type="presOf" srcId="{C96C1B64-51D5-4992-BD78-BA79AC743F97}" destId="{5A6FEDA3-000D-4ECB-8DD7-B51D9599A39C}" srcOrd="1" destOrd="0" presId="urn:microsoft.com/office/officeart/2005/8/layout/process3"/>
    <dgm:cxn modelId="{2DC49127-742B-4B58-B878-4E8C75397312}" type="presOf" srcId="{7482E06A-86F9-4DD9-A490-49BEEB1FFCDB}" destId="{1D15B192-AFD2-480C-B219-C0728E592E8E}" srcOrd="1" destOrd="0" presId="urn:microsoft.com/office/officeart/2005/8/layout/process3"/>
    <dgm:cxn modelId="{C40C8865-DBF5-47F1-A04C-4ACF6C154701}" srcId="{7D339AF6-B88C-4687-A584-51A81CF02714}" destId="{D9780A3E-0F59-47B4-A679-D9BBFD9C87D2}" srcOrd="0" destOrd="0" parTransId="{A9B26072-953F-45E8-8EA3-AE94585CED2F}" sibTransId="{7482E06A-86F9-4DD9-A490-49BEEB1FFCDB}"/>
    <dgm:cxn modelId="{1DD2E554-A25F-458F-A232-23B0ED9F6AE4}" type="presOf" srcId="{A5A17D54-4E23-4F72-84A4-F6DC6E36DF9C}" destId="{731B22B7-2FE2-4DE1-88C2-3608E0821178}" srcOrd="1" destOrd="0" presId="urn:microsoft.com/office/officeart/2005/8/layout/process3"/>
    <dgm:cxn modelId="{0C05DCE5-54F7-44EB-8A21-BAB7353E6B79}" type="presOf" srcId="{5168252C-3C45-451F-868C-E99AD45FCB55}" destId="{AA00567E-B290-4155-9695-AF5D97027F60}" srcOrd="1" destOrd="0" presId="urn:microsoft.com/office/officeart/2005/8/layout/process3"/>
    <dgm:cxn modelId="{E8C2B630-771F-462D-9DB3-5F5F5CF517F2}" srcId="{7D339AF6-B88C-4687-A584-51A81CF02714}" destId="{A5A17D54-4E23-4F72-84A4-F6DC6E36DF9C}" srcOrd="2" destOrd="0" parTransId="{7CA3E300-F18A-4229-ADEE-B957B6F0CF4B}" sibTransId="{614CFE91-5251-441D-8329-17CAA1A0B2E6}"/>
    <dgm:cxn modelId="{A3BE85CD-F1B2-42F6-8265-77468EA312B5}" srcId="{7D339AF6-B88C-4687-A584-51A81CF02714}" destId="{C96C1B64-51D5-4992-BD78-BA79AC743F97}" srcOrd="3" destOrd="0" parTransId="{2B412866-86EB-4C47-85CD-3F1B2FC78F7B}" sibTransId="{D15EA733-2006-46F7-9FDD-1BDA7ED3A138}"/>
    <dgm:cxn modelId="{AD9B5250-5811-413E-A2EA-4DEC2D7DEE92}" type="presOf" srcId="{A5A17D54-4E23-4F72-84A4-F6DC6E36DF9C}" destId="{DB494827-C6EA-4169-8264-10F3A70DC6C9}" srcOrd="0" destOrd="0" presId="urn:microsoft.com/office/officeart/2005/8/layout/process3"/>
    <dgm:cxn modelId="{ED877027-96C7-4FF8-BA6C-9202BFC4511B}" type="presOf" srcId="{63F61562-AF5C-4705-A512-2709D6AB135A}" destId="{F3612130-C9D7-4630-AEF4-05D08DDF0AC3}" srcOrd="0" destOrd="0" presId="urn:microsoft.com/office/officeart/2005/8/layout/process3"/>
    <dgm:cxn modelId="{7704A753-0439-41DD-9432-3422ABD768FD}" type="presOf" srcId="{D9780A3E-0F59-47B4-A679-D9BBFD9C87D2}" destId="{D2C6AD0D-F7CA-4D6C-A91A-0E0B0BF3CCC0}" srcOrd="0" destOrd="0" presId="urn:microsoft.com/office/officeart/2005/8/layout/process3"/>
    <dgm:cxn modelId="{17D9480D-0DF4-4525-8FCE-ED74B989C4BB}" type="presOf" srcId="{7D339AF6-B88C-4687-A584-51A81CF02714}" destId="{074ABAB3-B7DA-4F38-B746-B1600EB815BC}" srcOrd="0" destOrd="0" presId="urn:microsoft.com/office/officeart/2005/8/layout/process3"/>
    <dgm:cxn modelId="{5D2CDEF8-1D10-4F4B-9F26-7BF0412CDD63}" type="presOf" srcId="{B954F032-259C-44EF-B96D-4D85E70E288F}" destId="{F3334280-9C5E-4C28-83E7-50B0D86D47F8}" srcOrd="0" destOrd="1" presId="urn:microsoft.com/office/officeart/2005/8/layout/process3"/>
    <dgm:cxn modelId="{9C2EDCE1-D7A7-416B-A9B9-9636C4CDB116}" type="presOf" srcId="{C96C1B64-51D5-4992-BD78-BA79AC743F97}" destId="{DA9A9421-EF90-4D9F-9D85-2ACA6AA5A8A0}" srcOrd="0" destOrd="0" presId="urn:microsoft.com/office/officeart/2005/8/layout/process3"/>
    <dgm:cxn modelId="{CF038313-523D-43C4-BE3F-CB5DE7F74E5F}" type="presOf" srcId="{20ADBFDD-A3CF-437D-A7B6-19F603F6E49C}" destId="{10B1C67C-77CD-4F1E-A212-B9702213A1A9}" srcOrd="0" destOrd="0" presId="urn:microsoft.com/office/officeart/2005/8/layout/process3"/>
    <dgm:cxn modelId="{FD93F26A-2F6A-4F48-A5D4-697C37511660}" type="presOf" srcId="{5168252C-3C45-451F-868C-E99AD45FCB55}" destId="{7580E166-870E-402B-8C9F-E456C92DCBD0}" srcOrd="0" destOrd="0" presId="urn:microsoft.com/office/officeart/2005/8/layout/process3"/>
    <dgm:cxn modelId="{960BB2E1-BC02-4BBE-A8A4-CF1D1E848B74}" type="presOf" srcId="{6467ECA9-DC6A-4DE7-B1B5-68A4EFF48740}" destId="{A961F947-3342-4DEE-BA1A-372E2DFAD1FE}" srcOrd="0" destOrd="0" presId="urn:microsoft.com/office/officeart/2005/8/layout/process3"/>
    <dgm:cxn modelId="{E202F9A2-B0D8-4A2C-841F-170F21D7C22C}" type="presParOf" srcId="{074ABAB3-B7DA-4F38-B746-B1600EB815BC}" destId="{543619B7-2313-4436-B1B2-E00CC754417C}" srcOrd="0" destOrd="0" presId="urn:microsoft.com/office/officeart/2005/8/layout/process3"/>
    <dgm:cxn modelId="{E21BC8D8-3B99-48CC-B45A-50E764C8AC6E}" type="presParOf" srcId="{543619B7-2313-4436-B1B2-E00CC754417C}" destId="{D2C6AD0D-F7CA-4D6C-A91A-0E0B0BF3CCC0}" srcOrd="0" destOrd="0" presId="urn:microsoft.com/office/officeart/2005/8/layout/process3"/>
    <dgm:cxn modelId="{D35E50BF-6E18-471D-962B-8D32161D9509}" type="presParOf" srcId="{543619B7-2313-4436-B1B2-E00CC754417C}" destId="{2E2996AA-A454-4185-8209-01388C387469}" srcOrd="1" destOrd="0" presId="urn:microsoft.com/office/officeart/2005/8/layout/process3"/>
    <dgm:cxn modelId="{87A074D2-3B4F-45F4-862A-5B4D1DA047C9}" type="presParOf" srcId="{543619B7-2313-4436-B1B2-E00CC754417C}" destId="{F3334280-9C5E-4C28-83E7-50B0D86D47F8}" srcOrd="2" destOrd="0" presId="urn:microsoft.com/office/officeart/2005/8/layout/process3"/>
    <dgm:cxn modelId="{13B89801-CBBC-43B7-98B8-9EBFAE37DE77}" type="presParOf" srcId="{074ABAB3-B7DA-4F38-B746-B1600EB815BC}" destId="{DCFC8103-992C-48DC-9F8C-7D35410DDD2E}" srcOrd="1" destOrd="0" presId="urn:microsoft.com/office/officeart/2005/8/layout/process3"/>
    <dgm:cxn modelId="{27A4BD20-05BF-48AC-BD81-266C244D1905}" type="presParOf" srcId="{DCFC8103-992C-48DC-9F8C-7D35410DDD2E}" destId="{1D15B192-AFD2-480C-B219-C0728E592E8E}" srcOrd="0" destOrd="0" presId="urn:microsoft.com/office/officeart/2005/8/layout/process3"/>
    <dgm:cxn modelId="{B4D808E9-8349-42B5-8902-D56DCF6A4271}" type="presParOf" srcId="{074ABAB3-B7DA-4F38-B746-B1600EB815BC}" destId="{95055016-380E-4B2F-8DFD-14F39AB0C5F0}" srcOrd="2" destOrd="0" presId="urn:microsoft.com/office/officeart/2005/8/layout/process3"/>
    <dgm:cxn modelId="{5A882D2F-1F72-4E0B-A436-DE246FCCB332}" type="presParOf" srcId="{95055016-380E-4B2F-8DFD-14F39AB0C5F0}" destId="{F3612130-C9D7-4630-AEF4-05D08DDF0AC3}" srcOrd="0" destOrd="0" presId="urn:microsoft.com/office/officeart/2005/8/layout/process3"/>
    <dgm:cxn modelId="{EFF7059B-95CD-42EA-A207-D59E8E89ED3C}" type="presParOf" srcId="{95055016-380E-4B2F-8DFD-14F39AB0C5F0}" destId="{547CE8C9-06DF-4F83-A8E7-A074AD6F184C}" srcOrd="1" destOrd="0" presId="urn:microsoft.com/office/officeart/2005/8/layout/process3"/>
    <dgm:cxn modelId="{0D47BEB2-FEDD-4589-99FA-28BF4AB286F9}" type="presParOf" srcId="{95055016-380E-4B2F-8DFD-14F39AB0C5F0}" destId="{1D0EE8DC-12B4-479D-98BE-EFC2B0F01333}" srcOrd="2" destOrd="0" presId="urn:microsoft.com/office/officeart/2005/8/layout/process3"/>
    <dgm:cxn modelId="{83923A93-EE6E-4221-9892-9FE62E03AD0C}" type="presParOf" srcId="{074ABAB3-B7DA-4F38-B746-B1600EB815BC}" destId="{7580E166-870E-402B-8C9F-E456C92DCBD0}" srcOrd="3" destOrd="0" presId="urn:microsoft.com/office/officeart/2005/8/layout/process3"/>
    <dgm:cxn modelId="{5146F0B3-3A2C-443F-B6D3-056EE1FDE777}" type="presParOf" srcId="{7580E166-870E-402B-8C9F-E456C92DCBD0}" destId="{AA00567E-B290-4155-9695-AF5D97027F60}" srcOrd="0" destOrd="0" presId="urn:microsoft.com/office/officeart/2005/8/layout/process3"/>
    <dgm:cxn modelId="{48D7BBF5-D0B2-4482-A63B-05089A8D8439}" type="presParOf" srcId="{074ABAB3-B7DA-4F38-B746-B1600EB815BC}" destId="{1E9D0E88-B26D-4F14-B210-8381198D1867}" srcOrd="4" destOrd="0" presId="urn:microsoft.com/office/officeart/2005/8/layout/process3"/>
    <dgm:cxn modelId="{DBF9ED20-FC91-41A6-A760-F6E239763B80}" type="presParOf" srcId="{1E9D0E88-B26D-4F14-B210-8381198D1867}" destId="{DB494827-C6EA-4169-8264-10F3A70DC6C9}" srcOrd="0" destOrd="0" presId="urn:microsoft.com/office/officeart/2005/8/layout/process3"/>
    <dgm:cxn modelId="{0D396033-A1C4-4C84-88E1-42DBF2B99B4B}" type="presParOf" srcId="{1E9D0E88-B26D-4F14-B210-8381198D1867}" destId="{731B22B7-2FE2-4DE1-88C2-3608E0821178}" srcOrd="1" destOrd="0" presId="urn:microsoft.com/office/officeart/2005/8/layout/process3"/>
    <dgm:cxn modelId="{4DDB9FD9-3834-4F35-910B-E888505998D8}" type="presParOf" srcId="{1E9D0E88-B26D-4F14-B210-8381198D1867}" destId="{10B1C67C-77CD-4F1E-A212-B9702213A1A9}" srcOrd="2" destOrd="0" presId="urn:microsoft.com/office/officeart/2005/8/layout/process3"/>
    <dgm:cxn modelId="{667ED0C1-6400-466F-9BFB-6B3B3F59B579}" type="presParOf" srcId="{074ABAB3-B7DA-4F38-B746-B1600EB815BC}" destId="{3F95C13D-DE4A-41F0-AE81-BC429D8B4CB6}" srcOrd="5" destOrd="0" presId="urn:microsoft.com/office/officeart/2005/8/layout/process3"/>
    <dgm:cxn modelId="{39A1C1B5-1519-482A-8D6D-8C9DA3B4278F}" type="presParOf" srcId="{3F95C13D-DE4A-41F0-AE81-BC429D8B4CB6}" destId="{C343CBB9-B2ED-4B9A-9968-623BA6F9CB00}" srcOrd="0" destOrd="0" presId="urn:microsoft.com/office/officeart/2005/8/layout/process3"/>
    <dgm:cxn modelId="{7D7DB7CD-7557-4588-8CEF-76993D89F1C0}" type="presParOf" srcId="{074ABAB3-B7DA-4F38-B746-B1600EB815BC}" destId="{C356D4C6-18DC-41E6-A0D7-DF78E8F3CBAA}" srcOrd="6" destOrd="0" presId="urn:microsoft.com/office/officeart/2005/8/layout/process3"/>
    <dgm:cxn modelId="{8D081543-BDDA-4651-B7B5-D5F92F0DB4EE}" type="presParOf" srcId="{C356D4C6-18DC-41E6-A0D7-DF78E8F3CBAA}" destId="{DA9A9421-EF90-4D9F-9D85-2ACA6AA5A8A0}" srcOrd="0" destOrd="0" presId="urn:microsoft.com/office/officeart/2005/8/layout/process3"/>
    <dgm:cxn modelId="{3A46AA09-1B2D-4075-BB3E-F4045473964B}" type="presParOf" srcId="{C356D4C6-18DC-41E6-A0D7-DF78E8F3CBAA}" destId="{5A6FEDA3-000D-4ECB-8DD7-B51D9599A39C}" srcOrd="1" destOrd="0" presId="urn:microsoft.com/office/officeart/2005/8/layout/process3"/>
    <dgm:cxn modelId="{F6CB0308-56F0-464D-AE64-BA40AEBAFFAE}" type="presParOf" srcId="{C356D4C6-18DC-41E6-A0D7-DF78E8F3CBAA}" destId="{A961F947-3342-4DEE-BA1A-372E2DFAD1F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5C0CC2-3C4F-4A80-BF10-522615C5BC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5705E324-8829-45B4-BFB6-ECB4B7300A58}">
      <dgm:prSet phldrT="[텍스트]" custT="1"/>
      <dgm:spPr/>
      <dgm:t>
        <a:bodyPr/>
        <a:lstStyle/>
        <a:p>
          <a:pPr latinLnBrk="1"/>
          <a:r>
            <a:rPr lang="ko-KR" altLang="en-US" sz="105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가치</a:t>
          </a:r>
          <a:r>
            <a:rPr lang="en-US" altLang="ko-KR" sz="105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-</a:t>
          </a:r>
          <a:r>
            <a:rPr lang="ko-KR" altLang="en-US" sz="105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기반 지불</a:t>
          </a:r>
          <a:r>
            <a:rPr lang="en-US" altLang="ko-KR" sz="105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(Value-based Payments)</a:t>
          </a:r>
          <a:endParaRPr lang="ko-KR" altLang="en-US" sz="1050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endParaRPr>
        </a:p>
      </dgm:t>
    </dgm:pt>
    <dgm:pt modelId="{2CA59137-2BCD-4F89-8D2D-71DFDE5C042E}" type="parTrans" cxnId="{D9A00A2C-0C0B-44AA-9344-DAA242EF0AB1}">
      <dgm:prSet/>
      <dgm:spPr/>
      <dgm:t>
        <a:bodyPr/>
        <a:lstStyle/>
        <a:p>
          <a:pPr latinLnBrk="1"/>
          <a:endParaRPr lang="ko-KR" altLang="en-US" sz="4000"/>
        </a:p>
      </dgm:t>
    </dgm:pt>
    <dgm:pt modelId="{96EE7322-6C07-42A6-B068-CFE2A5095560}" type="sibTrans" cxnId="{D9A00A2C-0C0B-44AA-9344-DAA242EF0AB1}">
      <dgm:prSet/>
      <dgm:spPr/>
      <dgm:t>
        <a:bodyPr/>
        <a:lstStyle/>
        <a:p>
          <a:pPr latinLnBrk="1"/>
          <a:endParaRPr lang="ko-KR" altLang="en-US" sz="4000"/>
        </a:p>
      </dgm:t>
    </dgm:pt>
    <dgm:pt modelId="{E5BDEF2A-4795-47BA-9EDE-93DF3585EF47}">
      <dgm:prSet phldrT="[텍스트]" custT="1"/>
      <dgm:spPr/>
      <dgm:t>
        <a:bodyPr/>
        <a:lstStyle/>
        <a:p>
          <a:pPr latinLnBrk="1"/>
          <a:endParaRPr lang="ko-KR" altLang="en-US" sz="1000"/>
        </a:p>
      </dgm:t>
    </dgm:pt>
    <dgm:pt modelId="{D7BCE019-7444-47BC-B194-92E3A6562E21}" type="parTrans" cxnId="{2F9337F4-B997-46AC-9CC0-8986005A4616}">
      <dgm:prSet/>
      <dgm:spPr/>
      <dgm:t>
        <a:bodyPr/>
        <a:lstStyle/>
        <a:p>
          <a:pPr latinLnBrk="1"/>
          <a:endParaRPr lang="ko-KR" altLang="en-US" sz="4000"/>
        </a:p>
      </dgm:t>
    </dgm:pt>
    <dgm:pt modelId="{E86C89EC-F0BB-4891-AD1C-55FE5DE60B0D}" type="sibTrans" cxnId="{2F9337F4-B997-46AC-9CC0-8986005A4616}">
      <dgm:prSet/>
      <dgm:spPr/>
      <dgm:t>
        <a:bodyPr/>
        <a:lstStyle/>
        <a:p>
          <a:pPr latinLnBrk="1"/>
          <a:endParaRPr lang="ko-KR" altLang="en-US" sz="4000"/>
        </a:p>
      </dgm:t>
    </dgm:pt>
    <dgm:pt modelId="{1A55FA7A-B854-43DE-A84A-41FB63F5FC4C}">
      <dgm:prSet phldrT="[텍스트]" custT="1"/>
      <dgm:spPr/>
      <dgm:t>
        <a:bodyPr/>
        <a:lstStyle/>
        <a:p>
          <a:pPr latinLnBrk="1"/>
          <a:r>
            <a:rPr lang="ko-KR" altLang="en-US" sz="105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위험 분류 </a:t>
          </a:r>
          <a:r>
            <a:rPr lang="en-US" altLang="ko-KR" sz="105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(Risk Stratification)</a:t>
          </a:r>
          <a:r>
            <a:rPr lang="ko-KR" altLang="en-US" sz="105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       </a:t>
          </a:r>
          <a:endParaRPr lang="ko-KR" altLang="en-US" sz="1050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endParaRPr>
        </a:p>
      </dgm:t>
    </dgm:pt>
    <dgm:pt modelId="{FC4B84C5-153A-4CDE-82BA-7DD6F0374C42}" type="parTrans" cxnId="{343C09A9-BF56-4DFF-84BC-AE1A1025904E}">
      <dgm:prSet/>
      <dgm:spPr/>
      <dgm:t>
        <a:bodyPr/>
        <a:lstStyle/>
        <a:p>
          <a:pPr latinLnBrk="1"/>
          <a:endParaRPr lang="ko-KR" altLang="en-US" sz="4000"/>
        </a:p>
      </dgm:t>
    </dgm:pt>
    <dgm:pt modelId="{3DBE23E7-8F79-40A9-9B56-6918C8306D13}" type="sibTrans" cxnId="{343C09A9-BF56-4DFF-84BC-AE1A1025904E}">
      <dgm:prSet/>
      <dgm:spPr/>
      <dgm:t>
        <a:bodyPr/>
        <a:lstStyle/>
        <a:p>
          <a:pPr latinLnBrk="1"/>
          <a:endParaRPr lang="ko-KR" altLang="en-US" sz="4000"/>
        </a:p>
      </dgm:t>
    </dgm:pt>
    <dgm:pt modelId="{C84EFAED-9512-4CAF-8EF9-194B6B34A99F}">
      <dgm:prSet phldrT="[텍스트]" custT="1"/>
      <dgm:spPr/>
      <dgm:t>
        <a:bodyPr/>
        <a:lstStyle/>
        <a:p>
          <a:pPr latinLnBrk="1"/>
          <a:r>
            <a:rPr lang="ko-KR" altLang="en-US" sz="105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인구집단관리</a:t>
          </a:r>
          <a:r>
            <a:rPr lang="en-US" altLang="ko-KR" sz="105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(Population Health Management)</a:t>
          </a:r>
          <a:endParaRPr lang="ko-KR" altLang="en-US" sz="1050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endParaRPr>
        </a:p>
      </dgm:t>
    </dgm:pt>
    <dgm:pt modelId="{6C3AAF62-02E9-454F-BF9F-1ED5DF77CA86}" type="parTrans" cxnId="{598E2149-7CCE-496B-9417-E8E8EA377503}">
      <dgm:prSet/>
      <dgm:spPr/>
      <dgm:t>
        <a:bodyPr/>
        <a:lstStyle/>
        <a:p>
          <a:pPr latinLnBrk="1"/>
          <a:endParaRPr lang="ko-KR" altLang="en-US" sz="4000"/>
        </a:p>
      </dgm:t>
    </dgm:pt>
    <dgm:pt modelId="{8777B8B9-0B28-4422-B6F7-14B08BDFA3D1}" type="sibTrans" cxnId="{598E2149-7CCE-496B-9417-E8E8EA377503}">
      <dgm:prSet/>
      <dgm:spPr/>
      <dgm:t>
        <a:bodyPr/>
        <a:lstStyle/>
        <a:p>
          <a:pPr latinLnBrk="1"/>
          <a:endParaRPr lang="ko-KR" altLang="en-US" sz="4000"/>
        </a:p>
      </dgm:t>
    </dgm:pt>
    <dgm:pt modelId="{55CAB38C-80E3-48B3-9752-500EC5D56350}">
      <dgm:prSet custT="1"/>
      <dgm:spPr/>
      <dgm:t>
        <a:bodyPr/>
        <a:lstStyle/>
        <a:p>
          <a:pPr latinLnBrk="1"/>
          <a:r>
            <a:rPr lang="ko-KR" altLang="en-US" sz="1050" smtClean="0">
              <a:gradFill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</a:rPr>
            <a:t>케어 모형 </a:t>
          </a:r>
          <a:r>
            <a:rPr lang="en-US" altLang="ko-KR" sz="1050" smtClean="0">
              <a:gradFill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</a:rPr>
            <a:t>(Care Pathway)</a:t>
          </a:r>
        </a:p>
      </dgm:t>
    </dgm:pt>
    <dgm:pt modelId="{C640CA72-5D29-48C0-8367-2D6DD125AB91}" type="parTrans" cxnId="{71E0CA0B-62A3-4936-81BA-C95263D9C6FC}">
      <dgm:prSet/>
      <dgm:spPr/>
      <dgm:t>
        <a:bodyPr/>
        <a:lstStyle/>
        <a:p>
          <a:pPr latinLnBrk="1"/>
          <a:endParaRPr lang="ko-KR" altLang="en-US" sz="4000"/>
        </a:p>
      </dgm:t>
    </dgm:pt>
    <dgm:pt modelId="{27175B70-91C1-4455-9C7C-CF66515A9C2B}" type="sibTrans" cxnId="{71E0CA0B-62A3-4936-81BA-C95263D9C6FC}">
      <dgm:prSet/>
      <dgm:spPr/>
      <dgm:t>
        <a:bodyPr/>
        <a:lstStyle/>
        <a:p>
          <a:pPr latinLnBrk="1"/>
          <a:endParaRPr lang="ko-KR" altLang="en-US" sz="4000"/>
        </a:p>
      </dgm:t>
    </dgm:pt>
    <dgm:pt modelId="{425E33F1-3663-4C74-902B-87AE40126C11}" type="pres">
      <dgm:prSet presAssocID="{A35C0CC2-3C4F-4A80-BF10-522615C5BC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A3B553-9611-424D-ADA7-4CFFD342D261}" type="pres">
      <dgm:prSet presAssocID="{5705E324-8829-45B4-BFB6-ECB4B7300A58}" presName="composite" presStyleCnt="0"/>
      <dgm:spPr/>
    </dgm:pt>
    <dgm:pt modelId="{4C497317-4A90-435C-A401-11F80F979FA6}" type="pres">
      <dgm:prSet presAssocID="{5705E324-8829-45B4-BFB6-ECB4B7300A58}" presName="bentUpArrow1" presStyleLbl="alignImgPlace1" presStyleIdx="0" presStyleCnt="3" custLinFactNeighborY="0"/>
      <dgm:spPr/>
    </dgm:pt>
    <dgm:pt modelId="{E7C955B5-1A90-4F49-AE59-CC1AC20F478A}" type="pres">
      <dgm:prSet presAssocID="{5705E324-8829-45B4-BFB6-ECB4B7300A58}" presName="ParentText" presStyleLbl="node1" presStyleIdx="0" presStyleCnt="4" custScaleX="39731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7AF9F2-48F6-44E6-9B23-AE2915D53D20}" type="pres">
      <dgm:prSet presAssocID="{5705E324-8829-45B4-BFB6-ECB4B7300A58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F3B9E9-E883-4E9E-BEFD-502D034D3875}" type="pres">
      <dgm:prSet presAssocID="{96EE7322-6C07-42A6-B068-CFE2A5095560}" presName="sibTrans" presStyleCnt="0"/>
      <dgm:spPr/>
    </dgm:pt>
    <dgm:pt modelId="{7F17FE8A-BDA6-474A-9306-AC485F4454BA}" type="pres">
      <dgm:prSet presAssocID="{55CAB38C-80E3-48B3-9752-500EC5D56350}" presName="composite" presStyleCnt="0"/>
      <dgm:spPr/>
    </dgm:pt>
    <dgm:pt modelId="{75CB0F3C-CB09-4937-A0F7-7AEFE13329B2}" type="pres">
      <dgm:prSet presAssocID="{55CAB38C-80E3-48B3-9752-500EC5D56350}" presName="bentUpArrow1" presStyleLbl="alignImgPlace1" presStyleIdx="1" presStyleCnt="3"/>
      <dgm:spPr/>
    </dgm:pt>
    <dgm:pt modelId="{39E1FFDF-2828-4402-948F-5BEFDD1A92E5}" type="pres">
      <dgm:prSet presAssocID="{55CAB38C-80E3-48B3-9752-500EC5D56350}" presName="ParentText" presStyleLbl="node1" presStyleIdx="1" presStyleCnt="4" custScaleX="267659" custLinFactNeighborX="42444" custLinFactNeighborY="8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350A54-92B4-49FC-822A-47CCA25FE222}" type="pres">
      <dgm:prSet presAssocID="{55CAB38C-80E3-48B3-9752-500EC5D5635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252B454-7E22-4A1E-B233-E390498CD83B}" type="pres">
      <dgm:prSet presAssocID="{27175B70-91C1-4455-9C7C-CF66515A9C2B}" presName="sibTrans" presStyleCnt="0"/>
      <dgm:spPr/>
    </dgm:pt>
    <dgm:pt modelId="{88826302-CF6C-4698-9510-4832F94C5F4F}" type="pres">
      <dgm:prSet presAssocID="{1A55FA7A-B854-43DE-A84A-41FB63F5FC4C}" presName="composite" presStyleCnt="0"/>
      <dgm:spPr/>
    </dgm:pt>
    <dgm:pt modelId="{D590E86F-2BC2-44E0-ACB3-F6664A6C604D}" type="pres">
      <dgm:prSet presAssocID="{1A55FA7A-B854-43DE-A84A-41FB63F5FC4C}" presName="bentUpArrow1" presStyleLbl="alignImgPlace1" presStyleIdx="2" presStyleCnt="3" custLinFactX="-42324" custLinFactNeighborX="-100000" custLinFactNeighborY="16443"/>
      <dgm:spPr/>
    </dgm:pt>
    <dgm:pt modelId="{A09FC753-8088-4994-BB22-D1202DBE6535}" type="pres">
      <dgm:prSet presAssocID="{1A55FA7A-B854-43DE-A84A-41FB63F5FC4C}" presName="ParentText" presStyleLbl="node1" presStyleIdx="2" presStyleCnt="4" custScaleX="313340" custScaleY="92021" custLinFactNeighborX="-15793" custLinFactNeighborY="76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2A109B-E831-4565-B0A2-8B760BD64FBD}" type="pres">
      <dgm:prSet presAssocID="{1A55FA7A-B854-43DE-A84A-41FB63F5FC4C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47F4C8-6FC3-44C6-AEDF-A6171D675A9B}" type="pres">
      <dgm:prSet presAssocID="{3DBE23E7-8F79-40A9-9B56-6918C8306D13}" presName="sibTrans" presStyleCnt="0"/>
      <dgm:spPr/>
    </dgm:pt>
    <dgm:pt modelId="{BA15CE9B-321C-4119-98D5-2A4E767EDE9D}" type="pres">
      <dgm:prSet presAssocID="{C84EFAED-9512-4CAF-8EF9-194B6B34A99F}" presName="composite" presStyleCnt="0"/>
      <dgm:spPr/>
    </dgm:pt>
    <dgm:pt modelId="{BF5CA727-41DF-497E-8749-7E18D15A52EA}" type="pres">
      <dgm:prSet presAssocID="{C84EFAED-9512-4CAF-8EF9-194B6B34A99F}" presName="ParentText" presStyleLbl="node1" presStyleIdx="3" presStyleCnt="4" custScaleX="256235" custLinFactNeighborX="-94216" custLinFactNeighborY="24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F9337F4-B997-46AC-9CC0-8986005A4616}" srcId="{5705E324-8829-45B4-BFB6-ECB4B7300A58}" destId="{E5BDEF2A-4795-47BA-9EDE-93DF3585EF47}" srcOrd="0" destOrd="0" parTransId="{D7BCE019-7444-47BC-B194-92E3A6562E21}" sibTransId="{E86C89EC-F0BB-4891-AD1C-55FE5DE60B0D}"/>
    <dgm:cxn modelId="{D9A00A2C-0C0B-44AA-9344-DAA242EF0AB1}" srcId="{A35C0CC2-3C4F-4A80-BF10-522615C5BC5C}" destId="{5705E324-8829-45B4-BFB6-ECB4B7300A58}" srcOrd="0" destOrd="0" parTransId="{2CA59137-2BCD-4F89-8D2D-71DFDE5C042E}" sibTransId="{96EE7322-6C07-42A6-B068-CFE2A5095560}"/>
    <dgm:cxn modelId="{ECADD8D5-C691-4A5C-8A35-D0034A476893}" type="presOf" srcId="{5705E324-8829-45B4-BFB6-ECB4B7300A58}" destId="{E7C955B5-1A90-4F49-AE59-CC1AC20F478A}" srcOrd="0" destOrd="0" presId="urn:microsoft.com/office/officeart/2005/8/layout/StepDownProcess"/>
    <dgm:cxn modelId="{8B6BFF01-4CA5-4E73-B177-AF3E50692BAC}" type="presOf" srcId="{55CAB38C-80E3-48B3-9752-500EC5D56350}" destId="{39E1FFDF-2828-4402-948F-5BEFDD1A92E5}" srcOrd="0" destOrd="0" presId="urn:microsoft.com/office/officeart/2005/8/layout/StepDownProcess"/>
    <dgm:cxn modelId="{343C09A9-BF56-4DFF-84BC-AE1A1025904E}" srcId="{A35C0CC2-3C4F-4A80-BF10-522615C5BC5C}" destId="{1A55FA7A-B854-43DE-A84A-41FB63F5FC4C}" srcOrd="2" destOrd="0" parTransId="{FC4B84C5-153A-4CDE-82BA-7DD6F0374C42}" sibTransId="{3DBE23E7-8F79-40A9-9B56-6918C8306D13}"/>
    <dgm:cxn modelId="{71E0CA0B-62A3-4936-81BA-C95263D9C6FC}" srcId="{A35C0CC2-3C4F-4A80-BF10-522615C5BC5C}" destId="{55CAB38C-80E3-48B3-9752-500EC5D56350}" srcOrd="1" destOrd="0" parTransId="{C640CA72-5D29-48C0-8367-2D6DD125AB91}" sibTransId="{27175B70-91C1-4455-9C7C-CF66515A9C2B}"/>
    <dgm:cxn modelId="{0D59CA64-F7DC-4EE5-AD13-5957E7F6833E}" type="presOf" srcId="{C84EFAED-9512-4CAF-8EF9-194B6B34A99F}" destId="{BF5CA727-41DF-497E-8749-7E18D15A52EA}" srcOrd="0" destOrd="0" presId="urn:microsoft.com/office/officeart/2005/8/layout/StepDownProcess"/>
    <dgm:cxn modelId="{598E2149-7CCE-496B-9417-E8E8EA377503}" srcId="{A35C0CC2-3C4F-4A80-BF10-522615C5BC5C}" destId="{C84EFAED-9512-4CAF-8EF9-194B6B34A99F}" srcOrd="3" destOrd="0" parTransId="{6C3AAF62-02E9-454F-BF9F-1ED5DF77CA86}" sibTransId="{8777B8B9-0B28-4422-B6F7-14B08BDFA3D1}"/>
    <dgm:cxn modelId="{97324B21-EA59-475A-AE60-72B94242158C}" type="presOf" srcId="{1A55FA7A-B854-43DE-A84A-41FB63F5FC4C}" destId="{A09FC753-8088-4994-BB22-D1202DBE6535}" srcOrd="0" destOrd="0" presId="urn:microsoft.com/office/officeart/2005/8/layout/StepDownProcess"/>
    <dgm:cxn modelId="{72D7D2FE-1DCE-4B1B-998D-9734CFAE9D60}" type="presOf" srcId="{E5BDEF2A-4795-47BA-9EDE-93DF3585EF47}" destId="{C07AF9F2-48F6-44E6-9B23-AE2915D53D20}" srcOrd="0" destOrd="0" presId="urn:microsoft.com/office/officeart/2005/8/layout/StepDownProcess"/>
    <dgm:cxn modelId="{300E5AA3-F0DF-4CD1-A62E-B76BEF9BA629}" type="presOf" srcId="{A35C0CC2-3C4F-4A80-BF10-522615C5BC5C}" destId="{425E33F1-3663-4C74-902B-87AE40126C11}" srcOrd="0" destOrd="0" presId="urn:microsoft.com/office/officeart/2005/8/layout/StepDownProcess"/>
    <dgm:cxn modelId="{41EA8E24-1F9D-4961-A018-C05A25F1101D}" type="presParOf" srcId="{425E33F1-3663-4C74-902B-87AE40126C11}" destId="{19A3B553-9611-424D-ADA7-4CFFD342D261}" srcOrd="0" destOrd="0" presId="urn:microsoft.com/office/officeart/2005/8/layout/StepDownProcess"/>
    <dgm:cxn modelId="{C34442E0-E769-4E69-AB46-96B583FF6000}" type="presParOf" srcId="{19A3B553-9611-424D-ADA7-4CFFD342D261}" destId="{4C497317-4A90-435C-A401-11F80F979FA6}" srcOrd="0" destOrd="0" presId="urn:microsoft.com/office/officeart/2005/8/layout/StepDownProcess"/>
    <dgm:cxn modelId="{D787AF69-2DD9-418F-A06C-6E032259803C}" type="presParOf" srcId="{19A3B553-9611-424D-ADA7-4CFFD342D261}" destId="{E7C955B5-1A90-4F49-AE59-CC1AC20F478A}" srcOrd="1" destOrd="0" presId="urn:microsoft.com/office/officeart/2005/8/layout/StepDownProcess"/>
    <dgm:cxn modelId="{F67C8A4B-DFEB-4C85-80FD-4ABFBA80F033}" type="presParOf" srcId="{19A3B553-9611-424D-ADA7-4CFFD342D261}" destId="{C07AF9F2-48F6-44E6-9B23-AE2915D53D20}" srcOrd="2" destOrd="0" presId="urn:microsoft.com/office/officeart/2005/8/layout/StepDownProcess"/>
    <dgm:cxn modelId="{74711E66-5B3E-419E-93A3-A1514434B63D}" type="presParOf" srcId="{425E33F1-3663-4C74-902B-87AE40126C11}" destId="{E2F3B9E9-E883-4E9E-BEFD-502D034D3875}" srcOrd="1" destOrd="0" presId="urn:microsoft.com/office/officeart/2005/8/layout/StepDownProcess"/>
    <dgm:cxn modelId="{C7AC0E95-E1BA-431E-AEBA-8083C57BFE11}" type="presParOf" srcId="{425E33F1-3663-4C74-902B-87AE40126C11}" destId="{7F17FE8A-BDA6-474A-9306-AC485F4454BA}" srcOrd="2" destOrd="0" presId="urn:microsoft.com/office/officeart/2005/8/layout/StepDownProcess"/>
    <dgm:cxn modelId="{238FE6BD-8D99-49C3-B876-AC7A349A3F9B}" type="presParOf" srcId="{7F17FE8A-BDA6-474A-9306-AC485F4454BA}" destId="{75CB0F3C-CB09-4937-A0F7-7AEFE13329B2}" srcOrd="0" destOrd="0" presId="urn:microsoft.com/office/officeart/2005/8/layout/StepDownProcess"/>
    <dgm:cxn modelId="{A9482E94-02C3-406D-81CD-6758F777608A}" type="presParOf" srcId="{7F17FE8A-BDA6-474A-9306-AC485F4454BA}" destId="{39E1FFDF-2828-4402-948F-5BEFDD1A92E5}" srcOrd="1" destOrd="0" presId="urn:microsoft.com/office/officeart/2005/8/layout/StepDownProcess"/>
    <dgm:cxn modelId="{C6374ED6-3757-43FC-BFA4-CD52964891A9}" type="presParOf" srcId="{7F17FE8A-BDA6-474A-9306-AC485F4454BA}" destId="{F9350A54-92B4-49FC-822A-47CCA25FE222}" srcOrd="2" destOrd="0" presId="urn:microsoft.com/office/officeart/2005/8/layout/StepDownProcess"/>
    <dgm:cxn modelId="{2E026E51-8D35-4E92-A3F2-1E6031D2CA97}" type="presParOf" srcId="{425E33F1-3663-4C74-902B-87AE40126C11}" destId="{7252B454-7E22-4A1E-B233-E390498CD83B}" srcOrd="3" destOrd="0" presId="urn:microsoft.com/office/officeart/2005/8/layout/StepDownProcess"/>
    <dgm:cxn modelId="{37C0806C-7575-4AAD-9A77-8E7E4F9E83BB}" type="presParOf" srcId="{425E33F1-3663-4C74-902B-87AE40126C11}" destId="{88826302-CF6C-4698-9510-4832F94C5F4F}" srcOrd="4" destOrd="0" presId="urn:microsoft.com/office/officeart/2005/8/layout/StepDownProcess"/>
    <dgm:cxn modelId="{F4CE89C3-ED12-4331-B981-E1EBC85072EB}" type="presParOf" srcId="{88826302-CF6C-4698-9510-4832F94C5F4F}" destId="{D590E86F-2BC2-44E0-ACB3-F6664A6C604D}" srcOrd="0" destOrd="0" presId="urn:microsoft.com/office/officeart/2005/8/layout/StepDownProcess"/>
    <dgm:cxn modelId="{E0105F47-5B25-4570-A4BD-30BCA9D6F203}" type="presParOf" srcId="{88826302-CF6C-4698-9510-4832F94C5F4F}" destId="{A09FC753-8088-4994-BB22-D1202DBE6535}" srcOrd="1" destOrd="0" presId="urn:microsoft.com/office/officeart/2005/8/layout/StepDownProcess"/>
    <dgm:cxn modelId="{F5D36904-2D43-4CA9-A3E1-F50BD23A697C}" type="presParOf" srcId="{88826302-CF6C-4698-9510-4832F94C5F4F}" destId="{352A109B-E831-4565-B0A2-8B760BD64FBD}" srcOrd="2" destOrd="0" presId="urn:microsoft.com/office/officeart/2005/8/layout/StepDownProcess"/>
    <dgm:cxn modelId="{FDB45E7E-D678-4815-80A7-FD87BCFB366C}" type="presParOf" srcId="{425E33F1-3663-4C74-902B-87AE40126C11}" destId="{5547F4C8-6FC3-44C6-AEDF-A6171D675A9B}" srcOrd="5" destOrd="0" presId="urn:microsoft.com/office/officeart/2005/8/layout/StepDownProcess"/>
    <dgm:cxn modelId="{C5FDAB5B-DF7C-44E9-B97D-DFE8B12CCA1F}" type="presParOf" srcId="{425E33F1-3663-4C74-902B-87AE40126C11}" destId="{BA15CE9B-321C-4119-98D5-2A4E767EDE9D}" srcOrd="6" destOrd="0" presId="urn:microsoft.com/office/officeart/2005/8/layout/StepDownProcess"/>
    <dgm:cxn modelId="{C3C85C0A-8F77-4C5C-851B-51AFA6878FB2}" type="presParOf" srcId="{BA15CE9B-321C-4119-98D5-2A4E767EDE9D}" destId="{BF5CA727-41DF-497E-8749-7E18D15A52E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2ECC3-C12F-43B3-9B0A-A8C8108EC73F}">
      <dsp:nvSpPr>
        <dsp:cNvPr id="0" name=""/>
        <dsp:cNvSpPr/>
      </dsp:nvSpPr>
      <dsp:spPr>
        <a:xfrm>
          <a:off x="1877" y="812622"/>
          <a:ext cx="1140204" cy="94043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23825" rIns="0" bIns="123825" numCol="1" spcCol="1270" anchor="t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50" b="1" kern="1200" smtClean="0"/>
            <a:t> 지속적 돌봄을 통해 공급자 활동 개선</a:t>
          </a:r>
          <a:endParaRPr lang="ko-KR" altLang="en-US" sz="1050" b="1" kern="1200"/>
        </a:p>
      </dsp:txBody>
      <dsp:txXfrm>
        <a:off x="23519" y="834264"/>
        <a:ext cx="1096920" cy="695625"/>
      </dsp:txXfrm>
    </dsp:sp>
    <dsp:sp modelId="{AFB91694-00D7-4396-92D2-DC60651AE4B0}">
      <dsp:nvSpPr>
        <dsp:cNvPr id="0" name=""/>
        <dsp:cNvSpPr/>
      </dsp:nvSpPr>
      <dsp:spPr>
        <a:xfrm>
          <a:off x="635147" y="1009685"/>
          <a:ext cx="1297201" cy="1297201"/>
        </a:xfrm>
        <a:prstGeom prst="leftCircularArrow">
          <a:avLst>
            <a:gd name="adj1" fmla="val 3459"/>
            <a:gd name="adj2" fmla="val 428731"/>
            <a:gd name="adj3" fmla="val 2204242"/>
            <a:gd name="adj4" fmla="val 9024489"/>
            <a:gd name="adj5" fmla="val 4035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38FCE-5E6E-441A-9560-A806DC8ED70F}">
      <dsp:nvSpPr>
        <dsp:cNvPr id="0" name=""/>
        <dsp:cNvSpPr/>
      </dsp:nvSpPr>
      <dsp:spPr>
        <a:xfrm>
          <a:off x="255256" y="1551532"/>
          <a:ext cx="1013515" cy="40304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smtClean="0"/>
            <a:t>공급자 참여</a:t>
          </a:r>
          <a:endParaRPr lang="ko-KR" altLang="en-US" sz="1200" b="1" kern="1200"/>
        </a:p>
      </dsp:txBody>
      <dsp:txXfrm>
        <a:off x="267061" y="1563337"/>
        <a:ext cx="989905" cy="379431"/>
      </dsp:txXfrm>
    </dsp:sp>
    <dsp:sp modelId="{78DEF8CC-45E7-4AE9-B440-152AAD134A03}">
      <dsp:nvSpPr>
        <dsp:cNvPr id="0" name=""/>
        <dsp:cNvSpPr/>
      </dsp:nvSpPr>
      <dsp:spPr>
        <a:xfrm>
          <a:off x="1482424" y="812622"/>
          <a:ext cx="1140204" cy="94043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23825" rIns="72000" bIns="123825" numCol="1" spcCol="1270" anchor="t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50" b="1" kern="1200" smtClean="0"/>
            <a:t> 질 개선과 함께 비용 절감</a:t>
          </a:r>
          <a:endParaRPr lang="ko-KR" altLang="en-US" sz="1050" b="1" kern="1200"/>
        </a:p>
      </dsp:txBody>
      <dsp:txXfrm>
        <a:off x="1504066" y="1035785"/>
        <a:ext cx="1096920" cy="695625"/>
      </dsp:txXfrm>
    </dsp:sp>
    <dsp:sp modelId="{4836C556-8C89-4C39-AFE2-CA2285227F50}">
      <dsp:nvSpPr>
        <dsp:cNvPr id="0" name=""/>
        <dsp:cNvSpPr/>
      </dsp:nvSpPr>
      <dsp:spPr>
        <a:xfrm>
          <a:off x="2106193" y="221915"/>
          <a:ext cx="1442894" cy="1442894"/>
        </a:xfrm>
        <a:prstGeom prst="circularArrow">
          <a:avLst>
            <a:gd name="adj1" fmla="val 3110"/>
            <a:gd name="adj2" fmla="val 382263"/>
            <a:gd name="adj3" fmla="val 19442226"/>
            <a:gd name="adj4" fmla="val 12575511"/>
            <a:gd name="adj5" fmla="val 362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6E119-D2C4-4AEA-B0E6-9C6176612A2D}">
      <dsp:nvSpPr>
        <dsp:cNvPr id="0" name=""/>
        <dsp:cNvSpPr/>
      </dsp:nvSpPr>
      <dsp:spPr>
        <a:xfrm>
          <a:off x="1735803" y="611101"/>
          <a:ext cx="1013515" cy="403041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smtClean="0"/>
            <a:t>비용 절감</a:t>
          </a:r>
          <a:endParaRPr lang="ko-KR" altLang="en-US" sz="1200" b="1" kern="1200"/>
        </a:p>
      </dsp:txBody>
      <dsp:txXfrm>
        <a:off x="1747608" y="622906"/>
        <a:ext cx="989905" cy="379431"/>
      </dsp:txXfrm>
    </dsp:sp>
    <dsp:sp modelId="{FB268F68-5551-4047-80A6-7ACBF3FF7E81}">
      <dsp:nvSpPr>
        <dsp:cNvPr id="0" name=""/>
        <dsp:cNvSpPr/>
      </dsp:nvSpPr>
      <dsp:spPr>
        <a:xfrm>
          <a:off x="2962972" y="812622"/>
          <a:ext cx="1140204" cy="94043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50" b="1" kern="1200" smtClean="0"/>
            <a:t> 환자 돌봄과 참여 개선</a:t>
          </a:r>
          <a:endParaRPr lang="ko-KR" altLang="en-US" sz="1050" b="1" kern="1200"/>
        </a:p>
      </dsp:txBody>
      <dsp:txXfrm>
        <a:off x="2984614" y="834264"/>
        <a:ext cx="1096920" cy="695625"/>
      </dsp:txXfrm>
    </dsp:sp>
    <dsp:sp modelId="{3F55C690-F71F-49FB-83B0-B6261DCF8768}">
      <dsp:nvSpPr>
        <dsp:cNvPr id="0" name=""/>
        <dsp:cNvSpPr/>
      </dsp:nvSpPr>
      <dsp:spPr>
        <a:xfrm>
          <a:off x="3596242" y="1009685"/>
          <a:ext cx="1297201" cy="1297201"/>
        </a:xfrm>
        <a:prstGeom prst="leftCircularArrow">
          <a:avLst>
            <a:gd name="adj1" fmla="val 3459"/>
            <a:gd name="adj2" fmla="val 428731"/>
            <a:gd name="adj3" fmla="val 2204242"/>
            <a:gd name="adj4" fmla="val 9024489"/>
            <a:gd name="adj5" fmla="val 4035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4714E-9957-4BA7-8E34-D32807DC88ED}">
      <dsp:nvSpPr>
        <dsp:cNvPr id="0" name=""/>
        <dsp:cNvSpPr/>
      </dsp:nvSpPr>
      <dsp:spPr>
        <a:xfrm>
          <a:off x="3216350" y="1551532"/>
          <a:ext cx="1013515" cy="4030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smtClean="0"/>
            <a:t>환자 참여</a:t>
          </a:r>
          <a:endParaRPr lang="ko-KR" altLang="en-US" sz="1200" b="1" kern="1200"/>
        </a:p>
      </dsp:txBody>
      <dsp:txXfrm>
        <a:off x="3228155" y="1563337"/>
        <a:ext cx="989905" cy="379431"/>
      </dsp:txXfrm>
    </dsp:sp>
    <dsp:sp modelId="{024B3F83-5AE8-4DA4-9879-29E5C8C4ED7A}">
      <dsp:nvSpPr>
        <dsp:cNvPr id="0" name=""/>
        <dsp:cNvSpPr/>
      </dsp:nvSpPr>
      <dsp:spPr>
        <a:xfrm>
          <a:off x="4443519" y="812622"/>
          <a:ext cx="1140204" cy="94043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23825" rIns="0" bIns="123825" numCol="1" spcCol="1270" anchor="t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50" b="1" kern="1200" smtClean="0"/>
            <a:t> 가치</a:t>
          </a:r>
          <a:r>
            <a:rPr lang="en-US" altLang="ko-KR" sz="1050" b="1" kern="1200" smtClean="0"/>
            <a:t>-</a:t>
          </a:r>
          <a:r>
            <a:rPr lang="ko-KR" altLang="en-US" sz="1050" b="1" kern="1200" smtClean="0"/>
            <a:t>기반 돌봄으로 인구집단건강 개선</a:t>
          </a:r>
          <a:endParaRPr lang="ko-KR" altLang="en-US" sz="1050" b="1" kern="1200"/>
        </a:p>
      </dsp:txBody>
      <dsp:txXfrm>
        <a:off x="4465161" y="1035785"/>
        <a:ext cx="1096920" cy="695625"/>
      </dsp:txXfrm>
    </dsp:sp>
    <dsp:sp modelId="{5DD85EF7-5028-44E3-8BF4-38AA63DA4D57}">
      <dsp:nvSpPr>
        <dsp:cNvPr id="0" name=""/>
        <dsp:cNvSpPr/>
      </dsp:nvSpPr>
      <dsp:spPr>
        <a:xfrm>
          <a:off x="4696898" y="611101"/>
          <a:ext cx="1013515" cy="40304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smtClean="0"/>
            <a:t>인구집단건강</a:t>
          </a:r>
          <a:endParaRPr lang="ko-KR" altLang="en-US" sz="1200" b="1" kern="1200"/>
        </a:p>
      </dsp:txBody>
      <dsp:txXfrm>
        <a:off x="4708703" y="622906"/>
        <a:ext cx="989905" cy="379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340E8-2745-4834-802F-7D0B1DC62826}">
      <dsp:nvSpPr>
        <dsp:cNvPr id="0" name=""/>
        <dsp:cNvSpPr/>
      </dsp:nvSpPr>
      <dsp:spPr>
        <a:xfrm rot="10800000">
          <a:off x="4462137" y="473359"/>
          <a:ext cx="433208" cy="380519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05EF946-E628-4215-9026-D8E208B5BF3B}">
      <dsp:nvSpPr>
        <dsp:cNvPr id="0" name=""/>
        <dsp:cNvSpPr/>
      </dsp:nvSpPr>
      <dsp:spPr>
        <a:xfrm>
          <a:off x="4214209" y="25201"/>
          <a:ext cx="857276" cy="44837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smtClean="0">
              <a:solidFill>
                <a:schemeClr val="tx1"/>
              </a:solidFill>
            </a:rPr>
            <a:t>인두제</a:t>
          </a:r>
          <a:r>
            <a:rPr lang="en-US" altLang="ko-KR" sz="900" b="1" kern="1200" smtClean="0">
              <a:solidFill>
                <a:schemeClr val="tx1"/>
              </a:solidFill>
            </a:rPr>
            <a:t>+    </a:t>
          </a:r>
          <a:r>
            <a:rPr lang="ko-KR" altLang="en-US" sz="900" b="1" kern="1200" smtClean="0">
              <a:solidFill>
                <a:schemeClr val="tx1"/>
              </a:solidFill>
            </a:rPr>
            <a:t>성과기반계약</a:t>
          </a:r>
          <a:endParaRPr lang="ko-KR" altLang="en-US" sz="900" b="1" kern="1200">
            <a:solidFill>
              <a:schemeClr val="tx1"/>
            </a:solidFill>
          </a:endParaRPr>
        </a:p>
      </dsp:txBody>
      <dsp:txXfrm>
        <a:off x="4236101" y="47093"/>
        <a:ext cx="813492" cy="404595"/>
      </dsp:txXfrm>
    </dsp:sp>
    <dsp:sp modelId="{C0B3154B-7A77-493E-8E49-FF93DBFD190C}">
      <dsp:nvSpPr>
        <dsp:cNvPr id="0" name=""/>
        <dsp:cNvSpPr/>
      </dsp:nvSpPr>
      <dsp:spPr>
        <a:xfrm>
          <a:off x="3863399" y="67964"/>
          <a:ext cx="465890" cy="362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E9F5B-C963-4C3F-9EEF-10D9967210C9}">
      <dsp:nvSpPr>
        <dsp:cNvPr id="0" name=""/>
        <dsp:cNvSpPr/>
      </dsp:nvSpPr>
      <dsp:spPr>
        <a:xfrm rot="10800000">
          <a:off x="3990608" y="977037"/>
          <a:ext cx="433208" cy="380519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gradFill rotWithShape="0">
          <a:gsLst>
            <a:gs pos="0">
              <a:schemeClr val="accent2">
                <a:tint val="50000"/>
                <a:hueOff val="3721"/>
                <a:satOff val="90"/>
                <a:lumOff val="-3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0000"/>
                <a:hueOff val="3721"/>
                <a:satOff val="90"/>
                <a:lumOff val="-3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0000"/>
                <a:hueOff val="3721"/>
                <a:satOff val="90"/>
                <a:lumOff val="-3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DC20C5C-0A99-4F2F-AD53-249CEE0FC91A}">
      <dsp:nvSpPr>
        <dsp:cNvPr id="0" name=""/>
        <dsp:cNvSpPr/>
      </dsp:nvSpPr>
      <dsp:spPr>
        <a:xfrm>
          <a:off x="3851033" y="528879"/>
          <a:ext cx="640571" cy="44837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-168907"/>
                <a:satOff val="2224"/>
                <a:lumOff val="133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168907"/>
                <a:satOff val="2224"/>
                <a:lumOff val="133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168907"/>
                <a:satOff val="2224"/>
                <a:lumOff val="133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smtClean="0">
              <a:solidFill>
                <a:schemeClr val="tx1"/>
              </a:solidFill>
            </a:rPr>
            <a:t>공유위험</a:t>
          </a:r>
          <a:endParaRPr lang="ko-KR" altLang="en-US" sz="900" b="1" kern="1200">
            <a:solidFill>
              <a:schemeClr val="tx1"/>
            </a:solidFill>
          </a:endParaRPr>
        </a:p>
      </dsp:txBody>
      <dsp:txXfrm>
        <a:off x="3872925" y="550771"/>
        <a:ext cx="596787" cy="404595"/>
      </dsp:txXfrm>
    </dsp:sp>
    <dsp:sp modelId="{98668772-6B3A-4342-B94B-4D5F247EFA6C}">
      <dsp:nvSpPr>
        <dsp:cNvPr id="0" name=""/>
        <dsp:cNvSpPr/>
      </dsp:nvSpPr>
      <dsp:spPr>
        <a:xfrm>
          <a:off x="3391870" y="571642"/>
          <a:ext cx="465890" cy="362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6EAD8-5456-4822-9EA0-37FD58149E36}">
      <dsp:nvSpPr>
        <dsp:cNvPr id="0" name=""/>
        <dsp:cNvSpPr/>
      </dsp:nvSpPr>
      <dsp:spPr>
        <a:xfrm rot="10800000">
          <a:off x="3410726" y="1480714"/>
          <a:ext cx="433208" cy="380519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gradFill rotWithShape="0">
          <a:gsLst>
            <a:gs pos="0">
              <a:schemeClr val="accent2">
                <a:tint val="50000"/>
                <a:hueOff val="7441"/>
                <a:satOff val="180"/>
                <a:lumOff val="-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0000"/>
                <a:hueOff val="7441"/>
                <a:satOff val="180"/>
                <a:lumOff val="-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0000"/>
                <a:hueOff val="7441"/>
                <a:satOff val="180"/>
                <a:lumOff val="-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8A4592F-488F-4940-BDD1-30257180619D}">
      <dsp:nvSpPr>
        <dsp:cNvPr id="0" name=""/>
        <dsp:cNvSpPr/>
      </dsp:nvSpPr>
      <dsp:spPr>
        <a:xfrm>
          <a:off x="3271151" y="1032556"/>
          <a:ext cx="640571" cy="44837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50000"/>
                <a:hueOff val="-337813"/>
                <a:satOff val="4447"/>
                <a:lumOff val="266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337813"/>
                <a:satOff val="4447"/>
                <a:lumOff val="266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337813"/>
                <a:satOff val="4447"/>
                <a:lumOff val="266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smtClean="0">
              <a:solidFill>
                <a:schemeClr val="tx1"/>
              </a:solidFill>
            </a:rPr>
            <a:t>공유이익</a:t>
          </a:r>
          <a:endParaRPr lang="ko-KR" altLang="en-US" sz="900" b="1" kern="1200">
            <a:solidFill>
              <a:schemeClr val="tx1"/>
            </a:solidFill>
          </a:endParaRPr>
        </a:p>
      </dsp:txBody>
      <dsp:txXfrm>
        <a:off x="3293043" y="1054448"/>
        <a:ext cx="596787" cy="404595"/>
      </dsp:txXfrm>
    </dsp:sp>
    <dsp:sp modelId="{87423CBF-BFE5-4CE5-9A18-B02A45310E85}">
      <dsp:nvSpPr>
        <dsp:cNvPr id="0" name=""/>
        <dsp:cNvSpPr/>
      </dsp:nvSpPr>
      <dsp:spPr>
        <a:xfrm>
          <a:off x="2811988" y="1075319"/>
          <a:ext cx="465890" cy="362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989CE-43EF-423C-8DDA-43AC560182A1}">
      <dsp:nvSpPr>
        <dsp:cNvPr id="0" name=""/>
        <dsp:cNvSpPr/>
      </dsp:nvSpPr>
      <dsp:spPr>
        <a:xfrm rot="10800000">
          <a:off x="2690326" y="1984392"/>
          <a:ext cx="433208" cy="380519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gradFill rotWithShape="0">
          <a:gsLst>
            <a:gs pos="0">
              <a:schemeClr val="accent2">
                <a:tint val="50000"/>
                <a:hueOff val="11162"/>
                <a:satOff val="271"/>
                <a:lumOff val="-10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0000"/>
                <a:hueOff val="11162"/>
                <a:satOff val="271"/>
                <a:lumOff val="-10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0000"/>
                <a:hueOff val="11162"/>
                <a:satOff val="271"/>
                <a:lumOff val="-10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857B48D-78F8-40CD-9EB4-286F950B277B}">
      <dsp:nvSpPr>
        <dsp:cNvPr id="0" name=""/>
        <dsp:cNvSpPr/>
      </dsp:nvSpPr>
      <dsp:spPr>
        <a:xfrm>
          <a:off x="2410232" y="1536234"/>
          <a:ext cx="921609" cy="448379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smtClean="0">
              <a:solidFill>
                <a:schemeClr val="tx1"/>
              </a:solidFill>
            </a:rPr>
            <a:t>묶음 에피소드 지불</a:t>
          </a:r>
          <a:endParaRPr lang="ko-KR" altLang="en-US" sz="900" b="1" kern="1200">
            <a:solidFill>
              <a:schemeClr val="tx1"/>
            </a:solidFill>
          </a:endParaRPr>
        </a:p>
      </dsp:txBody>
      <dsp:txXfrm>
        <a:off x="2432124" y="1558126"/>
        <a:ext cx="877825" cy="404595"/>
      </dsp:txXfrm>
    </dsp:sp>
    <dsp:sp modelId="{B815EEC9-3704-417C-A125-1444AFBC7DE6}">
      <dsp:nvSpPr>
        <dsp:cNvPr id="0" name=""/>
        <dsp:cNvSpPr/>
      </dsp:nvSpPr>
      <dsp:spPr>
        <a:xfrm>
          <a:off x="2091587" y="1578997"/>
          <a:ext cx="465890" cy="362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7FB90-E2A2-44D6-8582-943969E1F444}">
      <dsp:nvSpPr>
        <dsp:cNvPr id="0" name=""/>
        <dsp:cNvSpPr/>
      </dsp:nvSpPr>
      <dsp:spPr>
        <a:xfrm rot="10800000">
          <a:off x="2250963" y="2488070"/>
          <a:ext cx="433208" cy="380519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gradFill rotWithShape="0">
          <a:gsLst>
            <a:gs pos="0">
              <a:schemeClr val="accent2">
                <a:tint val="50000"/>
                <a:hueOff val="14882"/>
                <a:satOff val="361"/>
                <a:lumOff val="-1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0000"/>
                <a:hueOff val="14882"/>
                <a:satOff val="361"/>
                <a:lumOff val="-1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0000"/>
                <a:hueOff val="14882"/>
                <a:satOff val="361"/>
                <a:lumOff val="-1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81E2F45-3602-467B-9889-7392216211F1}">
      <dsp:nvSpPr>
        <dsp:cNvPr id="0" name=""/>
        <dsp:cNvSpPr/>
      </dsp:nvSpPr>
      <dsp:spPr>
        <a:xfrm>
          <a:off x="2111388" y="2039912"/>
          <a:ext cx="640571" cy="448379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smtClean="0">
              <a:solidFill>
                <a:schemeClr val="tx1"/>
              </a:solidFill>
            </a:rPr>
            <a:t>성과기반계약</a:t>
          </a:r>
          <a:endParaRPr lang="ko-KR" altLang="en-US" sz="900" b="1" kern="1200">
            <a:solidFill>
              <a:schemeClr val="tx1"/>
            </a:solidFill>
          </a:endParaRPr>
        </a:p>
      </dsp:txBody>
      <dsp:txXfrm>
        <a:off x="2133280" y="2061804"/>
        <a:ext cx="596787" cy="404595"/>
      </dsp:txXfrm>
    </dsp:sp>
    <dsp:sp modelId="{22AB593F-7833-4F85-9DDE-372092AE6608}">
      <dsp:nvSpPr>
        <dsp:cNvPr id="0" name=""/>
        <dsp:cNvSpPr/>
      </dsp:nvSpPr>
      <dsp:spPr>
        <a:xfrm>
          <a:off x="1652225" y="2082675"/>
          <a:ext cx="465890" cy="362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ABD47-FCC0-4B1E-9337-7E0FB37351C1}">
      <dsp:nvSpPr>
        <dsp:cNvPr id="0" name=""/>
        <dsp:cNvSpPr/>
      </dsp:nvSpPr>
      <dsp:spPr>
        <a:xfrm rot="10800000">
          <a:off x="1671081" y="2991747"/>
          <a:ext cx="433208" cy="380519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gradFill rotWithShape="0">
          <a:gsLst>
            <a:gs pos="0">
              <a:schemeClr val="accent2">
                <a:tint val="50000"/>
                <a:hueOff val="18603"/>
                <a:satOff val="451"/>
                <a:lumOff val="-17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0000"/>
                <a:hueOff val="18603"/>
                <a:satOff val="451"/>
                <a:lumOff val="-17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0000"/>
                <a:hueOff val="18603"/>
                <a:satOff val="451"/>
                <a:lumOff val="-17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5626073-0BAD-4F3D-8285-84E5DBFCE99A}">
      <dsp:nvSpPr>
        <dsp:cNvPr id="0" name=""/>
        <dsp:cNvSpPr/>
      </dsp:nvSpPr>
      <dsp:spPr>
        <a:xfrm>
          <a:off x="1531506" y="2543589"/>
          <a:ext cx="640571" cy="448379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smtClean="0">
              <a:solidFill>
                <a:schemeClr val="tx1"/>
              </a:solidFill>
            </a:rPr>
            <a:t>일차진료인센티브</a:t>
          </a:r>
          <a:endParaRPr lang="ko-KR" altLang="en-US" sz="900" b="1" kern="1200">
            <a:solidFill>
              <a:schemeClr val="tx1"/>
            </a:solidFill>
          </a:endParaRPr>
        </a:p>
      </dsp:txBody>
      <dsp:txXfrm>
        <a:off x="1553398" y="2565481"/>
        <a:ext cx="596787" cy="404595"/>
      </dsp:txXfrm>
    </dsp:sp>
    <dsp:sp modelId="{FCF84A4E-2E53-4FAC-9B94-308D256E45FF}">
      <dsp:nvSpPr>
        <dsp:cNvPr id="0" name=""/>
        <dsp:cNvSpPr/>
      </dsp:nvSpPr>
      <dsp:spPr>
        <a:xfrm>
          <a:off x="1072343" y="2586353"/>
          <a:ext cx="465890" cy="362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E803D-C41B-4014-AA67-E1B20EBACBDF}">
      <dsp:nvSpPr>
        <dsp:cNvPr id="0" name=""/>
        <dsp:cNvSpPr/>
      </dsp:nvSpPr>
      <dsp:spPr>
        <a:xfrm>
          <a:off x="951624" y="3047267"/>
          <a:ext cx="640571" cy="448379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smtClean="0">
              <a:solidFill>
                <a:schemeClr val="tx1"/>
              </a:solidFill>
            </a:rPr>
            <a:t>행위별 수가제</a:t>
          </a:r>
          <a:endParaRPr lang="ko-KR" altLang="en-US" sz="900" b="1" kern="1200">
            <a:solidFill>
              <a:schemeClr val="tx1"/>
            </a:solidFill>
          </a:endParaRPr>
        </a:p>
      </dsp:txBody>
      <dsp:txXfrm>
        <a:off x="973516" y="3069159"/>
        <a:ext cx="596787" cy="4045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F885E-2B9D-4BA4-A185-C6B3728CB080}">
      <dsp:nvSpPr>
        <dsp:cNvPr id="0" name=""/>
        <dsp:cNvSpPr/>
      </dsp:nvSpPr>
      <dsp:spPr>
        <a:xfrm>
          <a:off x="1194467" y="204"/>
          <a:ext cx="657477" cy="427360"/>
        </a:xfrm>
        <a:prstGeom prst="roundRect">
          <a:avLst/>
        </a:prstGeom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b="1" kern="1200" smtClean="0"/>
            <a:t>진단</a:t>
          </a:r>
          <a:endParaRPr lang="ko-KR" altLang="en-US" sz="1050" b="1" kern="1200"/>
        </a:p>
      </dsp:txBody>
      <dsp:txXfrm>
        <a:off x="1215329" y="21066"/>
        <a:ext cx="615753" cy="385636"/>
      </dsp:txXfrm>
    </dsp:sp>
    <dsp:sp modelId="{4C1D9436-A339-4015-8A1E-A2ADE5E00970}">
      <dsp:nvSpPr>
        <dsp:cNvPr id="0" name=""/>
        <dsp:cNvSpPr/>
      </dsp:nvSpPr>
      <dsp:spPr>
        <a:xfrm>
          <a:off x="669530" y="213885"/>
          <a:ext cx="1707350" cy="1707350"/>
        </a:xfrm>
        <a:custGeom>
          <a:avLst/>
          <a:gdLst/>
          <a:ahLst/>
          <a:cxnLst/>
          <a:rect l="0" t="0" r="0" b="0"/>
          <a:pathLst>
            <a:path>
              <a:moveTo>
                <a:pt x="1270458" y="108656"/>
              </a:moveTo>
              <a:arcTo wR="853675" hR="853675" stAng="17953428" swAng="121155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36E0B-FE48-41DC-A938-5ABB6EEE1C7D}">
      <dsp:nvSpPr>
        <dsp:cNvPr id="0" name=""/>
        <dsp:cNvSpPr/>
      </dsp:nvSpPr>
      <dsp:spPr>
        <a:xfrm>
          <a:off x="2006360" y="590080"/>
          <a:ext cx="657477" cy="427360"/>
        </a:xfrm>
        <a:prstGeom prst="roundRect">
          <a:avLst/>
        </a:prstGeom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smtClean="0"/>
            <a:t>입원력</a:t>
          </a:r>
          <a:endParaRPr lang="ko-KR" altLang="en-US" sz="1100" b="1" kern="1200"/>
        </a:p>
      </dsp:txBody>
      <dsp:txXfrm>
        <a:off x="2027222" y="610942"/>
        <a:ext cx="615753" cy="385636"/>
      </dsp:txXfrm>
    </dsp:sp>
    <dsp:sp modelId="{6EFA67C6-A6E3-431B-9362-6F3CF23514B7}">
      <dsp:nvSpPr>
        <dsp:cNvPr id="0" name=""/>
        <dsp:cNvSpPr/>
      </dsp:nvSpPr>
      <dsp:spPr>
        <a:xfrm>
          <a:off x="669530" y="213885"/>
          <a:ext cx="1707350" cy="1707350"/>
        </a:xfrm>
        <a:custGeom>
          <a:avLst/>
          <a:gdLst/>
          <a:ahLst/>
          <a:cxnLst/>
          <a:rect l="0" t="0" r="0" b="0"/>
          <a:pathLst>
            <a:path>
              <a:moveTo>
                <a:pt x="1705302" y="912768"/>
              </a:moveTo>
              <a:arcTo wR="853675" hR="853675" stAng="21838158" swAng="1359736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ABE7B-14F2-4DBF-A402-BB03C6B75546}">
      <dsp:nvSpPr>
        <dsp:cNvPr id="0" name=""/>
        <dsp:cNvSpPr/>
      </dsp:nvSpPr>
      <dsp:spPr>
        <a:xfrm>
          <a:off x="1696244" y="1544518"/>
          <a:ext cx="657477" cy="427360"/>
        </a:xfrm>
        <a:prstGeom prst="roundRect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mtClean="0"/>
            <a:t>사회적 결정요인</a:t>
          </a:r>
          <a:endParaRPr lang="ko-KR" altLang="en-US" sz="1000" b="1" kern="1200"/>
        </a:p>
      </dsp:txBody>
      <dsp:txXfrm>
        <a:off x="1717106" y="1565380"/>
        <a:ext cx="615753" cy="385636"/>
      </dsp:txXfrm>
    </dsp:sp>
    <dsp:sp modelId="{574E0254-2F24-472C-B2A1-80613D0C0C6C}">
      <dsp:nvSpPr>
        <dsp:cNvPr id="0" name=""/>
        <dsp:cNvSpPr/>
      </dsp:nvSpPr>
      <dsp:spPr>
        <a:xfrm>
          <a:off x="669530" y="213885"/>
          <a:ext cx="1707350" cy="1707350"/>
        </a:xfrm>
        <a:custGeom>
          <a:avLst/>
          <a:gdLst/>
          <a:ahLst/>
          <a:cxnLst/>
          <a:rect l="0" t="0" r="0" b="0"/>
          <a:pathLst>
            <a:path>
              <a:moveTo>
                <a:pt x="958441" y="1700897"/>
              </a:moveTo>
              <a:arcTo wR="853675" hR="853675" stAng="4977042" swAng="845917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4DEB5-2611-4626-9A54-FF20D39348F5}">
      <dsp:nvSpPr>
        <dsp:cNvPr id="0" name=""/>
        <dsp:cNvSpPr/>
      </dsp:nvSpPr>
      <dsp:spPr>
        <a:xfrm>
          <a:off x="692689" y="1544518"/>
          <a:ext cx="657477" cy="427360"/>
        </a:xfrm>
        <a:prstGeom prst="roundRect">
          <a:avLst/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b="1" kern="1200" smtClean="0"/>
            <a:t>응급실 이용력</a:t>
          </a:r>
          <a:endParaRPr lang="ko-KR" altLang="en-US" sz="1050" b="1" kern="1200"/>
        </a:p>
      </dsp:txBody>
      <dsp:txXfrm>
        <a:off x="713551" y="1565380"/>
        <a:ext cx="615753" cy="385636"/>
      </dsp:txXfrm>
    </dsp:sp>
    <dsp:sp modelId="{87E82050-9FAD-42D4-9573-FBCCA85F5B83}">
      <dsp:nvSpPr>
        <dsp:cNvPr id="0" name=""/>
        <dsp:cNvSpPr/>
      </dsp:nvSpPr>
      <dsp:spPr>
        <a:xfrm>
          <a:off x="669530" y="213885"/>
          <a:ext cx="1707350" cy="1707350"/>
        </a:xfrm>
        <a:custGeom>
          <a:avLst/>
          <a:gdLst/>
          <a:ahLst/>
          <a:cxnLst/>
          <a:rect l="0" t="0" r="0" b="0"/>
          <a:pathLst>
            <a:path>
              <a:moveTo>
                <a:pt x="90568" y="1236336"/>
              </a:moveTo>
              <a:arcTo wR="853675" hR="853675" stAng="9202106" swAng="1359736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6E40C-5F2F-438E-94FD-DE2F5BB3D076}">
      <dsp:nvSpPr>
        <dsp:cNvPr id="0" name=""/>
        <dsp:cNvSpPr/>
      </dsp:nvSpPr>
      <dsp:spPr>
        <a:xfrm>
          <a:off x="382573" y="590080"/>
          <a:ext cx="657477" cy="427360"/>
        </a:xfrm>
        <a:prstGeom prst="roundRect">
          <a:avLst/>
        </a:prstGeom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smtClean="0"/>
            <a:t>동반상병</a:t>
          </a:r>
          <a:endParaRPr lang="ko-KR" altLang="en-US" sz="1000" b="1" kern="1200"/>
        </a:p>
      </dsp:txBody>
      <dsp:txXfrm>
        <a:off x="403435" y="610942"/>
        <a:ext cx="615753" cy="385636"/>
      </dsp:txXfrm>
    </dsp:sp>
    <dsp:sp modelId="{BA095DE9-515F-448B-B972-585609186FD8}">
      <dsp:nvSpPr>
        <dsp:cNvPr id="0" name=""/>
        <dsp:cNvSpPr/>
      </dsp:nvSpPr>
      <dsp:spPr>
        <a:xfrm>
          <a:off x="669530" y="213885"/>
          <a:ext cx="1707350" cy="1707350"/>
        </a:xfrm>
        <a:custGeom>
          <a:avLst/>
          <a:gdLst/>
          <a:ahLst/>
          <a:cxnLst/>
          <a:rect l="0" t="0" r="0" b="0"/>
          <a:pathLst>
            <a:path>
              <a:moveTo>
                <a:pt x="205346" y="298309"/>
              </a:moveTo>
              <a:arcTo wR="853675" hR="853675" stAng="13235021" swAng="1211551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996AA-A454-4185-8209-01388C387469}">
      <dsp:nvSpPr>
        <dsp:cNvPr id="0" name=""/>
        <dsp:cNvSpPr/>
      </dsp:nvSpPr>
      <dsp:spPr>
        <a:xfrm>
          <a:off x="1071" y="28063"/>
          <a:ext cx="1346283" cy="6846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smtClean="0"/>
            <a:t>자료</a:t>
          </a:r>
          <a:r>
            <a:rPr lang="en-US" altLang="ko-KR" sz="900" b="1" kern="1200" smtClean="0"/>
            <a:t>(Data)</a:t>
          </a:r>
          <a:endParaRPr lang="ko-KR" altLang="en-US" sz="900" b="1" kern="1200"/>
        </a:p>
      </dsp:txBody>
      <dsp:txXfrm>
        <a:off x="1071" y="28063"/>
        <a:ext cx="1346283" cy="456456"/>
      </dsp:txXfrm>
    </dsp:sp>
    <dsp:sp modelId="{F3334280-9C5E-4C28-83E7-50B0D86D47F8}">
      <dsp:nvSpPr>
        <dsp:cNvPr id="0" name=""/>
        <dsp:cNvSpPr/>
      </dsp:nvSpPr>
      <dsp:spPr>
        <a:xfrm>
          <a:off x="276816" y="484519"/>
          <a:ext cx="1346283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900" b="1" kern="1200" smtClean="0"/>
            <a:t>EHR/EMR </a:t>
          </a:r>
          <a:r>
            <a:rPr lang="ko-KR" altLang="en-US" sz="900" b="1" kern="1200" smtClean="0"/>
            <a:t>등 원시자료</a:t>
          </a:r>
          <a:endParaRPr lang="ko-KR" altLang="en-US" sz="900" b="1" kern="1200"/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b="1" kern="1200" smtClean="0"/>
            <a:t>청구자료 등 </a:t>
          </a:r>
          <a:r>
            <a:rPr lang="en-US" altLang="ko-KR" sz="900" b="1" kern="1200" smtClean="0"/>
            <a:t>2</a:t>
          </a:r>
          <a:r>
            <a:rPr lang="ko-KR" altLang="en-US" sz="900" b="1" kern="1200" smtClean="0"/>
            <a:t>차자료</a:t>
          </a:r>
          <a:endParaRPr lang="ko-KR" altLang="en-US" sz="900" b="1" kern="1200"/>
        </a:p>
      </dsp:txBody>
      <dsp:txXfrm>
        <a:off x="298748" y="506451"/>
        <a:ext cx="1302419" cy="704936"/>
      </dsp:txXfrm>
    </dsp:sp>
    <dsp:sp modelId="{DCFC8103-992C-48DC-9F8C-7D35410DDD2E}">
      <dsp:nvSpPr>
        <dsp:cNvPr id="0" name=""/>
        <dsp:cNvSpPr/>
      </dsp:nvSpPr>
      <dsp:spPr>
        <a:xfrm>
          <a:off x="1551447" y="88698"/>
          <a:ext cx="432674" cy="335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b="1" kern="1200"/>
        </a:p>
      </dsp:txBody>
      <dsp:txXfrm>
        <a:off x="1551447" y="155735"/>
        <a:ext cx="332119" cy="201111"/>
      </dsp:txXfrm>
    </dsp:sp>
    <dsp:sp modelId="{547CE8C9-06DF-4F83-A8E7-A074AD6F184C}">
      <dsp:nvSpPr>
        <dsp:cNvPr id="0" name=""/>
        <dsp:cNvSpPr/>
      </dsp:nvSpPr>
      <dsp:spPr>
        <a:xfrm>
          <a:off x="2163722" y="28063"/>
          <a:ext cx="1346283" cy="6846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smtClean="0"/>
            <a:t>위험수준</a:t>
          </a:r>
          <a:r>
            <a:rPr lang="en-US" altLang="ko-KR" sz="900" b="1" kern="1200" smtClean="0"/>
            <a:t>(RIsk level)</a:t>
          </a:r>
          <a:endParaRPr lang="ko-KR" altLang="en-US" sz="900" b="1" kern="1200"/>
        </a:p>
      </dsp:txBody>
      <dsp:txXfrm>
        <a:off x="2163722" y="28063"/>
        <a:ext cx="1346283" cy="456456"/>
      </dsp:txXfrm>
    </dsp:sp>
    <dsp:sp modelId="{1D0EE8DC-12B4-479D-98BE-EFC2B0F01333}">
      <dsp:nvSpPr>
        <dsp:cNvPr id="0" name=""/>
        <dsp:cNvSpPr/>
      </dsp:nvSpPr>
      <dsp:spPr>
        <a:xfrm>
          <a:off x="2439467" y="484519"/>
          <a:ext cx="1346283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b="1" kern="1200" smtClean="0"/>
            <a:t>알고리즘에 기반해 고위험</a:t>
          </a:r>
          <a:r>
            <a:rPr lang="en-US" altLang="ko-KR" sz="900" b="1" kern="1200" smtClean="0"/>
            <a:t>/</a:t>
          </a:r>
          <a:r>
            <a:rPr lang="ko-KR" altLang="en-US" sz="900" b="1" kern="1200" smtClean="0"/>
            <a:t>저위험 점수 산출 </a:t>
          </a:r>
          <a:endParaRPr lang="ko-KR" altLang="en-US" sz="900" b="1" kern="1200"/>
        </a:p>
      </dsp:txBody>
      <dsp:txXfrm>
        <a:off x="2461399" y="506451"/>
        <a:ext cx="1302419" cy="704936"/>
      </dsp:txXfrm>
    </dsp:sp>
    <dsp:sp modelId="{7580E166-870E-402B-8C9F-E456C92DCBD0}">
      <dsp:nvSpPr>
        <dsp:cNvPr id="0" name=""/>
        <dsp:cNvSpPr/>
      </dsp:nvSpPr>
      <dsp:spPr>
        <a:xfrm>
          <a:off x="3714098" y="88698"/>
          <a:ext cx="432674" cy="335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b="1" kern="1200"/>
        </a:p>
      </dsp:txBody>
      <dsp:txXfrm>
        <a:off x="3714098" y="155735"/>
        <a:ext cx="332119" cy="201111"/>
      </dsp:txXfrm>
    </dsp:sp>
    <dsp:sp modelId="{731B22B7-2FE2-4DE1-88C2-3608E0821178}">
      <dsp:nvSpPr>
        <dsp:cNvPr id="0" name=""/>
        <dsp:cNvSpPr/>
      </dsp:nvSpPr>
      <dsp:spPr>
        <a:xfrm>
          <a:off x="4326373" y="28063"/>
          <a:ext cx="1346283" cy="6846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smtClean="0"/>
            <a:t>위험산출 </a:t>
          </a:r>
          <a:r>
            <a:rPr lang="en-US" altLang="ko-KR" sz="900" b="1" kern="1200" smtClean="0"/>
            <a:t>(Risk Calculation)</a:t>
          </a:r>
          <a:endParaRPr lang="ko-KR" altLang="en-US" sz="900" b="1" kern="1200"/>
        </a:p>
      </dsp:txBody>
      <dsp:txXfrm>
        <a:off x="4326373" y="28063"/>
        <a:ext cx="1346283" cy="456456"/>
      </dsp:txXfrm>
    </dsp:sp>
    <dsp:sp modelId="{10B1C67C-77CD-4F1E-A212-B9702213A1A9}">
      <dsp:nvSpPr>
        <dsp:cNvPr id="0" name=""/>
        <dsp:cNvSpPr/>
      </dsp:nvSpPr>
      <dsp:spPr>
        <a:xfrm>
          <a:off x="4602118" y="484519"/>
          <a:ext cx="1346283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b="1" kern="1200" smtClean="0"/>
            <a:t>인구집단 자료를 취합하여 위험수준 결정</a:t>
          </a:r>
          <a:endParaRPr lang="ko-KR" altLang="en-US" sz="900" b="1" kern="1200"/>
        </a:p>
      </dsp:txBody>
      <dsp:txXfrm>
        <a:off x="4624050" y="506451"/>
        <a:ext cx="1302419" cy="704936"/>
      </dsp:txXfrm>
    </dsp:sp>
    <dsp:sp modelId="{3F95C13D-DE4A-41F0-AE81-BC429D8B4CB6}">
      <dsp:nvSpPr>
        <dsp:cNvPr id="0" name=""/>
        <dsp:cNvSpPr/>
      </dsp:nvSpPr>
      <dsp:spPr>
        <a:xfrm>
          <a:off x="5876749" y="88698"/>
          <a:ext cx="432674" cy="335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b="1" kern="1200"/>
        </a:p>
      </dsp:txBody>
      <dsp:txXfrm>
        <a:off x="5876749" y="155735"/>
        <a:ext cx="332119" cy="201111"/>
      </dsp:txXfrm>
    </dsp:sp>
    <dsp:sp modelId="{5A6FEDA3-000D-4ECB-8DD7-B51D9599A39C}">
      <dsp:nvSpPr>
        <dsp:cNvPr id="0" name=""/>
        <dsp:cNvSpPr/>
      </dsp:nvSpPr>
      <dsp:spPr>
        <a:xfrm>
          <a:off x="6489024" y="28063"/>
          <a:ext cx="1346283" cy="6846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smtClean="0"/>
            <a:t>위험분류 </a:t>
          </a:r>
          <a:r>
            <a:rPr lang="en-US" altLang="ko-KR" sz="900" b="1" kern="1200" smtClean="0"/>
            <a:t>(Stratify by Risk)</a:t>
          </a:r>
          <a:endParaRPr lang="ko-KR" altLang="en-US" sz="900" b="1" kern="1200"/>
        </a:p>
      </dsp:txBody>
      <dsp:txXfrm>
        <a:off x="6489024" y="28063"/>
        <a:ext cx="1346283" cy="456456"/>
      </dsp:txXfrm>
    </dsp:sp>
    <dsp:sp modelId="{A961F947-3342-4DEE-BA1A-372E2DFAD1FE}">
      <dsp:nvSpPr>
        <dsp:cNvPr id="0" name=""/>
        <dsp:cNvSpPr/>
      </dsp:nvSpPr>
      <dsp:spPr>
        <a:xfrm>
          <a:off x="6764769" y="484519"/>
          <a:ext cx="1346283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900" b="1" kern="1200" smtClean="0"/>
            <a:t>자료 분석과 위험별 인구집단 구분</a:t>
          </a:r>
          <a:endParaRPr lang="ko-KR" altLang="en-US" sz="900" b="1" kern="1200"/>
        </a:p>
      </dsp:txBody>
      <dsp:txXfrm>
        <a:off x="6786701" y="506451"/>
        <a:ext cx="1302419" cy="7049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97317-4A90-435C-A401-11F80F979FA6}">
      <dsp:nvSpPr>
        <dsp:cNvPr id="0" name=""/>
        <dsp:cNvSpPr/>
      </dsp:nvSpPr>
      <dsp:spPr>
        <a:xfrm rot="5400000">
          <a:off x="1063595" y="453462"/>
          <a:ext cx="383703" cy="436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955B5-1A90-4F49-AE59-CC1AC20F478A}">
      <dsp:nvSpPr>
        <dsp:cNvPr id="0" name=""/>
        <dsp:cNvSpPr/>
      </dsp:nvSpPr>
      <dsp:spPr>
        <a:xfrm>
          <a:off x="1698" y="28118"/>
          <a:ext cx="2566408" cy="452131"/>
        </a:xfrm>
        <a:prstGeom prst="roundRect">
          <a:avLst>
            <a:gd name="adj" fmla="val 1667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가치</a:t>
          </a:r>
          <a:r>
            <a:rPr lang="en-US" altLang="ko-KR" sz="1050" kern="120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-</a:t>
          </a:r>
          <a:r>
            <a:rPr lang="ko-KR" altLang="en-US" sz="1050" kern="120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기반 지불</a:t>
          </a:r>
          <a:r>
            <a:rPr lang="en-US" altLang="ko-KR" sz="1050" kern="120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(Value-based Payments)</a:t>
          </a:r>
          <a:endParaRPr lang="ko-KR" altLang="en-US" sz="1050" kern="1200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endParaRPr>
        </a:p>
      </dsp:txBody>
      <dsp:txXfrm>
        <a:off x="23773" y="50193"/>
        <a:ext cx="2522258" cy="407981"/>
      </dsp:txXfrm>
    </dsp:sp>
    <dsp:sp modelId="{C07AF9F2-48F6-44E6-9B23-AE2915D53D20}">
      <dsp:nvSpPr>
        <dsp:cNvPr id="0" name=""/>
        <dsp:cNvSpPr/>
      </dsp:nvSpPr>
      <dsp:spPr>
        <a:xfrm>
          <a:off x="1607868" y="71239"/>
          <a:ext cx="469789" cy="365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000" kern="1200"/>
        </a:p>
      </dsp:txBody>
      <dsp:txXfrm>
        <a:off x="1607868" y="71239"/>
        <a:ext cx="469789" cy="365432"/>
      </dsp:txXfrm>
    </dsp:sp>
    <dsp:sp modelId="{75CB0F3C-CB09-4937-A0F7-7AEFE13329B2}">
      <dsp:nvSpPr>
        <dsp:cNvPr id="0" name=""/>
        <dsp:cNvSpPr/>
      </dsp:nvSpPr>
      <dsp:spPr>
        <a:xfrm rot="5400000">
          <a:off x="1876713" y="961354"/>
          <a:ext cx="383703" cy="436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22308"/>
            <a:satOff val="-1189"/>
            <a:lumOff val="6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1FFDF-2828-4402-948F-5BEFDD1A92E5}">
      <dsp:nvSpPr>
        <dsp:cNvPr id="0" name=""/>
        <dsp:cNvSpPr/>
      </dsp:nvSpPr>
      <dsp:spPr>
        <a:xfrm>
          <a:off x="1507733" y="539962"/>
          <a:ext cx="1728893" cy="452131"/>
        </a:xfrm>
        <a:prstGeom prst="roundRect">
          <a:avLst>
            <a:gd name="adj" fmla="val 16670"/>
          </a:avLst>
        </a:prstGeom>
        <a:solidFill>
          <a:schemeClr val="accent6">
            <a:shade val="80000"/>
            <a:hueOff val="107093"/>
            <a:satOff val="-4303"/>
            <a:lumOff val="9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smtClean="0">
              <a:gradFill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</a:rPr>
            <a:t>케어 모형 </a:t>
          </a:r>
          <a:r>
            <a:rPr lang="en-US" altLang="ko-KR" sz="1050" kern="1200" smtClean="0">
              <a:gradFill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</a:rPr>
            <a:t>(Care Pathway)</a:t>
          </a:r>
        </a:p>
      </dsp:txBody>
      <dsp:txXfrm>
        <a:off x="1529808" y="562037"/>
        <a:ext cx="1684743" cy="407981"/>
      </dsp:txXfrm>
    </dsp:sp>
    <dsp:sp modelId="{F9350A54-92B4-49FC-822A-47CCA25FE222}">
      <dsp:nvSpPr>
        <dsp:cNvPr id="0" name=""/>
        <dsp:cNvSpPr/>
      </dsp:nvSpPr>
      <dsp:spPr>
        <a:xfrm>
          <a:off x="2420987" y="579132"/>
          <a:ext cx="469789" cy="365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0E86F-2BC2-44E0-ACB3-F6664A6C604D}">
      <dsp:nvSpPr>
        <dsp:cNvPr id="0" name=""/>
        <dsp:cNvSpPr/>
      </dsp:nvSpPr>
      <dsp:spPr>
        <a:xfrm rot="5400000">
          <a:off x="2634405" y="1514301"/>
          <a:ext cx="383703" cy="436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44616"/>
            <a:satOff val="-2378"/>
            <a:lumOff val="12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FC753-8088-4994-BB22-D1202DBE6535}">
      <dsp:nvSpPr>
        <dsp:cNvPr id="0" name=""/>
        <dsp:cNvSpPr/>
      </dsp:nvSpPr>
      <dsp:spPr>
        <a:xfrm>
          <a:off x="2363438" y="1078319"/>
          <a:ext cx="2023961" cy="416055"/>
        </a:xfrm>
        <a:prstGeom prst="roundRect">
          <a:avLst>
            <a:gd name="adj" fmla="val 16670"/>
          </a:avLst>
        </a:prstGeom>
        <a:solidFill>
          <a:schemeClr val="accent6">
            <a:shade val="80000"/>
            <a:hueOff val="214187"/>
            <a:satOff val="-8606"/>
            <a:lumOff val="18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위험 분류 </a:t>
          </a:r>
          <a:r>
            <a:rPr lang="en-US" altLang="ko-KR" sz="1050" kern="120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(Risk Stratification)</a:t>
          </a:r>
          <a:r>
            <a:rPr lang="ko-KR" altLang="en-US" sz="1050" kern="120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       </a:t>
          </a:r>
          <a:endParaRPr lang="ko-KR" altLang="en-US" sz="1050" kern="1200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endParaRPr>
        </a:p>
      </dsp:txBody>
      <dsp:txXfrm>
        <a:off x="2383752" y="1098633"/>
        <a:ext cx="1983333" cy="375427"/>
      </dsp:txXfrm>
    </dsp:sp>
    <dsp:sp modelId="{352A109B-E831-4565-B0A2-8B760BD64FBD}">
      <dsp:nvSpPr>
        <dsp:cNvPr id="0" name=""/>
        <dsp:cNvSpPr/>
      </dsp:nvSpPr>
      <dsp:spPr>
        <a:xfrm>
          <a:off x="3800397" y="1068986"/>
          <a:ext cx="469789" cy="365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CA727-41DF-497E-8749-7E18D15A52EA}">
      <dsp:nvSpPr>
        <dsp:cNvPr id="0" name=""/>
        <dsp:cNvSpPr/>
      </dsp:nvSpPr>
      <dsp:spPr>
        <a:xfrm>
          <a:off x="3088756" y="1544826"/>
          <a:ext cx="1655102" cy="452131"/>
        </a:xfrm>
        <a:prstGeom prst="roundRect">
          <a:avLst>
            <a:gd name="adj" fmla="val 1667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인구집단관리</a:t>
          </a:r>
          <a:r>
            <a:rPr lang="en-US" altLang="ko-KR" sz="1050" kern="1200" smtClean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rPr>
            <a:t>(Population Health Management)</a:t>
          </a:r>
          <a:endParaRPr lang="ko-KR" altLang="en-US" sz="1050" kern="1200"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endParaRPr>
        </a:p>
      </dsp:txBody>
      <dsp:txXfrm>
        <a:off x="3110831" y="1566901"/>
        <a:ext cx="1610952" cy="407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0.42842</cdr:x>
      <cdr:y>0.48582</cdr:y>
    </cdr:from>
    <cdr:to>
      <cdr:x>0.85956</cdr:x>
      <cdr:y>0.57755</cdr:y>
    </cdr:to>
    <cdr:cxnSp macro="">
      <cdr:nvCxnSpPr>
        <cdr:cNvPr id="3" name="직선 연결선 2"/>
        <cdr:cNvCxnSpPr/>
      </cdr:nvCxnSpPr>
      <cdr:spPr>
        <a:xfrm xmlns:a="http://schemas.openxmlformats.org/drawingml/2006/main" flipV="1">
          <a:off x="2183077" y="1491550"/>
          <a:ext cx="2196938" cy="281650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0.15269</cdr:x>
      <cdr:y>0.33756</cdr:y>
    </cdr:from>
    <cdr:to>
      <cdr:x>0.24371</cdr:x>
      <cdr:y>0.39038</cdr:y>
    </cdr:to>
    <cdr:sp macro="" textlink="">
      <cdr:nvSpPr>
        <cdr:cNvPr id="7" name="직사각형 6"/>
        <cdr:cNvSpPr/>
      </cdr:nvSpPr>
      <cdr:spPr>
        <a:xfrm xmlns:a="http://schemas.openxmlformats.org/drawingml/2006/main">
          <a:off x="554986" y="846166"/>
          <a:ext cx="330839" cy="13238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rIns="0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800" b="1" dirty="0" smtClean="0">
              <a:solidFill>
                <a:schemeClr val="tx1"/>
              </a:solidFill>
            </a:rPr>
            <a:t>1%</a:t>
          </a:r>
          <a:endParaRPr lang="ko-KR" altLang="en-US" sz="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0.15152</cdr:x>
      <cdr:y>0.36738</cdr:y>
    </cdr:from>
    <cdr:to>
      <cdr:x>0.24126</cdr:x>
      <cdr:y>0.42677</cdr:y>
    </cdr:to>
    <cdr:sp macro="" textlink="">
      <cdr:nvSpPr>
        <cdr:cNvPr id="8" name="직사각형 7"/>
        <cdr:cNvSpPr/>
      </cdr:nvSpPr>
      <cdr:spPr>
        <a:xfrm xmlns:a="http://schemas.openxmlformats.org/drawingml/2006/main">
          <a:off x="550742" y="920901"/>
          <a:ext cx="326181" cy="14887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rIns="0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800" b="1" dirty="0" smtClean="0">
              <a:solidFill>
                <a:schemeClr val="tx1"/>
              </a:solidFill>
            </a:rPr>
            <a:t>5%</a:t>
          </a:r>
          <a:endParaRPr lang="ko-KR" altLang="en-US" sz="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0.15315</cdr:x>
      <cdr:y>0.41367</cdr:y>
    </cdr:from>
    <cdr:to>
      <cdr:x>0.24371</cdr:x>
      <cdr:y>0.47842</cdr:y>
    </cdr:to>
    <cdr:sp macro="" textlink="">
      <cdr:nvSpPr>
        <cdr:cNvPr id="9" name="직사각형 8"/>
        <cdr:cNvSpPr/>
      </cdr:nvSpPr>
      <cdr:spPr>
        <a:xfrm xmlns:a="http://schemas.openxmlformats.org/drawingml/2006/main">
          <a:off x="556663" y="1036943"/>
          <a:ext cx="329162" cy="16229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rIns="0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800" b="1" dirty="0" smtClean="0">
              <a:solidFill>
                <a:schemeClr val="tx1"/>
              </a:solidFill>
            </a:rPr>
            <a:t>10%</a:t>
          </a:r>
          <a:endParaRPr lang="ko-KR" altLang="en-US" sz="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0.15328</cdr:x>
      <cdr:y>0.46395</cdr:y>
    </cdr:from>
    <cdr:to>
      <cdr:x>0.24371</cdr:x>
      <cdr:y>0.51558</cdr:y>
    </cdr:to>
    <cdr:sp macro="" textlink="">
      <cdr:nvSpPr>
        <cdr:cNvPr id="10" name="직사각형 9"/>
        <cdr:cNvSpPr/>
      </cdr:nvSpPr>
      <cdr:spPr>
        <a:xfrm xmlns:a="http://schemas.openxmlformats.org/drawingml/2006/main">
          <a:off x="557151" y="1162972"/>
          <a:ext cx="328674" cy="12943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rIns="0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800" b="1" dirty="0" smtClean="0">
              <a:solidFill>
                <a:schemeClr val="tx1"/>
              </a:solidFill>
            </a:rPr>
            <a:t>20%</a:t>
          </a:r>
          <a:endParaRPr lang="ko-KR" altLang="en-US" sz="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0.16247</cdr:x>
      <cdr:y>0.61936</cdr:y>
    </cdr:from>
    <cdr:to>
      <cdr:x>0.24654</cdr:x>
      <cdr:y>0.70092</cdr:y>
    </cdr:to>
    <cdr:sp macro="" textlink="">
      <cdr:nvSpPr>
        <cdr:cNvPr id="11" name="직사각형 10"/>
        <cdr:cNvSpPr/>
      </cdr:nvSpPr>
      <cdr:spPr>
        <a:xfrm xmlns:a="http://schemas.openxmlformats.org/drawingml/2006/main">
          <a:off x="590549" y="1552549"/>
          <a:ext cx="305542" cy="20444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rIns="0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800" b="1" dirty="0" smtClean="0">
              <a:solidFill>
                <a:schemeClr val="tx1"/>
              </a:solidFill>
            </a:rPr>
            <a:t>50%</a:t>
          </a:r>
          <a:endParaRPr lang="ko-KR" altLang="en-US" sz="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0.82131</cdr:x>
      <cdr:y>0.46505</cdr:y>
    </cdr:from>
    <cdr:to>
      <cdr:x>0.91352</cdr:x>
      <cdr:y>0.53793</cdr:y>
    </cdr:to>
    <cdr:sp macro="" textlink="">
      <cdr:nvSpPr>
        <cdr:cNvPr id="12" name="직사각형 11"/>
        <cdr:cNvSpPr/>
      </cdr:nvSpPr>
      <cdr:spPr>
        <a:xfrm xmlns:a="http://schemas.openxmlformats.org/drawingml/2006/main">
          <a:off x="2985242" y="1165725"/>
          <a:ext cx="335173" cy="18269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rIns="0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800" b="1" smtClean="0">
              <a:solidFill>
                <a:schemeClr val="tx1"/>
              </a:solidFill>
            </a:rPr>
            <a:t>22%</a:t>
          </a:r>
          <a:endParaRPr lang="ko-KR" altLang="en-US" sz="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0.82148</cdr:x>
      <cdr:y>0.59451</cdr:y>
    </cdr:from>
    <cdr:to>
      <cdr:x>0.94235</cdr:x>
      <cdr:y>0.66014</cdr:y>
    </cdr:to>
    <cdr:sp macro="" textlink="">
      <cdr:nvSpPr>
        <cdr:cNvPr id="13" name="직사각형 12"/>
        <cdr:cNvSpPr/>
      </cdr:nvSpPr>
      <cdr:spPr>
        <a:xfrm xmlns:a="http://schemas.openxmlformats.org/drawingml/2006/main">
          <a:off x="2985872" y="1490255"/>
          <a:ext cx="439318" cy="16451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rIns="0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800" b="1" smtClean="0">
              <a:solidFill>
                <a:schemeClr val="tx1"/>
              </a:solidFill>
            </a:rPr>
            <a:t>44%</a:t>
          </a:r>
          <a:endParaRPr lang="ko-KR" altLang="en-US" sz="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0.84937</cdr:x>
      <cdr:y>0.69786</cdr:y>
    </cdr:from>
    <cdr:to>
      <cdr:x>0.97023</cdr:x>
      <cdr:y>0.73531</cdr:y>
    </cdr:to>
    <cdr:sp macro="" textlink="">
      <cdr:nvSpPr>
        <cdr:cNvPr id="14" name="직사각형 13"/>
        <cdr:cNvSpPr/>
      </cdr:nvSpPr>
      <cdr:spPr>
        <a:xfrm xmlns:a="http://schemas.openxmlformats.org/drawingml/2006/main">
          <a:off x="3087237" y="1749318"/>
          <a:ext cx="439297" cy="9387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rIns="0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800" b="1" smtClean="0">
              <a:solidFill>
                <a:schemeClr val="tx1"/>
              </a:solidFill>
            </a:rPr>
            <a:t>57%</a:t>
          </a:r>
          <a:endParaRPr lang="ko-KR" altLang="en-US" sz="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0.84917</cdr:x>
      <cdr:y>0.77004</cdr:y>
    </cdr:from>
    <cdr:to>
      <cdr:x>0.97016</cdr:x>
      <cdr:y>0.81966</cdr:y>
    </cdr:to>
    <cdr:sp macro="" textlink="">
      <cdr:nvSpPr>
        <cdr:cNvPr id="15" name="직사각형 14"/>
        <cdr:cNvSpPr/>
      </cdr:nvSpPr>
      <cdr:spPr>
        <a:xfrm xmlns:a="http://schemas.openxmlformats.org/drawingml/2006/main">
          <a:off x="3086508" y="1930249"/>
          <a:ext cx="439783" cy="1243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rIns="0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800" b="1" smtClean="0">
              <a:solidFill>
                <a:schemeClr val="tx1"/>
              </a:solidFill>
            </a:rPr>
            <a:t>76%</a:t>
          </a:r>
          <a:endParaRPr lang="ko-KR" altLang="en-US" sz="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0.84917</cdr:x>
      <cdr:y>0.87158</cdr:y>
    </cdr:from>
    <cdr:to>
      <cdr:x>0.97016</cdr:x>
      <cdr:y>0.9212</cdr:y>
    </cdr:to>
    <cdr:sp macro="" textlink="">
      <cdr:nvSpPr>
        <cdr:cNvPr id="16" name="직사각형 15"/>
        <cdr:cNvSpPr/>
      </cdr:nvSpPr>
      <cdr:spPr>
        <a:xfrm xmlns:a="http://schemas.openxmlformats.org/drawingml/2006/main">
          <a:off x="3086508" y="2184787"/>
          <a:ext cx="439783" cy="1243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rIns="0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800" b="1" smtClean="0">
              <a:solidFill>
                <a:schemeClr val="tx1"/>
              </a:solidFill>
            </a:rPr>
            <a:t>88%</a:t>
          </a:r>
          <a:endParaRPr lang="ko-KR" altLang="en-US" sz="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0.54301</cdr:x>
      <cdr:y>0.88171</cdr:y>
    </cdr:from>
    <cdr:to>
      <cdr:x>0.66401</cdr:x>
      <cdr:y>0.93133</cdr:y>
    </cdr:to>
    <cdr:sp macro="" textlink="">
      <cdr:nvSpPr>
        <cdr:cNvPr id="17" name="직사각형 16"/>
        <cdr:cNvSpPr/>
      </cdr:nvSpPr>
      <cdr:spPr>
        <a:xfrm xmlns:a="http://schemas.openxmlformats.org/drawingml/2006/main">
          <a:off x="1973716" y="2210166"/>
          <a:ext cx="439783" cy="1243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rIns="0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800" b="1" smtClean="0">
              <a:solidFill>
                <a:schemeClr val="tx1"/>
              </a:solidFill>
            </a:rPr>
            <a:t>12%</a:t>
          </a:r>
          <a:endParaRPr lang="ko-KR" altLang="en-US" sz="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0.89564</cdr:x>
      <cdr:y>0.99767</cdr:y>
    </cdr:from>
    <cdr:to>
      <cdr:x>1</cdr:x>
      <cdr:y>1</cdr:y>
    </cdr:to>
    <cdr:cxnSp macro="">
      <cdr:nvCxnSpPr>
        <cdr:cNvPr id="18" name="직선 연결선 17"/>
        <cdr:cNvCxnSpPr/>
      </cdr:nvCxnSpPr>
      <cdr:spPr>
        <a:xfrm xmlns:a="http://schemas.openxmlformats.org/drawingml/2006/main" flipH="1">
          <a:off x="6757361" y="5470525"/>
          <a:ext cx="379319" cy="583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0.89564</cdr:x>
      <cdr:y>0.99767</cdr:y>
    </cdr:from>
    <cdr:to>
      <cdr:x>1</cdr:x>
      <cdr:y>1</cdr:y>
    </cdr:to>
    <cdr:cxnSp macro="">
      <cdr:nvCxnSpPr>
        <cdr:cNvPr id="19" name="직선 연결선 18"/>
        <cdr:cNvCxnSpPr/>
      </cdr:nvCxnSpPr>
      <cdr:spPr>
        <a:xfrm xmlns:a="http://schemas.openxmlformats.org/drawingml/2006/main" flipH="1">
          <a:off x="6757361" y="5470525"/>
          <a:ext cx="379319" cy="583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0.63941</cdr:x>
      <cdr:y>0.89788</cdr:y>
    </cdr:from>
    <cdr:to>
      <cdr:x>0.78354</cdr:x>
      <cdr:y>0.90168</cdr:y>
    </cdr:to>
    <cdr:cxnSp macro="">
      <cdr:nvCxnSpPr>
        <cdr:cNvPr id="21" name="직선 연결선 20"/>
        <cdr:cNvCxnSpPr/>
      </cdr:nvCxnSpPr>
      <cdr:spPr>
        <a:xfrm xmlns:a="http://schemas.openxmlformats.org/drawingml/2006/main" flipV="1">
          <a:off x="2324100" y="2250710"/>
          <a:ext cx="523875" cy="9525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206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627C6-6DC4-4BF1-9457-594DBD04269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5AB4-F8FE-4945-A438-08A5BBC46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0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660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2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63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50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65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31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515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21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49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85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83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58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15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95CDC-CDF2-43BE-930A-7843B66F114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805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59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498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161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621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074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84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49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4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178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5250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62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05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최대한 인간다운 삶을 유지하는 건강을 이루기 위해 가장 핵심적인 것이 건강 관리의 책임을 의료와 건강을 아는 전문집단에 두어야 한다는 것임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우리나라와 같이 개인에게 모든 의료이용의 책임을 두는 의료제도는 많은 의료비를 사용하고 미래에 점점 늘겠지만 이것이 삶의 질 향상으로 이어지지 않는 다는 것임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개인에게 치료는 물론이고 예방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조기발견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추구 관리 등의 모든 의료이용과 건강 요소를 맡기고 있다는 것은 크게 변화시켜야 할 대상이다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의료서비스 공급자가 개인과 가족에 대한 책임을 가지고 포괄적인 의료를 제공함으로써 건강 향상 기여와 함께 많은 인센티브를 가질 수 있도록 설계해야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이를 위해 인구집단 기반의 책임을 갖는 의료서비스제공조직이 만들어져야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7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062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EB42F-0B4B-4247-9D54-969E222AC3C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5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244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41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75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E8B4-39E0-4533-A86E-AF3FAB62D6D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B253-CCB2-457B-B5EA-6258C3C3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3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E8B4-39E0-4533-A86E-AF3FAB62D6D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B253-CCB2-457B-B5EA-6258C3C3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4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E8B4-39E0-4533-A86E-AF3FAB62D6D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B253-CCB2-457B-B5EA-6258C3C3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64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98" y="20548"/>
            <a:ext cx="4664703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1315" y="20548"/>
            <a:ext cx="7499224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98" y="2818500"/>
            <a:ext cx="10225325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16159" y="2819400"/>
            <a:ext cx="1948444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397" y="5089818"/>
            <a:ext cx="12131040" cy="1737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673640" y="2469776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395519-73A1-4BA8-9DD9-1D5BADCB8073}" type="datetimeFigureOut">
              <a:rPr altLang="en-US" smtClean="0">
                <a:solidFill>
                  <a:prstClr val="white"/>
                </a:solidFill>
              </a:rPr>
              <a:pPr>
                <a:defRPr/>
              </a:pPr>
              <a:t>2020-06-23</a:t>
            </a:fld>
            <a:endParaRPr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353C174-039A-49CC-A96E-7161AA075A23}" type="slidenum">
              <a:rPr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altLang="en-US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ko-KR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 latinLnBrk="1"/>
            <a:r>
              <a:rPr kumimoji="0" lang="ko-KR"/>
              <a:t>마스터 부제목 스타일 편집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1792" y="4114800"/>
            <a:ext cx="9753600" cy="914400"/>
          </a:xfrm>
        </p:spPr>
        <p:txBody>
          <a:bodyPr anchor="ctr" anchorCtr="0">
            <a:normAutofit/>
          </a:bodyPr>
          <a:lstStyle>
            <a:lvl1pPr marL="0" indent="0" algn="ctr" eaLnBrk="1" latinLnBrk="0" hangingPunct="1">
              <a:defRPr kumimoji="0" lang="ko-KR" sz="3600" b="1" kern="1200" baseline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ko-KR" altLang="en-US" dirty="0" smtClean="0"/>
              <a:t>      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91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ko-KR" sz="3200" b="1" cap="all"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ko-K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altLang="en-US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411C5EE-A981-4802-BCA5-23A0AEC9D1EC}" type="slidenum">
              <a:rPr alt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80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82400" y="5265376"/>
            <a:ext cx="6096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800">
                <a:solidFill>
                  <a:prstClr val="white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29092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ko-KR" sz="3600" b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0728"/>
            <a:ext cx="11151029" cy="5256584"/>
          </a:xfrm>
        </p:spPr>
        <p:txBody>
          <a:bodyPr>
            <a:normAutofit/>
          </a:bodyPr>
          <a:lstStyle>
            <a:lvl1pPr eaLnBrk="1" latinLnBrk="0" hangingPunct="1">
              <a:lnSpc>
                <a:spcPct val="150000"/>
              </a:lnSpc>
              <a:buFont typeface="Wingdings" pitchFamily="2" charset="2"/>
              <a:buChar char="v"/>
              <a:defRPr kumimoji="0" lang="ko-KR" sz="2000" b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  <a:lvl2pPr eaLnBrk="1" latinLnBrk="0" hangingPunct="1">
              <a:lnSpc>
                <a:spcPct val="150000"/>
              </a:lnSpc>
              <a:buFont typeface="Wingdings" pitchFamily="2" charset="2"/>
              <a:buChar char="Ø"/>
              <a:defRPr kumimoji="0" lang="ko-KR" sz="1800" b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2pPr>
            <a:lvl3pPr eaLnBrk="1" latinLnBrk="0" hangingPunct="1">
              <a:lnSpc>
                <a:spcPct val="150000"/>
              </a:lnSpc>
              <a:buFont typeface="Wingdings" pitchFamily="2" charset="2"/>
              <a:buChar char="ü"/>
              <a:defRPr kumimoji="0" lang="ko-KR" sz="1600" b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3pPr>
            <a:lvl4pPr eaLnBrk="1" latinLnBrk="0" hangingPunct="1">
              <a:lnSpc>
                <a:spcPct val="150000"/>
              </a:lnSpc>
              <a:buFont typeface="Wingdings" pitchFamily="2" charset="2"/>
              <a:buChar char="l"/>
              <a:defRPr kumimoji="0" lang="ko-KR" sz="1400" b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4pPr>
            <a:lvl5pPr eaLnBrk="1" latinLnBrk="0" hangingPunct="1">
              <a:lnSpc>
                <a:spcPct val="150000"/>
              </a:lnSpc>
              <a:defRPr kumimoji="0" lang="ko-KR" sz="1400" b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6CA83BA-4D63-4BEE-BB77-C5EAE1088A7F}" type="datetimeFigureOut">
              <a:rPr alt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>
                <a:defRPr/>
              </a:pPr>
              <a:t>2020-06-23</a:t>
            </a:fld>
            <a:endParaRPr altLang="en-US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altLang="en-US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F5C350F5-8FBD-45EA-94BE-4A4D753D96A5}" type="slidenum">
              <a:rPr alt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2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: 강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9348B175-B696-432A-9291-0646745CE8F1}" type="datetimeFigureOut">
              <a:rPr alt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>
                <a:defRPr/>
              </a:pPr>
              <a:t>2020-06-23</a:t>
            </a:fld>
            <a:endParaRPr altLang="en-US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altLang="en-US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4009EFC6-B969-4D1F-9FD1-70524D981206}" type="slidenum">
              <a:rPr alt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810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내용 2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ko-KR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ko-K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ko-K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ko-K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ko-K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ko-K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ko-KR" sz="1800"/>
            </a:lvl6pPr>
            <a:lvl7pPr eaLnBrk="1" latinLnBrk="0" hangingPunct="1">
              <a:defRPr kumimoji="0" lang="ko-KR" sz="1800"/>
            </a:lvl7pPr>
            <a:lvl8pPr eaLnBrk="1" latinLnBrk="0" hangingPunct="1">
              <a:defRPr kumimoji="0" lang="ko-KR" sz="1800"/>
            </a:lvl8pPr>
            <a:lvl9pPr eaLnBrk="1" latinLnBrk="0" hangingPunct="1">
              <a:defRPr kumimoji="0" lang="ko-KR"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ko-K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ko-K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ko-K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ko-K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ko-K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ko-KR" sz="1800"/>
            </a:lvl6pPr>
            <a:lvl7pPr eaLnBrk="1" latinLnBrk="0" hangingPunct="1">
              <a:defRPr kumimoji="0" lang="ko-KR" sz="1800"/>
            </a:lvl7pPr>
            <a:lvl8pPr eaLnBrk="1" latinLnBrk="0" hangingPunct="1">
              <a:defRPr kumimoji="0" lang="ko-KR" sz="1800"/>
            </a:lvl8pPr>
            <a:lvl9pPr eaLnBrk="1" latinLnBrk="0" hangingPunct="1">
              <a:defRPr kumimoji="0" lang="ko-KR"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48B175-B696-432A-9291-0646745CE8F1}" type="datetimeFigureOut">
              <a:rPr altLang="en-US" smtClean="0">
                <a:solidFill>
                  <a:srgbClr val="262626">
                    <a:tint val="75000"/>
                  </a:srgbClr>
                </a:solidFill>
              </a:rPr>
              <a:pPr>
                <a:defRPr/>
              </a:pPr>
              <a:t>2020-06-23</a:t>
            </a:fld>
            <a:endParaRPr altLang="en-US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altLang="en-US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09EFC6-B969-4D1F-9FD1-70524D981206}" type="slidenum">
              <a:rPr altLang="en-US" smtClean="0">
                <a:solidFill>
                  <a:srgbClr val="262626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6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53CEDB-0056-423C-8B19-EC971FFD7D43}" type="datetimeFigureOut">
              <a:rPr altLang="en-US" smtClean="0">
                <a:solidFill>
                  <a:prstClr val="white"/>
                </a:solidFill>
              </a:rPr>
              <a:pPr>
                <a:defRPr/>
              </a:pPr>
              <a:t>2020-06-23</a:t>
            </a:fld>
            <a:endParaRPr alt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alt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64A4B7-6CB6-4F8C-A7EF-7A897F2CB934}" type="slidenum">
              <a:rPr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alt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3260651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ko-KR"/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16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만: 강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48B175-B696-432A-9291-0646745CE8F1}" type="datetimeFigureOut">
              <a:rPr altLang="en-US" smtClean="0">
                <a:solidFill>
                  <a:srgbClr val="262626">
                    <a:tint val="75000"/>
                  </a:srgbClr>
                </a:solidFill>
              </a:rPr>
              <a:pPr>
                <a:defRPr/>
              </a:pPr>
              <a:t>2020-06-23</a:t>
            </a:fld>
            <a:endParaRPr altLang="en-US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altLang="en-US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09EFC6-B969-4D1F-9FD1-70524D981206}" type="slidenum">
              <a:rPr altLang="en-US" smtClean="0">
                <a:solidFill>
                  <a:srgbClr val="262626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ko-KR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/>
              <a:t>마스터 텍스트 스타일 편집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ko-KR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ko-KR" sz="2000" b="1"/>
            </a:lvl2pPr>
            <a:lvl3pPr marL="914400" indent="0" eaLnBrk="1" latinLnBrk="0" hangingPunct="1">
              <a:buNone/>
              <a:defRPr kumimoji="0" lang="ko-KR" sz="1800" b="1"/>
            </a:lvl3pPr>
            <a:lvl4pPr marL="1371600" indent="0" eaLnBrk="1" latinLnBrk="0" hangingPunct="1">
              <a:buNone/>
              <a:defRPr kumimoji="0" lang="ko-KR" sz="1600" b="1"/>
            </a:lvl4pPr>
            <a:lvl5pPr marL="1828800" indent="0" eaLnBrk="1" latinLnBrk="0" hangingPunct="1">
              <a:buNone/>
              <a:defRPr kumimoji="0" lang="ko-KR" sz="1600" b="1"/>
            </a:lvl5pPr>
            <a:lvl6pPr marL="2286000" indent="0" eaLnBrk="1" latinLnBrk="0" hangingPunct="1">
              <a:buNone/>
              <a:defRPr kumimoji="0" lang="ko-KR" sz="1600" b="1"/>
            </a:lvl6pPr>
            <a:lvl7pPr marL="2743200" indent="0" eaLnBrk="1" latinLnBrk="0" hangingPunct="1">
              <a:buNone/>
              <a:defRPr kumimoji="0" lang="ko-KR" sz="1600" b="1"/>
            </a:lvl7pPr>
            <a:lvl8pPr marL="3200400" indent="0" eaLnBrk="1" latinLnBrk="0" hangingPunct="1">
              <a:buNone/>
              <a:defRPr kumimoji="0" lang="ko-KR" sz="1600" b="1"/>
            </a:lvl8pPr>
            <a:lvl9pPr marL="3657600" indent="0" eaLnBrk="1" latinLnBrk="0" hangingPunct="1">
              <a:buNone/>
              <a:defRPr kumimoji="0" lang="ko-KR" sz="1600" b="1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568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(텍스트 포함)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48B175-B696-432A-9291-0646745CE8F1}" type="datetimeFigureOut">
              <a:rPr altLang="en-US" smtClean="0">
                <a:solidFill>
                  <a:prstClr val="white"/>
                </a:solidFill>
              </a:rPr>
              <a:pPr>
                <a:defRPr/>
              </a:pPr>
              <a:t>2020-06-23</a:t>
            </a:fld>
            <a:endParaRPr alt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alt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009EFC6-B969-4D1F-9FD1-70524D981206}" type="slidenum">
              <a:rPr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alt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ko-KR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ko-KR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 latinLnBrk="1"/>
            <a:r>
              <a:rPr kumimoji="0" lang="ko-KR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8433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E8B4-39E0-4533-A86E-AF3FAB62D6D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B253-CCB2-457B-B5EA-6258C3C3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609600"/>
            <a:ext cx="4011084" cy="825500"/>
          </a:xfrm>
        </p:spPr>
        <p:txBody>
          <a:bodyPr anchor="b"/>
          <a:lstStyle>
            <a:lvl1pPr algn="l" eaLnBrk="1" latinLnBrk="0" hangingPunct="1">
              <a:defRPr kumimoji="0" lang="ko-KR" sz="2000" b="1"/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609600"/>
            <a:ext cx="6815667" cy="5334000"/>
          </a:xfrm>
        </p:spPr>
        <p:txBody>
          <a:bodyPr/>
          <a:lstStyle>
            <a:lvl1pPr eaLnBrk="1" latinLnBrk="0" hangingPunct="1">
              <a:defRPr kumimoji="0" lang="ko-KR" sz="2800">
                <a:solidFill>
                  <a:schemeClr val="bg1"/>
                </a:solidFill>
              </a:defRPr>
            </a:lvl1pPr>
            <a:lvl2pPr eaLnBrk="1" latinLnBrk="0" hangingPunct="1">
              <a:defRPr kumimoji="0" lang="ko-KR" sz="2800">
                <a:solidFill>
                  <a:schemeClr val="bg1"/>
                </a:solidFill>
              </a:defRPr>
            </a:lvl2pPr>
            <a:lvl3pPr eaLnBrk="1" latinLnBrk="0" hangingPunct="1">
              <a:defRPr kumimoji="0" lang="ko-KR" sz="2400">
                <a:solidFill>
                  <a:schemeClr val="bg1"/>
                </a:solidFill>
              </a:defRPr>
            </a:lvl3pPr>
            <a:lvl4pPr eaLnBrk="1" latinLnBrk="0" hangingPunct="1">
              <a:defRPr kumimoji="0" lang="ko-KR" sz="2000">
                <a:solidFill>
                  <a:schemeClr val="bg1"/>
                </a:solidFill>
              </a:defRPr>
            </a:lvl4pPr>
            <a:lvl5pPr eaLnBrk="1" latinLnBrk="0" hangingPunct="1">
              <a:defRPr kumimoji="0" lang="ko-KR" sz="2000">
                <a:solidFill>
                  <a:schemeClr val="bg1"/>
                </a:solidFill>
              </a:defRPr>
            </a:lvl5pPr>
            <a:lvl6pPr eaLnBrk="1" latinLnBrk="0" hangingPunct="1">
              <a:defRPr kumimoji="0" lang="ko-KR" sz="2000"/>
            </a:lvl6pPr>
            <a:lvl7pPr eaLnBrk="1" latinLnBrk="0" hangingPunct="1">
              <a:defRPr kumimoji="0" lang="ko-KR" sz="2000"/>
            </a:lvl7pPr>
            <a:lvl8pPr eaLnBrk="1" latinLnBrk="0" hangingPunct="1">
              <a:defRPr kumimoji="0" lang="ko-KR" sz="2000"/>
            </a:lvl8pPr>
            <a:lvl9pPr eaLnBrk="1" latinLnBrk="0" hangingPunct="1">
              <a:defRPr kumimoji="0" lang="ko-KR"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1435102"/>
            <a:ext cx="4011084" cy="3822699"/>
          </a:xfrm>
        </p:spPr>
        <p:txBody>
          <a:bodyPr/>
          <a:lstStyle>
            <a:lvl1pPr marL="0" indent="0" eaLnBrk="1" latinLnBrk="0" hangingPunct="1">
              <a:buNone/>
              <a:defRPr kumimoji="0" lang="ko-K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ko-KR" sz="1200"/>
            </a:lvl2pPr>
            <a:lvl3pPr marL="914400" indent="0" eaLnBrk="1" latinLnBrk="0" hangingPunct="1">
              <a:buNone/>
              <a:defRPr kumimoji="0" lang="ko-KR" sz="1000"/>
            </a:lvl3pPr>
            <a:lvl4pPr marL="1371600" indent="0" eaLnBrk="1" latinLnBrk="0" hangingPunct="1">
              <a:buNone/>
              <a:defRPr kumimoji="0" lang="ko-KR" sz="900"/>
            </a:lvl4pPr>
            <a:lvl5pPr marL="1828800" indent="0" eaLnBrk="1" latinLnBrk="0" hangingPunct="1">
              <a:buNone/>
              <a:defRPr kumimoji="0" lang="ko-KR" sz="900"/>
            </a:lvl5pPr>
            <a:lvl6pPr marL="2286000" indent="0" eaLnBrk="1" latinLnBrk="0" hangingPunct="1">
              <a:buNone/>
              <a:defRPr kumimoji="0" lang="ko-KR" sz="900"/>
            </a:lvl6pPr>
            <a:lvl7pPr marL="2743200" indent="0" eaLnBrk="1" latinLnBrk="0" hangingPunct="1">
              <a:buNone/>
              <a:defRPr kumimoji="0" lang="ko-KR" sz="900"/>
            </a:lvl7pPr>
            <a:lvl8pPr marL="3200400" indent="0" eaLnBrk="1" latinLnBrk="0" hangingPunct="1">
              <a:buNone/>
              <a:defRPr kumimoji="0" lang="ko-KR" sz="900"/>
            </a:lvl8pPr>
            <a:lvl9pPr marL="3657600" indent="0" eaLnBrk="1" latinLnBrk="0" hangingPunct="1">
              <a:buNone/>
              <a:defRPr kumimoji="0" lang="ko-KR"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48B175-B696-432A-9291-0646745CE8F1}" type="datetimeFigureOut">
              <a:rPr altLang="en-US" smtClean="0">
                <a:solidFill>
                  <a:prstClr val="white"/>
                </a:solidFill>
              </a:rPr>
              <a:pPr>
                <a:defRPr/>
              </a:pPr>
              <a:t>2020-06-23</a:t>
            </a:fld>
            <a:endParaRPr alt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alt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009EFC6-B969-4D1F-9FD1-70524D981206}" type="slidenum">
              <a:rPr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05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미디어(캡션 포함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48B175-B696-432A-9291-0646745CE8F1}" type="datetimeFigureOut">
              <a:rPr altLang="en-US" smtClean="0">
                <a:solidFill>
                  <a:prstClr val="white"/>
                </a:solidFill>
              </a:rPr>
              <a:pPr>
                <a:defRPr/>
              </a:pPr>
              <a:t>2020-06-23</a:t>
            </a:fld>
            <a:endParaRPr alt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alt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009EFC6-B969-4D1F-9FD1-70524D981206}" type="slidenum">
              <a:rPr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alt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3684" y="4800600"/>
            <a:ext cx="6498336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800" b="1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ko-KR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/>
          <a:lstStyle>
            <a:lvl1pPr eaLnBrk="1" latinLnBrk="0" hangingPunct="1">
              <a:buNone/>
              <a:defRPr kumimoji="0" lang="ko-KR"/>
            </a:lvl1pPr>
          </a:lstStyle>
          <a:p>
            <a:pPr eaLnBrk="1" latinLnBrk="0" hangingPunct="1"/>
            <a:r>
              <a:rPr lang="ko-KR" altLang="en-US" smtClean="0"/>
              <a:t>미디어를 추가하려면 아이콘을 클릭하십시오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ko-KR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5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90400" y="4800600"/>
            <a:ext cx="73344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800" b="1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ko-KR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ko-KR" sz="3200"/>
            </a:lvl1pPr>
            <a:lvl2pPr marL="457200" indent="0" eaLnBrk="1" latinLnBrk="0" hangingPunct="1">
              <a:buNone/>
              <a:defRPr kumimoji="0" lang="ko-KR" sz="2800"/>
            </a:lvl2pPr>
            <a:lvl3pPr marL="914400" indent="0" eaLnBrk="1" latinLnBrk="0" hangingPunct="1">
              <a:buNone/>
              <a:defRPr kumimoji="0" lang="ko-KR" sz="2400"/>
            </a:lvl3pPr>
            <a:lvl4pPr marL="1371600" indent="0" eaLnBrk="1" latinLnBrk="0" hangingPunct="1">
              <a:buNone/>
              <a:defRPr kumimoji="0" lang="ko-KR" sz="2000"/>
            </a:lvl4pPr>
            <a:lvl5pPr marL="1828800" indent="0" eaLnBrk="1" latinLnBrk="0" hangingPunct="1">
              <a:buNone/>
              <a:defRPr kumimoji="0" lang="ko-KR" sz="2000"/>
            </a:lvl5pPr>
            <a:lvl6pPr marL="2286000" indent="0" eaLnBrk="1" latinLnBrk="0" hangingPunct="1">
              <a:buNone/>
              <a:defRPr kumimoji="0" lang="ko-KR" sz="2000"/>
            </a:lvl6pPr>
            <a:lvl7pPr marL="2743200" indent="0" eaLnBrk="1" latinLnBrk="0" hangingPunct="1">
              <a:buNone/>
              <a:defRPr kumimoji="0" lang="ko-KR" sz="2000"/>
            </a:lvl7pPr>
            <a:lvl8pPr marL="3200400" indent="0" eaLnBrk="1" latinLnBrk="0" hangingPunct="1">
              <a:buNone/>
              <a:defRPr kumimoji="0" lang="ko-KR" sz="2000"/>
            </a:lvl8pPr>
            <a:lvl9pPr marL="3657600" indent="0" eaLnBrk="1" latinLnBrk="0" hangingPunct="1">
              <a:buNone/>
              <a:defRPr kumimoji="0" lang="ko-KR" sz="2000"/>
            </a:lvl9pPr>
          </a:lstStyle>
          <a:p>
            <a:pPr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ko-KR" sz="1400"/>
            </a:lvl1pPr>
            <a:lvl2pPr marL="457200" indent="0" eaLnBrk="1" latinLnBrk="0" hangingPunct="1">
              <a:buNone/>
              <a:defRPr kumimoji="0" lang="ko-KR" sz="1200"/>
            </a:lvl2pPr>
            <a:lvl3pPr marL="914400" indent="0" eaLnBrk="1" latinLnBrk="0" hangingPunct="1">
              <a:buNone/>
              <a:defRPr kumimoji="0" lang="ko-KR" sz="1000"/>
            </a:lvl3pPr>
            <a:lvl4pPr marL="1371600" indent="0" eaLnBrk="1" latinLnBrk="0" hangingPunct="1">
              <a:buNone/>
              <a:defRPr kumimoji="0" lang="ko-KR" sz="900"/>
            </a:lvl4pPr>
            <a:lvl5pPr marL="1828800" indent="0" eaLnBrk="1" latinLnBrk="0" hangingPunct="1">
              <a:buNone/>
              <a:defRPr kumimoji="0" lang="ko-KR" sz="900"/>
            </a:lvl5pPr>
            <a:lvl6pPr marL="2286000" indent="0" eaLnBrk="1" latinLnBrk="0" hangingPunct="1">
              <a:buNone/>
              <a:defRPr kumimoji="0" lang="ko-KR" sz="900"/>
            </a:lvl6pPr>
            <a:lvl7pPr marL="2743200" indent="0" eaLnBrk="1" latinLnBrk="0" hangingPunct="1">
              <a:buNone/>
              <a:defRPr kumimoji="0" lang="ko-KR" sz="900"/>
            </a:lvl7pPr>
            <a:lvl8pPr marL="3200400" indent="0" eaLnBrk="1" latinLnBrk="0" hangingPunct="1">
              <a:buNone/>
              <a:defRPr kumimoji="0" lang="ko-KR" sz="900"/>
            </a:lvl8pPr>
            <a:lvl9pPr marL="3657600" indent="0" eaLnBrk="1" latinLnBrk="0" hangingPunct="1">
              <a:buNone/>
              <a:defRPr kumimoji="0" lang="ko-KR"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48B175-B696-432A-9291-0646745CE8F1}" type="datetimeFigureOut">
              <a:rPr altLang="en-US" smtClean="0">
                <a:solidFill>
                  <a:prstClr val="white"/>
                </a:solidFill>
              </a:rPr>
              <a:pPr>
                <a:defRPr/>
              </a:pPr>
              <a:t>2020-06-23</a:t>
            </a:fld>
            <a:endParaRPr alt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alt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009EFC6-B969-4D1F-9FD1-70524D981206}" type="slidenum">
              <a:rPr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32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세로 텍스트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E8904B-482C-40EE-A6E7-7C129C494C98}" type="datetimeFigureOut">
              <a:rPr altLang="en-US" smtClean="0">
                <a:solidFill>
                  <a:srgbClr val="262626">
                    <a:tint val="75000"/>
                  </a:srgbClr>
                </a:solidFill>
              </a:rPr>
              <a:pPr>
                <a:defRPr/>
              </a:pPr>
              <a:t>2020-06-23</a:t>
            </a:fld>
            <a:endParaRPr altLang="en-US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altLang="en-US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2711C-3734-416B-8178-680BEA1D9614}" type="slidenum">
              <a:rPr altLang="en-US" smtClean="0">
                <a:solidFill>
                  <a:srgbClr val="262626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67056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ko-KR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/>
              <a:t>  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3797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68072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771CA37D-3721-49A8-937C-85C60CA058BC}" type="datetimeFigureOut">
              <a:rPr alt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>
                <a:defRPr/>
              </a:pPr>
              <a:t>2020-06-23</a:t>
            </a:fld>
            <a:endParaRPr altLang="en-US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altLang="en-US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2FACF86E-9D18-4833-B84A-1D7CB1C787FB}" type="slidenum">
              <a:rPr alt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599" r="5874" b="5262"/>
          <a:stretch/>
        </p:blipFill>
        <p:spPr>
          <a:xfrm>
            <a:off x="4707" y="5867400"/>
            <a:ext cx="12192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A774E5-D2BC-40E2-8C05-EDBEABD7D567}" type="datetimeFigureOut">
              <a:rPr altLang="en-US" smtClean="0">
                <a:solidFill>
                  <a:srgbClr val="262626">
                    <a:tint val="75000"/>
                  </a:srgbClr>
                </a:solidFill>
              </a:rPr>
              <a:pPr>
                <a:defRPr/>
              </a:pPr>
              <a:t>2020-06-23</a:t>
            </a:fld>
            <a:endParaRPr altLang="en-US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altLang="en-US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95CB7-11BC-4B65-8CF1-0D35B181F670}" type="slidenum">
              <a:rPr altLang="en-US" smtClean="0">
                <a:solidFill>
                  <a:srgbClr val="262626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altLang="en-US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59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E8B4-39E0-4533-A86E-AF3FAB62D6D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B253-CCB2-457B-B5EA-6258C3C3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9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E8B4-39E0-4533-A86E-AF3FAB62D6D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B253-CCB2-457B-B5EA-6258C3C3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9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E8B4-39E0-4533-A86E-AF3FAB62D6D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B253-CCB2-457B-B5EA-6258C3C3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E8B4-39E0-4533-A86E-AF3FAB62D6D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B253-CCB2-457B-B5EA-6258C3C3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9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E8B4-39E0-4533-A86E-AF3FAB62D6D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B253-CCB2-457B-B5EA-6258C3C3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2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E8B4-39E0-4533-A86E-AF3FAB62D6D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B253-CCB2-457B-B5EA-6258C3C3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1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E8B4-39E0-4533-A86E-AF3FAB62D6D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B253-CCB2-457B-B5EA-6258C3C3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9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E8B4-39E0-4533-A86E-AF3FAB62D6D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B253-CCB2-457B-B5EA-6258C3C3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4707" y="5867400"/>
            <a:ext cx="12192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ko-KR" altLang="en-US" smtClean="0"/>
              <a:t>마스터 제목 스타일 편집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ko-K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48B175-B696-432A-9291-0646745CE8F1}" type="datetimeFigureOut">
              <a:rPr altLang="en-US" smtClean="0">
                <a:solidFill>
                  <a:srgbClr val="262626">
                    <a:tint val="75000"/>
                  </a:srgb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2020-06-23</a:t>
            </a:fld>
            <a:endParaRPr altLang="en-US">
              <a:solidFill>
                <a:srgbClr val="262626">
                  <a:tint val="75000"/>
                </a:srgb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ko-K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altLang="en-US">
              <a:solidFill>
                <a:srgbClr val="262626">
                  <a:tint val="75000"/>
                </a:srgb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ko-K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09EFC6-B969-4D1F-9FD1-70524D981206}" type="slidenum">
              <a:rPr altLang="en-US" smtClean="0">
                <a:solidFill>
                  <a:srgbClr val="262626">
                    <a:tint val="75000"/>
                  </a:srgb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altLang="en-US">
              <a:solidFill>
                <a:srgbClr val="262626">
                  <a:tint val="75000"/>
                </a:srgb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8065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kumimoji="0" lang="ko-K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ko-KR"/>
      </a:defPPr>
      <a:lvl1pPr marL="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34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19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5.png"/><Relationship Id="rId3" Type="http://schemas.openxmlformats.org/officeDocument/2006/relationships/image" Target="../media/image19.png"/><Relationship Id="rId7" Type="http://schemas.openxmlformats.org/officeDocument/2006/relationships/image" Target="../media/image54.png"/><Relationship Id="rId12" Type="http://schemas.openxmlformats.org/officeDocument/2006/relationships/image" Target="../media/image46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45.png"/><Relationship Id="rId5" Type="http://schemas.openxmlformats.org/officeDocument/2006/relationships/image" Target="../media/image52.jpeg"/><Relationship Id="rId15" Type="http://schemas.openxmlformats.org/officeDocument/2006/relationships/image" Target="../media/image56.png"/><Relationship Id="rId10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chart" Target="../charts/chart4.xml"/><Relationship Id="rId9" Type="http://schemas.microsoft.com/office/2007/relationships/diagramDrawing" Target="../diagrams/drawing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e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18" Type="http://schemas.microsoft.com/office/2007/relationships/diagramDrawing" Target="../diagrams/drawing6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diagramColors" Target="../diagrams/colors6.xml"/><Relationship Id="rId2" Type="http://schemas.openxmlformats.org/officeDocument/2006/relationships/notesSlide" Target="../notesSlides/notesSlide24.xml"/><Relationship Id="rId16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5" Type="http://schemas.openxmlformats.org/officeDocument/2006/relationships/diagramLayout" Target="../diagrams/layout6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diagramData" Target="../diagrams/data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36162"/>
          </a:xfrm>
        </p:spPr>
        <p:txBody>
          <a:bodyPr>
            <a:noAutofit/>
          </a:bodyPr>
          <a:lstStyle/>
          <a:p>
            <a:r>
              <a:rPr lang="ko-KR" altLang="en-US" sz="5400" smtClean="0"/>
              <a:t>만성질환 관련 전문가 교육</a:t>
            </a:r>
            <a:r>
              <a:rPr lang="en-US" altLang="ko-KR" sz="5400" smtClean="0"/>
              <a:t/>
            </a:r>
            <a:br>
              <a:rPr lang="en-US" altLang="ko-KR" sz="5400" smtClean="0"/>
            </a:br>
            <a:r>
              <a:rPr lang="en-US" altLang="ko-KR" sz="5400" smtClean="0"/>
              <a:t/>
            </a:r>
            <a:br>
              <a:rPr lang="en-US" altLang="ko-KR" sz="5400" smtClean="0"/>
            </a:br>
            <a:r>
              <a:rPr lang="ko-KR" altLang="en-US" sz="2800" smtClean="0"/>
              <a:t>평가위원 전기홍</a:t>
            </a:r>
            <a:endParaRPr lang="ko-KR" altLang="en-US" sz="2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3766" y="3757772"/>
            <a:ext cx="10535478" cy="191065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smtClean="0"/>
              <a:t>만성질환관리 접근모형                                                 </a:t>
            </a:r>
            <a:r>
              <a:rPr lang="en-US" altLang="ko-KR" smtClean="0"/>
              <a:t>2020.6.24.</a:t>
            </a:r>
          </a:p>
          <a:p>
            <a:pPr marL="457200" indent="-457200" algn="l">
              <a:buAutoNum type="arabicPeriod"/>
            </a:pPr>
            <a:r>
              <a:rPr lang="ko-KR" altLang="en-US" smtClean="0"/>
              <a:t>미래 보건의료전달체계 방향과 미국 보건의료체계의 역사     </a:t>
            </a:r>
            <a:r>
              <a:rPr lang="en-US" altLang="ko-KR" smtClean="0"/>
              <a:t>2020.7.8.</a:t>
            </a:r>
          </a:p>
          <a:p>
            <a:pPr marL="457200" indent="-457200" algn="l">
              <a:buAutoNum type="arabicPeriod"/>
            </a:pPr>
            <a:r>
              <a:rPr lang="ko-KR" altLang="en-US" smtClean="0"/>
              <a:t>미국 보건의료체계와 </a:t>
            </a:r>
            <a:r>
              <a:rPr lang="en-US" altLang="ko-KR" smtClean="0"/>
              <a:t>ACO                                             2020.7.15.</a:t>
            </a:r>
          </a:p>
          <a:p>
            <a:pPr marL="457200" indent="-457200" algn="l">
              <a:buAutoNum type="arabicPeriod"/>
            </a:pP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</a:rPr>
              <a:t>만성질환관리와 새로운 보건의료전달체계                          </a:t>
            </a:r>
            <a:r>
              <a:rPr lang="en-US" altLang="ko-KR" smtClean="0"/>
              <a:t>2020.7.22.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6642" y="101773"/>
            <a:ext cx="10743857" cy="810468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smtClean="0"/>
              <a:t>인구집단건강</a:t>
            </a:r>
            <a:r>
              <a:rPr lang="en-US" altLang="ko-KR" sz="3200" b="1" smtClean="0"/>
              <a:t>(Population Health)</a:t>
            </a:r>
            <a:r>
              <a:rPr lang="en-US" altLang="ko-KR" sz="1600" smtClean="0"/>
              <a:t>  </a:t>
            </a:r>
            <a:endParaRPr lang="ko-KR" altLang="en-US" sz="1400" b="1" dirty="0"/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12" y="1631063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13" y="704780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직사각형 57"/>
          <p:cNvSpPr/>
          <p:nvPr/>
        </p:nvSpPr>
        <p:spPr>
          <a:xfrm>
            <a:off x="1177407" y="738505"/>
            <a:ext cx="10605018" cy="765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“인구집단의 건강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(Health of population)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”을 말하며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개인이 모인 집단의 건강결과와 그 분포라고 정의하였음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(2003, Kindig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 이후 건강에 영향을 미치는 더 넓은 의미의 건강관련요인을 강조하는 의미로 다루어지고 있음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건강의 사회적결정요인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관련된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인구집단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간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불평등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차별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줄이고 제거하는데 초점이 맞춰짐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200" smtClean="0">
                <a:solidFill>
                  <a:schemeClr val="tx1"/>
                </a:solidFill>
              </a:rPr>
              <a:t>(Kindig </a:t>
            </a:r>
            <a:r>
              <a:rPr lang="en-US" altLang="ko-KR" sz="1200">
                <a:solidFill>
                  <a:schemeClr val="tx1"/>
                </a:solidFill>
              </a:rPr>
              <a:t>D, Stoddart G. “What is population health?” </a:t>
            </a:r>
            <a:r>
              <a:rPr lang="en-US" altLang="ko-KR" sz="1200" i="1">
                <a:solidFill>
                  <a:schemeClr val="tx1"/>
                </a:solidFill>
              </a:rPr>
              <a:t>American Journal of Public Health</a:t>
            </a:r>
            <a:r>
              <a:rPr lang="en-US" altLang="ko-KR" sz="1200">
                <a:solidFill>
                  <a:schemeClr val="tx1"/>
                </a:solidFill>
              </a:rPr>
              <a:t>. 2003. 93(3):380-383</a:t>
            </a:r>
            <a:r>
              <a:rPr lang="en-US" altLang="ko-KR" sz="1200" smtClean="0">
                <a:solidFill>
                  <a:schemeClr val="tx1"/>
                </a:solidFill>
              </a:rPr>
              <a:t>.)</a:t>
            </a:r>
            <a:endParaRPr lang="en-US" altLang="ko-KR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77407" y="1635145"/>
            <a:ext cx="10605018" cy="823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인구집단건강의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개념이 처음 나온 것이 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2003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년이고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"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인구집단건강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"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용어에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대한 해석과 이해가 매우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많은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사람들이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인구집단건강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지역사회의 건강결과를 개선하기 위해 함께 일하는 시스템과 조직들에게 기회를 주는 목표 같은 것으로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비판은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너무 건강결과에만 초점이 맞추어졌고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공급자가 이 건강결과에 영향을 미쳐야 하는 역할을 설명하거나 인지하지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못할 뿐 아니라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공급자가 추구할 목표로 적절한지에 대한 근본적인 의문임</a:t>
            </a:r>
            <a:endParaRPr lang="en-US" altLang="ko-KR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7407" y="2636311"/>
            <a:ext cx="10605018" cy="75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결국 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인구집단건강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요소로 구성되는데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건강결과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(health outcome),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건강결정요인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(heatlth determinants),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정책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(policy)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정리하면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인구집단 건강결과는 수 많은 투입요소 즉 정책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임상적 케어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공중보건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건강행태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사회적요인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환경적요인과 인구집단의 불평등 분포 등의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건강결정요인의 산물임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200" smtClean="0">
                <a:solidFill>
                  <a:schemeClr val="tx1"/>
                </a:solidFill>
              </a:rPr>
              <a:t>(Nash </a:t>
            </a:r>
            <a:r>
              <a:rPr lang="en-US" altLang="ko-KR" sz="1200">
                <a:solidFill>
                  <a:schemeClr val="tx1"/>
                </a:solidFill>
              </a:rPr>
              <a:t>DB, Fabius RJ, Skoufalos A, Clarke JL, Horowitz MR. Population Health: Creating a Culture of Wellness. 2nd ed. Jones &amp; Bartlett Learning: Burlington, MA. </a:t>
            </a:r>
            <a:r>
              <a:rPr lang="en-US" altLang="ko-KR" sz="1200" smtClean="0">
                <a:solidFill>
                  <a:schemeClr val="tx1"/>
                </a:solidFill>
              </a:rPr>
              <a:t>2016) </a:t>
            </a:r>
            <a:endParaRPr lang="en-US" altLang="ko-KR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5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12" y="2636311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이등변 삼각형 7"/>
          <p:cNvSpPr/>
          <p:nvPr/>
        </p:nvSpPr>
        <p:spPr>
          <a:xfrm>
            <a:off x="3853828" y="4287682"/>
            <a:ext cx="2926740" cy="2433793"/>
          </a:xfrm>
          <a:prstGeom prst="triangle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자유형 8"/>
          <p:cNvSpPr/>
          <p:nvPr/>
        </p:nvSpPr>
        <p:spPr>
          <a:xfrm>
            <a:off x="5314411" y="4508112"/>
            <a:ext cx="1907954" cy="600380"/>
          </a:xfrm>
          <a:custGeom>
            <a:avLst/>
            <a:gdLst>
              <a:gd name="connsiteX0" fmla="*/ 0 w 1877710"/>
              <a:gd name="connsiteY0" fmla="*/ 113641 h 681831"/>
              <a:gd name="connsiteX1" fmla="*/ 113641 w 1877710"/>
              <a:gd name="connsiteY1" fmla="*/ 0 h 681831"/>
              <a:gd name="connsiteX2" fmla="*/ 1764069 w 1877710"/>
              <a:gd name="connsiteY2" fmla="*/ 0 h 681831"/>
              <a:gd name="connsiteX3" fmla="*/ 1877710 w 1877710"/>
              <a:gd name="connsiteY3" fmla="*/ 113641 h 681831"/>
              <a:gd name="connsiteX4" fmla="*/ 1877710 w 1877710"/>
              <a:gd name="connsiteY4" fmla="*/ 568190 h 681831"/>
              <a:gd name="connsiteX5" fmla="*/ 1764069 w 1877710"/>
              <a:gd name="connsiteY5" fmla="*/ 681831 h 681831"/>
              <a:gd name="connsiteX6" fmla="*/ 113641 w 1877710"/>
              <a:gd name="connsiteY6" fmla="*/ 681831 h 681831"/>
              <a:gd name="connsiteX7" fmla="*/ 0 w 1877710"/>
              <a:gd name="connsiteY7" fmla="*/ 568190 h 681831"/>
              <a:gd name="connsiteX8" fmla="*/ 0 w 1877710"/>
              <a:gd name="connsiteY8" fmla="*/ 113641 h 681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7710" h="681831">
                <a:moveTo>
                  <a:pt x="0" y="113641"/>
                </a:moveTo>
                <a:cubicBezTo>
                  <a:pt x="0" y="50879"/>
                  <a:pt x="50879" y="0"/>
                  <a:pt x="113641" y="0"/>
                </a:cubicBezTo>
                <a:lnTo>
                  <a:pt x="1764069" y="0"/>
                </a:lnTo>
                <a:cubicBezTo>
                  <a:pt x="1826831" y="0"/>
                  <a:pt x="1877710" y="50879"/>
                  <a:pt x="1877710" y="113641"/>
                </a:cubicBezTo>
                <a:lnTo>
                  <a:pt x="1877710" y="568190"/>
                </a:lnTo>
                <a:cubicBezTo>
                  <a:pt x="1877710" y="630952"/>
                  <a:pt x="1826831" y="681831"/>
                  <a:pt x="1764069" y="681831"/>
                </a:cubicBezTo>
                <a:lnTo>
                  <a:pt x="113641" y="681831"/>
                </a:lnTo>
                <a:cubicBezTo>
                  <a:pt x="50879" y="681831"/>
                  <a:pt x="0" y="630952"/>
                  <a:pt x="0" y="568190"/>
                </a:cubicBezTo>
                <a:lnTo>
                  <a:pt x="0" y="113641"/>
                </a:lnTo>
                <a:close/>
              </a:path>
            </a:pathLst>
          </a:custGeom>
          <a:gradFill flip="none" rotWithShape="0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244" tIns="94244" rIns="94244" bIns="94244" numCol="1" spcCol="1270" anchor="ctr" anchorCtr="0">
            <a:noAutofit/>
          </a:bodyPr>
          <a:lstStyle/>
          <a:p>
            <a:pPr lvl="0" algn="ctr" defTabSz="711200" latinLnBrk="1">
              <a:lnSpc>
                <a:spcPts val="9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0" kern="120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건강결과</a:t>
            </a:r>
            <a:endParaRPr lang="en-US" altLang="ko-KR" sz="16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 algn="ctr" defTabSz="711200" latinLnBrk="1">
              <a:lnSpc>
                <a:spcPts val="9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b="0" kern="120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(health outcome)</a:t>
            </a:r>
            <a:endParaRPr lang="ko-KR" altLang="en-US" sz="16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5317198" y="5904264"/>
            <a:ext cx="1902380" cy="576124"/>
          </a:xfrm>
          <a:custGeom>
            <a:avLst/>
            <a:gdLst>
              <a:gd name="connsiteX0" fmla="*/ 0 w 1872224"/>
              <a:gd name="connsiteY0" fmla="*/ 113641 h 681831"/>
              <a:gd name="connsiteX1" fmla="*/ 113641 w 1872224"/>
              <a:gd name="connsiteY1" fmla="*/ 0 h 681831"/>
              <a:gd name="connsiteX2" fmla="*/ 1758583 w 1872224"/>
              <a:gd name="connsiteY2" fmla="*/ 0 h 681831"/>
              <a:gd name="connsiteX3" fmla="*/ 1872224 w 1872224"/>
              <a:gd name="connsiteY3" fmla="*/ 113641 h 681831"/>
              <a:gd name="connsiteX4" fmla="*/ 1872224 w 1872224"/>
              <a:gd name="connsiteY4" fmla="*/ 568190 h 681831"/>
              <a:gd name="connsiteX5" fmla="*/ 1758583 w 1872224"/>
              <a:gd name="connsiteY5" fmla="*/ 681831 h 681831"/>
              <a:gd name="connsiteX6" fmla="*/ 113641 w 1872224"/>
              <a:gd name="connsiteY6" fmla="*/ 681831 h 681831"/>
              <a:gd name="connsiteX7" fmla="*/ 0 w 1872224"/>
              <a:gd name="connsiteY7" fmla="*/ 568190 h 681831"/>
              <a:gd name="connsiteX8" fmla="*/ 0 w 1872224"/>
              <a:gd name="connsiteY8" fmla="*/ 113641 h 681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2224" h="681831">
                <a:moveTo>
                  <a:pt x="0" y="113641"/>
                </a:moveTo>
                <a:cubicBezTo>
                  <a:pt x="0" y="50879"/>
                  <a:pt x="50879" y="0"/>
                  <a:pt x="113641" y="0"/>
                </a:cubicBezTo>
                <a:lnTo>
                  <a:pt x="1758583" y="0"/>
                </a:lnTo>
                <a:cubicBezTo>
                  <a:pt x="1821345" y="0"/>
                  <a:pt x="1872224" y="50879"/>
                  <a:pt x="1872224" y="113641"/>
                </a:cubicBezTo>
                <a:lnTo>
                  <a:pt x="1872224" y="568190"/>
                </a:lnTo>
                <a:cubicBezTo>
                  <a:pt x="1872224" y="630952"/>
                  <a:pt x="1821345" y="681831"/>
                  <a:pt x="1758583" y="681831"/>
                </a:cubicBezTo>
                <a:lnTo>
                  <a:pt x="113641" y="681831"/>
                </a:lnTo>
                <a:cubicBezTo>
                  <a:pt x="50879" y="681831"/>
                  <a:pt x="0" y="630952"/>
                  <a:pt x="0" y="568190"/>
                </a:cubicBezTo>
                <a:lnTo>
                  <a:pt x="0" y="113641"/>
                </a:lnTo>
                <a:close/>
              </a:path>
            </a:pathLst>
          </a:custGeom>
          <a:gradFill flip="none" rotWithShape="0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4">
              <a:hueOff val="5197846"/>
              <a:satOff val="-23984"/>
              <a:lumOff val="883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244" tIns="94244" rIns="94244" bIns="94244" numCol="1" spcCol="1270" anchor="ctr" anchorCtr="0">
            <a:noAutofit/>
          </a:bodyPr>
          <a:lstStyle/>
          <a:p>
            <a:pPr lvl="0" algn="ctr" defTabSz="711200" latinLnBrk="1">
              <a:lnSpc>
                <a:spcPts val="5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0" kern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정책</a:t>
            </a:r>
            <a:endParaRPr lang="en-US" altLang="ko-KR" sz="1600" b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0" algn="ctr" defTabSz="711200" latinLnBrk="1">
              <a:lnSpc>
                <a:spcPts val="5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b="0" kern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(policy)</a:t>
            </a:r>
            <a:endParaRPr lang="ko-KR" altLang="en-US" sz="1600" b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5317198" y="5181708"/>
            <a:ext cx="1902380" cy="649340"/>
          </a:xfrm>
          <a:custGeom>
            <a:avLst/>
            <a:gdLst>
              <a:gd name="connsiteX0" fmla="*/ 0 w 1872224"/>
              <a:gd name="connsiteY0" fmla="*/ 113641 h 681831"/>
              <a:gd name="connsiteX1" fmla="*/ 113641 w 1872224"/>
              <a:gd name="connsiteY1" fmla="*/ 0 h 681831"/>
              <a:gd name="connsiteX2" fmla="*/ 1758583 w 1872224"/>
              <a:gd name="connsiteY2" fmla="*/ 0 h 681831"/>
              <a:gd name="connsiteX3" fmla="*/ 1872224 w 1872224"/>
              <a:gd name="connsiteY3" fmla="*/ 113641 h 681831"/>
              <a:gd name="connsiteX4" fmla="*/ 1872224 w 1872224"/>
              <a:gd name="connsiteY4" fmla="*/ 568190 h 681831"/>
              <a:gd name="connsiteX5" fmla="*/ 1758583 w 1872224"/>
              <a:gd name="connsiteY5" fmla="*/ 681831 h 681831"/>
              <a:gd name="connsiteX6" fmla="*/ 113641 w 1872224"/>
              <a:gd name="connsiteY6" fmla="*/ 681831 h 681831"/>
              <a:gd name="connsiteX7" fmla="*/ 0 w 1872224"/>
              <a:gd name="connsiteY7" fmla="*/ 568190 h 681831"/>
              <a:gd name="connsiteX8" fmla="*/ 0 w 1872224"/>
              <a:gd name="connsiteY8" fmla="*/ 113641 h 681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2224" h="681831">
                <a:moveTo>
                  <a:pt x="0" y="113641"/>
                </a:moveTo>
                <a:cubicBezTo>
                  <a:pt x="0" y="50879"/>
                  <a:pt x="50879" y="0"/>
                  <a:pt x="113641" y="0"/>
                </a:cubicBezTo>
                <a:lnTo>
                  <a:pt x="1758583" y="0"/>
                </a:lnTo>
                <a:cubicBezTo>
                  <a:pt x="1821345" y="0"/>
                  <a:pt x="1872224" y="50879"/>
                  <a:pt x="1872224" y="113641"/>
                </a:cubicBezTo>
                <a:lnTo>
                  <a:pt x="1872224" y="568190"/>
                </a:lnTo>
                <a:cubicBezTo>
                  <a:pt x="1872224" y="630952"/>
                  <a:pt x="1821345" y="681831"/>
                  <a:pt x="1758583" y="681831"/>
                </a:cubicBezTo>
                <a:lnTo>
                  <a:pt x="113641" y="681831"/>
                </a:lnTo>
                <a:cubicBezTo>
                  <a:pt x="50879" y="681831"/>
                  <a:pt x="0" y="630952"/>
                  <a:pt x="0" y="568190"/>
                </a:cubicBezTo>
                <a:lnTo>
                  <a:pt x="0" y="113641"/>
                </a:lnTo>
                <a:close/>
              </a:path>
            </a:pathLst>
          </a:custGeom>
          <a:gradFill flip="none" rotWithShape="0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4">
              <a:hueOff val="10395692"/>
              <a:satOff val="-47968"/>
              <a:lumOff val="1765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244" tIns="94244" rIns="94244" bIns="94244" numCol="1" spcCol="1270" anchor="ctr" anchorCtr="0">
            <a:noAutofit/>
          </a:bodyPr>
          <a:lstStyle/>
          <a:p>
            <a:pPr lvl="0" algn="ctr" defTabSz="711200" latinLnBrk="1">
              <a:lnSpc>
                <a:spcPts val="9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kern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건강결정요인</a:t>
            </a:r>
            <a:endParaRPr lang="en-US" altLang="ko-KR" sz="16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0" algn="ctr" defTabSz="711200" latinLnBrk="1">
              <a:lnSpc>
                <a:spcPts val="9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kern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(health determinants)</a:t>
            </a:r>
            <a:endParaRPr lang="ko-KR" altLang="en-US" sz="16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0070" y="5611037"/>
            <a:ext cx="2197001" cy="37827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</a:rPr>
              <a:t>인구집단 건강</a:t>
            </a:r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7A18-950E-430F-B78B-4CE5EA3222A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6" name="Picture 8" descr="population health public health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6" y="4660308"/>
            <a:ext cx="1996383" cy="199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population health public health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02" y="4644460"/>
            <a:ext cx="4111195" cy="17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177407" y="3533257"/>
            <a:ext cx="10533627" cy="986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인구집단건강은 건강결과 지표와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결정요인에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초점을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맞춤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결정요인은 의료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공중보건 개입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유전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개인 행태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사회적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요소와 물리적 환경임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따라서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인구집단건강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해당 지역사회의 건강결과를 개선하기 위해 보건의료체계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지역정부와 조직들이 협업하는 기회를 갖고 노력함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반면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공중보건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“사람들이 건강 가능한 조건을 갖도록 사회를 이끄는 것”이라고 정의하고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IOM,1988).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예를 들면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연방과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주정부의 공중보건정책과 프로그램은 전체 인구집단의 건강에 중요한 역할을 하지만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표적 인구집단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건강결과에 표적하지 않기 때문에 인구집단건강과 다름</a:t>
            </a:r>
            <a:endParaRPr lang="ko-KR" altLang="en-US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12" y="3521339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94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9252789" y="4214699"/>
            <a:ext cx="2798050" cy="2342796"/>
            <a:chOff x="1090140" y="3544141"/>
            <a:chExt cx="3919658" cy="2819306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140" y="3759200"/>
              <a:ext cx="3919658" cy="2604247"/>
            </a:xfrm>
            <a:prstGeom prst="rect">
              <a:avLst/>
            </a:prstGeom>
          </p:spPr>
        </p:pic>
        <p:sp>
          <p:nvSpPr>
            <p:cNvPr id="42" name="직사각형 41"/>
            <p:cNvSpPr/>
            <p:nvPr/>
          </p:nvSpPr>
          <p:spPr>
            <a:xfrm>
              <a:off x="1333948" y="3544141"/>
              <a:ext cx="3496235" cy="2969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트리플 에임</a:t>
              </a:r>
              <a:endParaRPr lang="ko-KR" altLang="en-US" sz="160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3948" y="3841094"/>
              <a:ext cx="3496236" cy="2425532"/>
            </a:xfrm>
            <a:prstGeom prst="rect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16764" y="4384550"/>
            <a:ext cx="8511408" cy="1928105"/>
          </a:xfrm>
          <a:prstGeom prst="rect">
            <a:avLst/>
          </a:prstGeom>
          <a:solidFill>
            <a:schemeClr val="accent4">
              <a:lumMod val="40000"/>
              <a:lumOff val="60000"/>
              <a:alpha val="7000"/>
            </a:schemeClr>
          </a:solidFill>
          <a:ln w="22225">
            <a:solidFill>
              <a:srgbClr val="FFC000"/>
            </a:solidFill>
          </a:ln>
          <a:effectLst>
            <a:glow rad="139700">
              <a:schemeClr val="accent4">
                <a:satMod val="175000"/>
                <a:alpha val="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6643" y="190673"/>
            <a:ext cx="10434315" cy="563067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smtClean="0"/>
              <a:t>인구집단의학</a:t>
            </a:r>
            <a:r>
              <a:rPr lang="en-US" altLang="ko-KR" sz="3200" b="1" smtClean="0"/>
              <a:t>(Popultation Medicine)</a:t>
            </a:r>
            <a:endParaRPr lang="ko-KR" altLang="en-US" sz="3200" b="1" dirty="0"/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076" y="858331"/>
            <a:ext cx="163255" cy="14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4" descr="na_c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809" y="1853514"/>
            <a:ext cx="163255" cy="14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4" descr="na_c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808" y="2420885"/>
            <a:ext cx="163255" cy="14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964125" y="859487"/>
            <a:ext cx="10646850" cy="798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fontAlgn="base"/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최근에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개인 단위로 제공되고 지불되는 케어는 지양하고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미리 정의된 인구집단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대상의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보건의료서비스에 대한 관리와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지불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소위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인구집단관리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(Population Management)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불리는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접근방식으로 정책 결정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지불구조와 공급자 제공 등이 변화하고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효과적인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인구집단관리는 </a:t>
            </a:r>
            <a:r>
              <a:rPr lang="ko-KR" altLang="en-US" sz="14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1400" u="sng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공급자와 </a:t>
            </a:r>
            <a:r>
              <a:rPr lang="ko-KR" altLang="en-US" sz="1400" u="sng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지불자간 새로운 동반 관계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4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1400" u="sng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통합데이터 지원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4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400" u="sng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재설계된 정보기술 구조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4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lang="ko-KR" altLang="en-US" sz="1400" u="sng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과거와 </a:t>
            </a:r>
            <a:r>
              <a:rPr lang="ko-KR" altLang="en-US" sz="1400" u="sng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보건의료 접근에 초점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4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r>
              <a:rPr lang="ko-KR" altLang="en-US" sz="1400" u="sng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</a:t>
            </a:r>
            <a:r>
              <a:rPr lang="ko-KR" altLang="en-US" sz="1400" u="sng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케어 관리 모형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sz="14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r>
              <a:rPr lang="ko-KR" altLang="en-US" sz="1400" u="sng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행위별수가제로부터의 전환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등이 요구됨</a:t>
            </a:r>
            <a:endParaRPr lang="ko-KR" altLang="en-US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6643" y="2389845"/>
            <a:ext cx="10734332" cy="631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인구집단의학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보건의료시스템내에서 제한된 자원을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가치있게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사용하여 인구집단에 대한 </a:t>
            </a:r>
            <a:r>
              <a:rPr lang="ko-KR" altLang="en-US" sz="1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트리플에임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관리하기 위한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케어 설계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협동과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양질의 보건의료서비스에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대한 지불로 정의할 수 있음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오늘날 </a:t>
            </a:r>
            <a:r>
              <a:rPr lang="en-US" altLang="ko-KR" sz="1400" i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ACO, </a:t>
            </a:r>
            <a:r>
              <a:rPr lang="ko-KR" altLang="en-US" sz="1400" i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위험분류방법</a:t>
            </a:r>
            <a:r>
              <a:rPr lang="en-US" altLang="ko-KR" sz="1400" i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i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환자 등록</a:t>
            </a:r>
            <a:r>
              <a:rPr lang="en-US" altLang="ko-KR" sz="1400" i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i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환자중심가정진료</a:t>
            </a:r>
            <a:r>
              <a:rPr lang="en-US" altLang="ko-KR" sz="1400" i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(PCMH), </a:t>
            </a:r>
            <a:r>
              <a:rPr lang="ko-KR" altLang="en-US" sz="1400" i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</a:t>
            </a:r>
            <a:r>
              <a:rPr lang="en-US" altLang="ko-KR" sz="1400" i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i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케어</a:t>
            </a:r>
            <a:r>
              <a:rPr lang="ko-KR" altLang="en-US" sz="1400" 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여러 방법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인구집단의학의 예임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ko-KR" altLang="en-US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76643" y="1801426"/>
            <a:ext cx="10734332" cy="399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인구집단관리는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건강의 결정요인에 초점이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맞춰진 인구집단건강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(Population Health)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분명하게 구분되어 져야 함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IHI(Institute for Healthcare Improvement)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이것을 의학의 관점에서 개념적으로 정의한 것이 인구집단의학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(population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medicine)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</a:t>
            </a:r>
            <a:endParaRPr lang="ko-KR" altLang="en-US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76643" y="3224025"/>
            <a:ext cx="10848632" cy="627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보건의료의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탁월한 </a:t>
            </a:r>
            <a:r>
              <a:rPr lang="ko-KR" altLang="en-US" sz="1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진화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이고 보건의료시스템이 있어야 할 바로 </a:t>
            </a:r>
            <a:r>
              <a:rPr lang="ko-KR" altLang="en-US" sz="1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자리임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그런 의미에서 인구집단의 요구를 충족하기 위해 보건의료제공을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선제적으로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재조직하여 환자의 급한 요구에 반응함으로써 보건의료 문화를 바꾸어야 한다는 만성질환케어모델을 창안한 에드 와그너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(Ed Wagner)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인구집단의학의 아버지로 볼 수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있음</a:t>
            </a:r>
            <a:endParaRPr lang="ko-KR" altLang="en-US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395061" y="6453893"/>
            <a:ext cx="2743200" cy="365125"/>
          </a:xfrm>
        </p:spPr>
        <p:txBody>
          <a:bodyPr/>
          <a:lstStyle/>
          <a:p>
            <a:r>
              <a:rPr lang="en-US" altLang="ko-KR" smtClean="0"/>
              <a:t>18</a:t>
            </a:r>
            <a:endParaRPr lang="ko-KR" altLang="en-US"/>
          </a:p>
        </p:txBody>
      </p:sp>
      <p:pic>
        <p:nvPicPr>
          <p:cNvPr id="17" name="Picture 44" descr="na_c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807" y="3254457"/>
            <a:ext cx="163255" cy="14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그룹 37"/>
          <p:cNvGrpSpPr/>
          <p:nvPr/>
        </p:nvGrpSpPr>
        <p:grpSpPr>
          <a:xfrm>
            <a:off x="293253" y="4567409"/>
            <a:ext cx="8385214" cy="1654974"/>
            <a:chOff x="1903393" y="4673155"/>
            <a:chExt cx="8385214" cy="16549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8113" y="4979243"/>
              <a:ext cx="1618383" cy="1243976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3988113" y="4691574"/>
              <a:ext cx="1618384" cy="2876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위험분류</a:t>
              </a:r>
              <a:endParaRPr lang="ko-KR" altLang="en-US" sz="14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88113" y="4972060"/>
              <a:ext cx="1618383" cy="1251160"/>
            </a:xfrm>
            <a:prstGeom prst="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98929" y="4988578"/>
              <a:ext cx="2589678" cy="1339551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7698929" y="4673155"/>
              <a:ext cx="2517169" cy="2937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/>
                <a:t>ACO/PCMH </a:t>
              </a:r>
              <a:r>
                <a:rPr lang="ko-KR" altLang="en-US" sz="1400" smtClean="0"/>
                <a:t>보건의료제공체계</a:t>
              </a:r>
              <a:endParaRPr lang="ko-KR" altLang="en-US" sz="1200"/>
            </a:p>
          </p:txBody>
        </p:sp>
        <p:pic>
          <p:nvPicPr>
            <p:cNvPr id="4098" name="Picture 2" descr="patient registrati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393" y="4967138"/>
              <a:ext cx="1698328" cy="12457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extLst/>
          </p:spPr>
        </p:pic>
        <p:sp>
          <p:nvSpPr>
            <p:cNvPr id="28" name="직사각형 27"/>
            <p:cNvSpPr/>
            <p:nvPr/>
          </p:nvSpPr>
          <p:spPr>
            <a:xfrm>
              <a:off x="1903397" y="4691574"/>
              <a:ext cx="1712936" cy="2753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환자등록</a:t>
              </a:r>
              <a:endParaRPr lang="ko-KR" altLang="en-US" sz="14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903395" y="4970830"/>
              <a:ext cx="1712936" cy="1252390"/>
            </a:xfrm>
            <a:prstGeom prst="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77990" y="4988579"/>
              <a:ext cx="1349444" cy="1243780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5962054" y="4673156"/>
              <a:ext cx="1349444" cy="2995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팀</a:t>
              </a:r>
              <a:r>
                <a:rPr lang="en-US" altLang="ko-KR" sz="1400" smtClean="0"/>
                <a:t>-</a:t>
              </a:r>
              <a:r>
                <a:rPr lang="ko-KR" altLang="en-US" sz="1400" smtClean="0"/>
                <a:t>기반케어</a:t>
              </a:r>
              <a:endParaRPr lang="ko-KR" altLang="en-US" sz="14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77990" y="4988579"/>
              <a:ext cx="1349444" cy="123367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오른쪽 화살표 43"/>
          <p:cNvSpPr/>
          <p:nvPr/>
        </p:nvSpPr>
        <p:spPr>
          <a:xfrm>
            <a:off x="8891768" y="5089272"/>
            <a:ext cx="406845" cy="49197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615530" y="5464980"/>
            <a:ext cx="947695" cy="2404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인구집단건강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789950" y="5475071"/>
            <a:ext cx="696623" cy="230404"/>
          </a:xfrm>
          <a:prstGeom prst="rect">
            <a:avLst/>
          </a:prstGeom>
          <a:solidFill>
            <a:srgbClr val="765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환자 경험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00877" y="6043830"/>
            <a:ext cx="888954" cy="374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일인당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비용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391018" y="2064272"/>
            <a:ext cx="4692641" cy="434718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63581" y="6431037"/>
            <a:ext cx="2743200" cy="365125"/>
          </a:xfrm>
        </p:spPr>
        <p:txBody>
          <a:bodyPr/>
          <a:lstStyle/>
          <a:p>
            <a:fld id="{226A7A18-950E-430F-B78B-4CE5EA3222A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406647" y="4292324"/>
            <a:ext cx="6090647" cy="2565676"/>
            <a:chOff x="280335" y="3840369"/>
            <a:chExt cx="6090647" cy="2565676"/>
          </a:xfrm>
        </p:grpSpPr>
        <p:sp>
          <p:nvSpPr>
            <p:cNvPr id="6" name="직사각형 5"/>
            <p:cNvSpPr/>
            <p:nvPr/>
          </p:nvSpPr>
          <p:spPr>
            <a:xfrm>
              <a:off x="280335" y="3880771"/>
              <a:ext cx="6090647" cy="237175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accent1">
                  <a:lumMod val="75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schemeClr val="accent6">
                  <a:lumMod val="75000"/>
                  <a:alpha val="40000"/>
                </a:scheme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9" name="다이어그램 8"/>
            <p:cNvGraphicFramePr/>
            <p:nvPr>
              <p:extLst/>
            </p:nvPr>
          </p:nvGraphicFramePr>
          <p:xfrm>
            <a:off x="522962" y="3840369"/>
            <a:ext cx="5712291" cy="25656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30" name="그룹 29"/>
          <p:cNvGrpSpPr/>
          <p:nvPr/>
        </p:nvGrpSpPr>
        <p:grpSpPr>
          <a:xfrm>
            <a:off x="6849282" y="2001737"/>
            <a:ext cx="6023111" cy="4242752"/>
            <a:chOff x="6096000" y="2313523"/>
            <a:chExt cx="5894210" cy="3982184"/>
          </a:xfrm>
        </p:grpSpPr>
        <p:graphicFrame>
          <p:nvGraphicFramePr>
            <p:cNvPr id="12" name="다이어그램 11"/>
            <p:cNvGraphicFramePr/>
            <p:nvPr>
              <p:extLst/>
            </p:nvPr>
          </p:nvGraphicFramePr>
          <p:xfrm>
            <a:off x="6096000" y="2882348"/>
            <a:ext cx="5894210" cy="33046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29" name="그룹 28"/>
            <p:cNvGrpSpPr/>
            <p:nvPr/>
          </p:nvGrpSpPr>
          <p:grpSpPr>
            <a:xfrm>
              <a:off x="6552300" y="2313523"/>
              <a:ext cx="4569587" cy="3982184"/>
              <a:chOff x="6542361" y="2336756"/>
              <a:chExt cx="4569587" cy="3982184"/>
            </a:xfrm>
          </p:grpSpPr>
          <p:cxnSp>
            <p:nvCxnSpPr>
              <p:cNvPr id="14" name="직선 화살표 연결선 13"/>
              <p:cNvCxnSpPr/>
              <p:nvPr/>
            </p:nvCxnSpPr>
            <p:spPr>
              <a:xfrm flipV="1">
                <a:off x="8060635" y="3536950"/>
                <a:ext cx="3051313" cy="265001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V="1">
                <a:off x="7454348" y="6261652"/>
                <a:ext cx="3488635" cy="1987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/>
              <p:cNvSpPr/>
              <p:nvPr/>
            </p:nvSpPr>
            <p:spPr>
              <a:xfrm rot="-2400000">
                <a:off x="8956400" y="4755039"/>
                <a:ext cx="1560444" cy="298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accent1">
                        <a:lumMod val="50000"/>
                      </a:schemeClr>
                    </a:solidFill>
                  </a:rPr>
                  <a:t>재정적 위험 수준</a:t>
                </a:r>
                <a:endParaRPr lang="ko-KR" altLang="en-US" sz="12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8295036" y="5996195"/>
                <a:ext cx="2166730" cy="322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accent1">
                        <a:lumMod val="50000"/>
                      </a:schemeClr>
                    </a:solidFill>
                  </a:rPr>
                  <a:t>공급자 통합과 책임 정도</a:t>
                </a:r>
                <a:endParaRPr lang="ko-KR" altLang="en-US" sz="12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 rot="-2640000">
                <a:off x="6542361" y="5056113"/>
                <a:ext cx="1949943" cy="206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성과</a:t>
                </a:r>
                <a:r>
                  <a:rPr lang="en-US" altLang="ko-KR" sz="1200" smtClean="0"/>
                  <a:t>-</a:t>
                </a:r>
                <a:r>
                  <a:rPr lang="ko-KR" altLang="en-US" sz="1200" smtClean="0"/>
                  <a:t>기반 프로그램</a:t>
                </a:r>
                <a:endParaRPr lang="ko-KR" altLang="en-US" sz="120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rot="-2760000">
                <a:off x="8756853" y="3097095"/>
                <a:ext cx="1764984" cy="24430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책임의료프로그램</a:t>
                </a:r>
                <a:endParaRPr lang="ko-KR" altLang="en-US" sz="1200"/>
              </a:p>
            </p:txBody>
          </p:sp>
        </p:grpSp>
      </p:grpSp>
      <p:sp>
        <p:nvSpPr>
          <p:cNvPr id="36" name="오른쪽 화살표 35"/>
          <p:cNvSpPr/>
          <p:nvPr/>
        </p:nvSpPr>
        <p:spPr>
          <a:xfrm rot="10800000">
            <a:off x="6768163" y="4993505"/>
            <a:ext cx="468702" cy="436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6200000">
            <a:off x="3478709" y="3904632"/>
            <a:ext cx="280478" cy="436577"/>
          </a:xfrm>
          <a:prstGeom prst="rightArrow">
            <a:avLst>
              <a:gd name="adj1" fmla="val 50000"/>
              <a:gd name="adj2" fmla="val 60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제목 2"/>
          <p:cNvSpPr txBox="1">
            <a:spLocks/>
          </p:cNvSpPr>
          <p:nvPr/>
        </p:nvSpPr>
        <p:spPr>
          <a:xfrm>
            <a:off x="1295401" y="223341"/>
            <a:ext cx="9353550" cy="451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smtClean="0"/>
              <a:t>인구집단</a:t>
            </a:r>
            <a:r>
              <a:rPr lang="en-US" altLang="ko-KR" sz="3200" b="1" smtClean="0"/>
              <a:t>-</a:t>
            </a:r>
            <a:r>
              <a:rPr lang="ko-KR" altLang="en-US" sz="3200" b="1" smtClean="0"/>
              <a:t>기반 보건의료와 가치</a:t>
            </a:r>
            <a:r>
              <a:rPr lang="en-US" altLang="ko-KR" sz="3200" b="1" smtClean="0"/>
              <a:t>-</a:t>
            </a:r>
            <a:r>
              <a:rPr lang="ko-KR" altLang="en-US" sz="3200" b="1" smtClean="0"/>
              <a:t>기반지불</a:t>
            </a:r>
            <a:endParaRPr lang="ko-KR" altLang="en-US" sz="1400" b="1" dirty="0"/>
          </a:p>
        </p:txBody>
      </p:sp>
      <p:sp>
        <p:nvSpPr>
          <p:cNvPr id="39" name="직사각형 38"/>
          <p:cNvSpPr/>
          <p:nvPr/>
        </p:nvSpPr>
        <p:spPr>
          <a:xfrm>
            <a:off x="644372" y="657601"/>
            <a:ext cx="11434385" cy="59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인구집단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보건의료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(Population-Based Health)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개인의 집합인 집단의 건강결과와 그 분포를 개선하기 위해 구축된 시스템을 목표로 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이런 형태의 케어로 나가기 위해서는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지불모형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필요함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전통적인 보건의료공급자 모형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밖에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있었던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지역사회서비스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통합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하도록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압박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하는</a:t>
            </a:r>
            <a:r>
              <a:rPr lang="ko-KR" altLang="en-US" sz="140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지불 형태를 말하며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비용과 질에 대해 모두 책임지는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지속가능한 인프라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만들도록 하는 원동력으로서의 지불모형을 필요로 함</a:t>
            </a:r>
            <a:endParaRPr lang="en-US" altLang="ko-KR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9274" y="1415727"/>
            <a:ext cx="11365708" cy="50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가치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구매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(Value-Based Purchasing)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재정적 인센티브를 사용하여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양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(volume)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으로부터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가치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(value)</a:t>
            </a:r>
            <a:r>
              <a:rPr lang="ko-KR" altLang="en-US" sz="1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상환의 기준을 변화시켜 비용과 건강결과를 개선하고자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전제 하에서 인구집단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보건의료는 환자를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건강한 상태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의료기관 밖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해결하는 보건의료시스템에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인센티브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보상을 하겠다는 것이 핵심임</a:t>
            </a:r>
            <a:endParaRPr lang="en-US" altLang="ko-KR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1" name="Picture 44" descr="na_c2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6646" y="632905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4" descr="na_c2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6646" y="1355079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2045020" y="2005711"/>
            <a:ext cx="3074265" cy="1956769"/>
          </a:xfrm>
          <a:prstGeom prst="rect">
            <a:avLst/>
          </a:prstGeom>
          <a:solidFill>
            <a:schemeClr val="bg1"/>
          </a:solidFill>
          <a:ln w="15875"/>
          <a:effectLst>
            <a:outerShdw blurRad="50800" dist="38100" dir="2700000" algn="tl" rotWithShape="0">
              <a:srgbClr val="00B0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45020" y="2438578"/>
            <a:ext cx="3062718" cy="1434301"/>
          </a:xfrm>
          <a:prstGeom prst="rect">
            <a:avLst/>
          </a:prstGeom>
          <a:ln w="12700">
            <a:noFill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045019" y="2005712"/>
            <a:ext cx="3059131" cy="40370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인구집단건강은 의료기관 중심에서 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환자 중심으로 가치 전환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869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24071" y="292166"/>
            <a:ext cx="10743857" cy="54338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3200" b="1" smtClean="0"/>
              <a:t>행위별수가제와 가치</a:t>
            </a:r>
            <a:r>
              <a:rPr lang="en-US" altLang="ko-KR" sz="3200" b="1" smtClean="0"/>
              <a:t>-</a:t>
            </a:r>
            <a:r>
              <a:rPr lang="ko-KR" altLang="en-US" sz="3200" b="1" smtClean="0"/>
              <a:t>기반 지불방법</a:t>
            </a:r>
            <a:endParaRPr lang="ko-KR" altLang="en-US" sz="3200" b="1" dirty="0"/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43" y="1583436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43" y="892855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직사각형 37"/>
          <p:cNvSpPr/>
          <p:nvPr/>
        </p:nvSpPr>
        <p:spPr>
          <a:xfrm>
            <a:off x="890586" y="2084954"/>
            <a:ext cx="10991850" cy="1508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지불자는 공급자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재정적 책임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점차적으로 늘림으로써 임상적 책임을 강화하도록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범위의 가치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모형을</a:t>
            </a:r>
            <a:r>
              <a:rPr lang="ko-KR" altLang="en-US" sz="140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제공함으로써 공급자와의 협동 관계를 가짐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행위별수가제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(Fee-for-service(FFS))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성과 기반 인센티브를 갖는 행위별수가제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(FFS with incentives based on performance)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이익공유에 기반해 성과지불을 갖는 행위별수가제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(FFS with pay-for-performance(P4P) based shared savings)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이익공유와 위험공유에 기반해 성과지불을 갖는 행위별수가제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(FFS with P4P based shared savings </a:t>
            </a:r>
            <a:r>
              <a:rPr lang="en-US" altLang="ko-KR" sz="1400" u="sng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and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shared risk)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인두제와 묶음단위지불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(Capitation and bundled payments)</a:t>
            </a:r>
          </a:p>
        </p:txBody>
      </p:sp>
      <p:pic>
        <p:nvPicPr>
          <p:cNvPr id="41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443" y="2084954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7A18-950E-430F-B78B-4CE5EA3222A8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28850" y="3889516"/>
            <a:ext cx="7505700" cy="2612746"/>
            <a:chOff x="2228850" y="3889516"/>
            <a:chExt cx="7505700" cy="2612746"/>
          </a:xfrm>
        </p:grpSpPr>
        <p:grpSp>
          <p:nvGrpSpPr>
            <p:cNvPr id="2" name="그룹 1"/>
            <p:cNvGrpSpPr/>
            <p:nvPr/>
          </p:nvGrpSpPr>
          <p:grpSpPr>
            <a:xfrm>
              <a:off x="2228850" y="3889516"/>
              <a:ext cx="7505700" cy="2612746"/>
              <a:chOff x="4191000" y="3411461"/>
              <a:chExt cx="7505700" cy="261274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5295900" y="5189800"/>
                <a:ext cx="6315075" cy="3442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 smtClean="0">
                    <a:solidFill>
                      <a:srgbClr val="FF0000"/>
                    </a:solidFill>
                  </a:rPr>
                  <a:t>이익공유와 위험공유</a:t>
                </a:r>
                <a:r>
                  <a:rPr lang="ko-KR" altLang="en-US" sz="1700" smtClean="0">
                    <a:solidFill>
                      <a:prstClr val="black"/>
                    </a:solidFill>
                  </a:rPr>
                  <a:t>에 기반해 성과지불을 갖는 행위별수가제 </a:t>
                </a:r>
                <a:endParaRPr lang="ko-KR" altLang="en-US" sz="17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305426" y="4339340"/>
                <a:ext cx="6305547" cy="3784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 smtClean="0">
                    <a:solidFill>
                      <a:srgbClr val="FF0000"/>
                    </a:solidFill>
                  </a:rPr>
                  <a:t>성과 </a:t>
                </a:r>
                <a:r>
                  <a:rPr lang="ko-KR" altLang="en-US" sz="1700" smtClean="0">
                    <a:solidFill>
                      <a:prstClr val="black"/>
                    </a:solidFill>
                  </a:rPr>
                  <a:t>기반 인센티브를 갖는 행위별수가제</a:t>
                </a:r>
                <a:endParaRPr lang="ko-KR" altLang="en-US" sz="17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191000" y="3411461"/>
                <a:ext cx="7505700" cy="2612746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295901" y="4769229"/>
                <a:ext cx="6315072" cy="3682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 smtClean="0">
                    <a:solidFill>
                      <a:prstClr val="black"/>
                    </a:solidFill>
                  </a:rPr>
                  <a:t> </a:t>
                </a:r>
                <a:r>
                  <a:rPr lang="ko-KR" altLang="en-US" sz="1700" smtClean="0">
                    <a:solidFill>
                      <a:srgbClr val="FF0000"/>
                    </a:solidFill>
                  </a:rPr>
                  <a:t>이익공유</a:t>
                </a:r>
                <a:r>
                  <a:rPr lang="ko-KR" altLang="en-US" sz="1700" smtClean="0">
                    <a:solidFill>
                      <a:prstClr val="black"/>
                    </a:solidFill>
                  </a:rPr>
                  <a:t>에 기반해 성과지불을 갖는 행위별수가제</a:t>
                </a:r>
                <a:endParaRPr lang="ko-KR" altLang="en-US" sz="17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295900" y="3905249"/>
                <a:ext cx="6324599" cy="3823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 smtClean="0">
                    <a:solidFill>
                      <a:srgbClr val="FF0000"/>
                    </a:solidFill>
                  </a:rPr>
                  <a:t>행위별수가제</a:t>
                </a:r>
                <a:r>
                  <a:rPr lang="ko-KR" altLang="en-US" sz="1700" smtClean="0">
                    <a:solidFill>
                      <a:prstClr val="black"/>
                    </a:solidFill>
                  </a:rPr>
                  <a:t> </a:t>
                </a:r>
                <a:endParaRPr lang="ko-KR" altLang="en-US" sz="17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295900" y="3474504"/>
                <a:ext cx="6315073" cy="394496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FFC000"/>
                    </a:solidFill>
                  </a:rPr>
                  <a:t>연속선 상의 가치</a:t>
                </a:r>
                <a:r>
                  <a:rPr lang="en-US" altLang="ko-KR" smtClean="0">
                    <a:solidFill>
                      <a:srgbClr val="FFC000"/>
                    </a:solidFill>
                  </a:rPr>
                  <a:t>-</a:t>
                </a:r>
                <a:r>
                  <a:rPr lang="ko-KR" altLang="en-US" smtClean="0">
                    <a:solidFill>
                      <a:srgbClr val="FFC000"/>
                    </a:solidFill>
                  </a:rPr>
                  <a:t>기반 지불방법</a:t>
                </a:r>
                <a:endParaRPr lang="ko-KR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305426" y="5590529"/>
                <a:ext cx="6305547" cy="3468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 smtClean="0">
                    <a:solidFill>
                      <a:srgbClr val="FF0000"/>
                    </a:solidFill>
                  </a:rPr>
                  <a:t>묶음단위지불</a:t>
                </a:r>
                <a:r>
                  <a:rPr lang="ko-KR" altLang="en-US" sz="1700" smtClean="0">
                    <a:solidFill>
                      <a:schemeClr val="tx1"/>
                    </a:solidFill>
                  </a:rPr>
                  <a:t>과</a:t>
                </a:r>
                <a:r>
                  <a:rPr lang="ko-KR" altLang="en-US" sz="1700" smtClean="0">
                    <a:solidFill>
                      <a:srgbClr val="FF0000"/>
                    </a:solidFill>
                  </a:rPr>
                  <a:t> 인두제</a:t>
                </a:r>
                <a:endParaRPr lang="ko-KR" altLang="en-US" sz="1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오른쪽 화살표 34"/>
              <p:cNvSpPr/>
              <p:nvPr/>
            </p:nvSpPr>
            <p:spPr>
              <a:xfrm rot="5400000">
                <a:off x="4141345" y="4807250"/>
                <a:ext cx="1194685" cy="308407"/>
              </a:xfrm>
              <a:prstGeom prst="rightArrow">
                <a:avLst>
                  <a:gd name="adj1" fmla="val 40962"/>
                  <a:gd name="adj2" fmla="val 4643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422306" y="5619727"/>
                <a:ext cx="664946" cy="31765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 smtClean="0">
                    <a:solidFill>
                      <a:prstClr val="black"/>
                    </a:solidFill>
                  </a:rPr>
                  <a:t>높음</a:t>
                </a:r>
                <a:endParaRPr lang="ko-KR" altLang="en-US" sz="17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422306" y="3905249"/>
                <a:ext cx="664946" cy="31765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>
                    <a:solidFill>
                      <a:prstClr val="black"/>
                    </a:solidFill>
                  </a:rPr>
                  <a:t>낮</a:t>
                </a:r>
                <a:r>
                  <a:rPr lang="ko-KR" altLang="en-US" sz="1700" smtClean="0">
                    <a:solidFill>
                      <a:prstClr val="black"/>
                    </a:solidFill>
                  </a:rPr>
                  <a:t>음</a:t>
                </a:r>
                <a:endParaRPr lang="ko-KR" altLang="en-US" sz="17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291992" y="3931390"/>
              <a:ext cx="937434" cy="433061"/>
            </a:xfrm>
            <a:prstGeom prst="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prstClr val="black"/>
                  </a:solidFill>
                </a:rPr>
                <a:t>공급자 위험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890586" y="1583436"/>
            <a:ext cx="10710601" cy="395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최근에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지불자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공급자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지원함으로써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가치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모델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성공하는 것을 돕는 것이 서로 필요함을 인지함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그러므로</a:t>
            </a:r>
            <a:r>
              <a:rPr lang="ko-KR" altLang="en-US" sz="1400" u="sng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핵심 이해당사자 간 더 많은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협동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하는 결과로 가는 추세임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8686" y="870597"/>
            <a:ext cx="11125200" cy="641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행위별수가제는 </a:t>
            </a: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한계이익</a:t>
            </a:r>
            <a:r>
              <a:rPr lang="en-US" altLang="ko-KR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(Marginal profit)</a:t>
            </a: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 </a:t>
            </a:r>
            <a:r>
              <a:rPr lang="ko-KR" altLang="en-US" sz="1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될때까지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서비스 양</a:t>
            </a:r>
            <a:r>
              <a:rPr lang="en-US" altLang="ko-KR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(volume)</a:t>
            </a: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을</a:t>
            </a:r>
            <a:r>
              <a:rPr lang="en-US" altLang="ko-KR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늘리는 </a:t>
            </a:r>
            <a:r>
              <a:rPr lang="ko-KR" altLang="en-US" sz="1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인센티브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기전을 가져 의료비를  증가시키는 주된 원인이 되기도 하지만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합리적이므로 공급자와 소비자가 모두 받아들이기에 좋은 지불방법이고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의료기술 발전을 촉진한다는 측면에서 많은 장점도 가짐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또 건강보험의 기본 지불방법으로서 국민 수용성이 높아 이 틀에서 가치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기반 지불방법을 고려할 필요가 있음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0" y="-49776"/>
            <a:ext cx="3314700" cy="305742"/>
          </a:xfrm>
        </p:spPr>
        <p:txBody>
          <a:bodyPr/>
          <a:lstStyle/>
          <a:p>
            <a:pPr algn="l"/>
            <a:r>
              <a:rPr lang="en-US" altLang="ko-KR" sz="1400" b="1">
                <a:solidFill>
                  <a:srgbClr val="002060"/>
                </a:solidFill>
              </a:rPr>
              <a:t>4</a:t>
            </a:r>
            <a:r>
              <a:rPr lang="en-US" altLang="ko-KR" sz="1400" b="1" smtClean="0">
                <a:solidFill>
                  <a:srgbClr val="002060"/>
                </a:solidFill>
              </a:rPr>
              <a:t>. </a:t>
            </a:r>
            <a:r>
              <a:rPr lang="ko-KR" altLang="en-US" sz="1400" b="1" smtClean="0">
                <a:solidFill>
                  <a:srgbClr val="002060"/>
                </a:solidFill>
              </a:rPr>
              <a:t>인구집단건강과 가치</a:t>
            </a:r>
            <a:r>
              <a:rPr lang="en-US" altLang="ko-KR" sz="1400" b="1" smtClean="0">
                <a:solidFill>
                  <a:srgbClr val="002060"/>
                </a:solidFill>
              </a:rPr>
              <a:t>-</a:t>
            </a:r>
            <a:r>
              <a:rPr lang="ko-KR" altLang="en-US" sz="1400" b="1" smtClean="0">
                <a:solidFill>
                  <a:srgbClr val="002060"/>
                </a:solidFill>
              </a:rPr>
              <a:t>기반지불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7A18-950E-430F-B78B-4CE5EA3222A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56077" y="4096536"/>
            <a:ext cx="10134997" cy="3174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200" b="1" smtClean="0">
                <a:solidFill>
                  <a:srgbClr val="C00000"/>
                </a:solidFill>
                <a:effectLst>
                  <a:glow rad="101600">
                    <a:schemeClr val="accent2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노인은 가능한한 집에서 필요한 의료 및 요양서비스와 삶의 지원을 받는 시스템 </a:t>
            </a:r>
            <a:r>
              <a:rPr lang="en-US" altLang="ko-KR" sz="2200" b="1" smtClean="0">
                <a:solidFill>
                  <a:srgbClr val="C00000"/>
                </a:solidFill>
                <a:effectLst>
                  <a:glow rad="101600">
                    <a:schemeClr val="accent2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200" b="1" dirty="0">
              <a:solidFill>
                <a:srgbClr val="C00000"/>
              </a:solidFill>
              <a:effectLst>
                <a:glow rad="101600">
                  <a:schemeClr val="accent2">
                    <a:lumMod val="60000"/>
                    <a:lumOff val="4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61897" y="2905053"/>
            <a:ext cx="3867615" cy="44247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800" b="1" smtClean="0">
                <a:solidFill>
                  <a:srgbClr val="C00000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</a:rPr>
              <a:t>노년의 삶이 있는 나라</a:t>
            </a:r>
            <a:endParaRPr lang="en-US" altLang="ko-KR" sz="2800" b="1">
              <a:solidFill>
                <a:srgbClr val="C00000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39102" y="3481155"/>
            <a:ext cx="5869608" cy="476630"/>
          </a:xfrm>
          <a:prstGeom prst="rect">
            <a:avLst/>
          </a:prstGeom>
          <a:noFill/>
          <a:ln w="28575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400" b="1" smtClean="0">
                <a:solidFill>
                  <a:srgbClr val="002060"/>
                </a:solidFill>
                <a:effectLst>
                  <a:glow rad="228600">
                    <a:srgbClr val="0070C0">
                      <a:alpha val="40000"/>
                    </a:srgbClr>
                  </a:glow>
                </a:effectLst>
              </a:rPr>
              <a:t>인간다운 노년의 삶과 죽음</a:t>
            </a:r>
            <a:r>
              <a:rPr lang="en-US" altLang="ko-KR" sz="2400" b="1" smtClean="0">
                <a:solidFill>
                  <a:srgbClr val="002060"/>
                </a:solidFill>
                <a:effectLst>
                  <a:glow rad="228600">
                    <a:srgbClr val="0070C0">
                      <a:alpha val="40000"/>
                    </a:srgbClr>
                  </a:glow>
                </a:effectLst>
              </a:rPr>
              <a:t>(Quality Life)</a:t>
            </a:r>
            <a:endParaRPr lang="en-US" altLang="ko-KR" sz="2400" b="1">
              <a:solidFill>
                <a:srgbClr val="002060"/>
              </a:solidFill>
              <a:effectLst>
                <a:glow rad="228600">
                  <a:srgbClr val="0070C0">
                    <a:alpha val="40000"/>
                  </a:srgbClr>
                </a:glo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84342" y="4547795"/>
            <a:ext cx="2975065" cy="1214481"/>
            <a:chOff x="7715801" y="1792940"/>
            <a:chExt cx="3572242" cy="1214481"/>
          </a:xfrm>
        </p:grpSpPr>
        <p:sp>
          <p:nvSpPr>
            <p:cNvPr id="11" name="직사각형 10"/>
            <p:cNvSpPr/>
            <p:nvPr/>
          </p:nvSpPr>
          <p:spPr>
            <a:xfrm>
              <a:off x="7715801" y="2448682"/>
              <a:ext cx="2605887" cy="2623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b="1" smtClean="0">
                  <a:solidFill>
                    <a:schemeClr val="accent6">
                      <a:lumMod val="50000"/>
                    </a:schemeClr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필요한 주거 제공</a:t>
              </a:r>
              <a:endParaRPr lang="en-US" altLang="ko-KR" b="1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715801" y="2120811"/>
              <a:ext cx="3572242" cy="28606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b="1" smtClean="0">
                  <a:solidFill>
                    <a:schemeClr val="accent6">
                      <a:lumMod val="50000"/>
                    </a:schemeClr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필요한 요양서비스 제공</a:t>
              </a:r>
              <a:endParaRPr lang="en-US" altLang="ko-KR" b="1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15801" y="2756026"/>
              <a:ext cx="2666806" cy="25139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b="1" smtClean="0">
                  <a:solidFill>
                    <a:schemeClr val="accent6">
                      <a:lumMod val="50000"/>
                    </a:schemeClr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필요한 식사 제공 </a:t>
              </a:r>
              <a:endParaRPr lang="en-US" altLang="ko-KR" b="1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715801" y="1792940"/>
              <a:ext cx="3572242" cy="28606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b="1" smtClean="0">
                  <a:solidFill>
                    <a:schemeClr val="accent6">
                      <a:lumMod val="50000"/>
                    </a:schemeClr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필요한 진료서비스 제공</a:t>
              </a:r>
              <a:endParaRPr lang="en-US" altLang="ko-KR" b="1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563365" y="4774821"/>
            <a:ext cx="5132294" cy="594088"/>
            <a:chOff x="6561588" y="4652894"/>
            <a:chExt cx="5132294" cy="594088"/>
          </a:xfrm>
        </p:grpSpPr>
        <p:sp>
          <p:nvSpPr>
            <p:cNvPr id="14" name="직사각형 13"/>
            <p:cNvSpPr/>
            <p:nvPr/>
          </p:nvSpPr>
          <p:spPr>
            <a:xfrm>
              <a:off x="6561588" y="4652894"/>
              <a:ext cx="4456019" cy="27591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b="1" smtClean="0">
                  <a:solidFill>
                    <a:srgbClr val="7030A0"/>
                  </a:solidFill>
                  <a:effectLst>
                    <a:glow rad="139700">
                      <a:srgbClr val="7030A0">
                        <a:alpha val="40000"/>
                      </a:srgbClr>
                    </a:glow>
                  </a:effectLst>
                </a:rPr>
                <a:t>모든 국민의 건강생활</a:t>
              </a:r>
              <a:r>
                <a:rPr lang="en-US" altLang="ko-KR" b="1" smtClean="0">
                  <a:solidFill>
                    <a:srgbClr val="7030A0"/>
                  </a:solidFill>
                  <a:effectLst>
                    <a:glow rad="139700">
                      <a:srgbClr val="7030A0">
                        <a:alpha val="40000"/>
                      </a:srgbClr>
                    </a:glow>
                  </a:effectLst>
                </a:rPr>
                <a:t>(Well-being) </a:t>
              </a:r>
              <a:r>
                <a:rPr lang="ko-KR" altLang="en-US" b="1" smtClean="0">
                  <a:solidFill>
                    <a:srgbClr val="7030A0"/>
                  </a:solidFill>
                  <a:effectLst>
                    <a:glow rad="139700">
                      <a:srgbClr val="7030A0">
                        <a:alpha val="40000"/>
                      </a:srgbClr>
                    </a:glow>
                  </a:effectLst>
                </a:rPr>
                <a:t>지원</a:t>
              </a:r>
              <a:endParaRPr lang="en-US" altLang="ko-KR" b="1">
                <a:solidFill>
                  <a:srgbClr val="7030A0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61588" y="4971071"/>
              <a:ext cx="5132294" cy="27591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b="1" smtClean="0">
                  <a:solidFill>
                    <a:srgbClr val="7030A0"/>
                  </a:solidFill>
                  <a:effectLst>
                    <a:glow rad="139700">
                      <a:srgbClr val="7030A0">
                        <a:alpha val="40000"/>
                      </a:srgbClr>
                    </a:glow>
                  </a:effectLst>
                </a:rPr>
                <a:t>모든 국민에게 선제적 예방 및 관리서비스 제공</a:t>
              </a:r>
              <a:endParaRPr lang="en-US" altLang="ko-KR" b="1">
                <a:solidFill>
                  <a:srgbClr val="7030A0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57727" y="5896085"/>
            <a:ext cx="10229850" cy="711200"/>
            <a:chOff x="485775" y="6010275"/>
            <a:chExt cx="10229850" cy="711200"/>
          </a:xfrm>
        </p:grpSpPr>
        <p:sp>
          <p:nvSpPr>
            <p:cNvPr id="2" name="직사각형 1"/>
            <p:cNvSpPr/>
            <p:nvPr/>
          </p:nvSpPr>
          <p:spPr>
            <a:xfrm>
              <a:off x="485775" y="6010275"/>
              <a:ext cx="10229850" cy="711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2539" y="6134182"/>
              <a:ext cx="1886922" cy="44247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sz="2400" b="1" smtClean="0">
                  <a:solidFill>
                    <a:schemeClr val="tx1"/>
                  </a:solidFill>
                  <a:effectLst>
                    <a:glow rad="139700">
                      <a:srgbClr val="0070C0">
                        <a:alpha val="40000"/>
                      </a:srgbClr>
                    </a:glow>
                  </a:effectLst>
                </a:rPr>
                <a:t>소비자 선택</a:t>
              </a:r>
              <a:endParaRPr lang="en-US" altLang="ko-KR" sz="2400" b="1">
                <a:solidFill>
                  <a:schemeClr val="tx1"/>
                </a:solidFill>
                <a:effectLst>
                  <a:glow rad="139700">
                    <a:srgbClr val="0070C0"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33424" y="6134182"/>
              <a:ext cx="3406669" cy="44247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sz="2400" b="1" smtClean="0">
                  <a:solidFill>
                    <a:schemeClr val="tx1"/>
                  </a:solidFill>
                  <a:effectLst>
                    <a:glow rad="139700">
                      <a:srgbClr val="0070C0">
                        <a:alpha val="40000"/>
                      </a:srgbClr>
                    </a:glow>
                  </a:effectLst>
                </a:rPr>
                <a:t>사회복지시스템과 통합</a:t>
              </a:r>
              <a:endParaRPr lang="en-US" altLang="ko-KR" sz="2400" b="1">
                <a:solidFill>
                  <a:schemeClr val="tx1"/>
                </a:solidFill>
                <a:effectLst>
                  <a:glow rad="139700">
                    <a:srgbClr val="0070C0"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51907" y="6134182"/>
              <a:ext cx="2421814" cy="44247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sz="2400" b="1" smtClean="0">
                  <a:solidFill>
                    <a:schemeClr val="tx1"/>
                  </a:solidFill>
                  <a:effectLst>
                    <a:glow rad="139700">
                      <a:srgbClr val="0070C0">
                        <a:alpha val="40000"/>
                      </a:srgbClr>
                    </a:glow>
                  </a:effectLst>
                </a:rPr>
                <a:t>가치</a:t>
              </a:r>
              <a:r>
                <a:rPr lang="en-US" altLang="ko-KR" sz="2400" b="1" smtClean="0">
                  <a:solidFill>
                    <a:schemeClr val="tx1"/>
                  </a:solidFill>
                  <a:effectLst>
                    <a:glow rad="139700">
                      <a:srgbClr val="0070C0">
                        <a:alpha val="40000"/>
                      </a:srgbClr>
                    </a:glow>
                  </a:effectLst>
                </a:rPr>
                <a:t>-</a:t>
              </a:r>
              <a:r>
                <a:rPr lang="ko-KR" altLang="en-US" sz="2400" b="1" smtClean="0">
                  <a:solidFill>
                    <a:schemeClr val="tx1"/>
                  </a:solidFill>
                  <a:effectLst>
                    <a:glow rad="139700">
                      <a:srgbClr val="0070C0">
                        <a:alpha val="40000"/>
                      </a:srgbClr>
                    </a:glow>
                  </a:effectLst>
                </a:rPr>
                <a:t>기반 지불</a:t>
              </a:r>
              <a:endParaRPr lang="en-US" altLang="ko-KR" sz="2400" b="1">
                <a:solidFill>
                  <a:schemeClr val="tx1"/>
                </a:solidFill>
                <a:effectLst>
                  <a:glow rad="139700">
                    <a:srgbClr val="0070C0">
                      <a:alpha val="40000"/>
                    </a:srgbClr>
                  </a:glow>
                </a:effectLst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57727" y="1946356"/>
            <a:ext cx="11181873" cy="855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우리나라 국민의 건강과 삶의 질을 높일 수 있는 보건의료시스템의 비전으로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노인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보건의료와 요양서비스를 최소한의 본인부담으로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국가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보장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시스템을 구축하는 것으로 정하고 이를 이루기 위해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중심의 보건의료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요양서비스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삶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제공하는 보건의료 복지 통합시스템을 만드는 목표를 세움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목표 달성의 핵심 전략은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가치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지불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선택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가능한 제공 주체의 구축과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경쟁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 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234" y="1962249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551" y="144173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857727" y="857243"/>
            <a:ext cx="10903968" cy="472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우리나라 건강보험이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좋은 의료서비스 접근성과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비용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효과적인 건강결과를 이루는데 중요한 역할을 하였지만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급성기질환과 고난이 치료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적합한 의료기관 중심의 시스템으로서의 한계를 가짐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만성질환과 노인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시대에 걸 맞는 시스템으로의 전환이 필요한 시점임       </a:t>
            </a:r>
            <a:endParaRPr lang="en-US" altLang="ko-KR" sz="140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7727" y="1424452"/>
            <a:ext cx="10814320" cy="383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노년의 건강과 인간다운 삶의 질 영위는 갑자기 이루어질 수 없음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젊은 시절의 건강생활과 절제의 결과이고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보상임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개인의 의지로만 이루기는 어렵기 때문에 사회와 시스템의 도움이 필요하고 이를 행할 수 있는 시스템의 기전이 필요함</a:t>
            </a:r>
            <a:endParaRPr lang="en-US" altLang="ko-KR" sz="1400" b="1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714935" y="189136"/>
            <a:ext cx="10515600" cy="756528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smtClean="0"/>
              <a:t>   우리나라 보건의료시스템의 비전</a:t>
            </a:r>
            <a:r>
              <a:rPr lang="en-US" altLang="ko-KR" sz="3200" b="1" smtClean="0"/>
              <a:t>, </a:t>
            </a:r>
            <a:r>
              <a:rPr lang="ko-KR" altLang="en-US" sz="3200" b="1" smtClean="0"/>
              <a:t>목표</a:t>
            </a:r>
            <a:r>
              <a:rPr lang="en-US" altLang="ko-KR" sz="3200" b="1" smtClean="0"/>
              <a:t>, </a:t>
            </a:r>
            <a:r>
              <a:rPr lang="ko-KR" altLang="en-US" sz="3200" b="1" smtClean="0"/>
              <a:t>전략</a:t>
            </a:r>
            <a:endParaRPr lang="ko-KR" altLang="en-US" sz="1400"/>
          </a:p>
        </p:txBody>
      </p:sp>
      <p:pic>
        <p:nvPicPr>
          <p:cNvPr id="25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550" y="872603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AutoShape 2" descr="value based payment에 대한 이미지 검색결과"/>
          <p:cNvSpPr>
            <a:spLocks noChangeAspect="1" noChangeArrowheads="1"/>
          </p:cNvSpPr>
          <p:nvPr/>
        </p:nvSpPr>
        <p:spPr bwMode="auto">
          <a:xfrm>
            <a:off x="1218803" y="1411514"/>
            <a:ext cx="146661" cy="1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8" name="AutoShape 4" descr="value based payment에 대한 이미지 검색결과"/>
          <p:cNvSpPr>
            <a:spLocks noChangeAspect="1" noChangeArrowheads="1"/>
          </p:cNvSpPr>
          <p:nvPr/>
        </p:nvSpPr>
        <p:spPr bwMode="auto">
          <a:xfrm>
            <a:off x="1371203" y="1563914"/>
            <a:ext cx="146661" cy="1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30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1"/>
            <a:ext cx="3790951" cy="265201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5. </a:t>
            </a:r>
            <a:r>
              <a:rPr lang="ko-KR" altLang="en-US" sz="1400" b="1" smtClean="0">
                <a:solidFill>
                  <a:srgbClr val="002060"/>
                </a:solidFill>
              </a:rPr>
              <a:t>건강보험</a:t>
            </a:r>
            <a:r>
              <a:rPr lang="en-US" altLang="ko-KR" sz="1400" b="1" smtClean="0">
                <a:solidFill>
                  <a:srgbClr val="002060"/>
                </a:solidFill>
              </a:rPr>
              <a:t>ACO </a:t>
            </a:r>
            <a:r>
              <a:rPr lang="ko-KR" altLang="en-US" sz="1400" b="1" smtClean="0">
                <a:solidFill>
                  <a:srgbClr val="002060"/>
                </a:solidFill>
              </a:rPr>
              <a:t>원리와 도입 필요성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47205" y="5475288"/>
            <a:ext cx="4122596" cy="11623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70714"/>
            <a:ext cx="10515600" cy="478232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smtClean="0"/>
              <a:t>건강보험</a:t>
            </a:r>
            <a:r>
              <a:rPr lang="en-US" altLang="ko-KR" sz="3200" b="1" smtClean="0"/>
              <a:t>ACO</a:t>
            </a:r>
            <a:r>
              <a:rPr lang="ko-KR" altLang="en-US" sz="3200" b="1" smtClean="0"/>
              <a:t>의 </a:t>
            </a:r>
            <a:r>
              <a:rPr lang="ko-KR" altLang="en-US" sz="3200" b="1" dirty="0" smtClean="0"/>
              <a:t>목표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구성요소와 운영 원칙</a:t>
            </a:r>
            <a:endParaRPr lang="ko-KR" altLang="en-US" sz="3200" b="1" dirty="0"/>
          </a:p>
        </p:txBody>
      </p:sp>
      <p:sp>
        <p:nvSpPr>
          <p:cNvPr id="12" name="직사각형 11"/>
          <p:cNvSpPr/>
          <p:nvPr/>
        </p:nvSpPr>
        <p:spPr>
          <a:xfrm>
            <a:off x="954736" y="915300"/>
            <a:ext cx="1098961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건강보험</a:t>
            </a:r>
            <a:r>
              <a:rPr lang="en-US" altLang="ko-KR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ACO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(Accountable Care Organization)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는 개인과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가족에 대해 더 나은 질의 서비스를 제공함으로써 인구집단의 건강수준을 향상하는데 적절한 비용을 사용하고자 하는 목표를 이루기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위한 정책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대안 조직임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809" y="1464814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808" y="942151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62"/>
          <p:cNvSpPr txBox="1"/>
          <p:nvPr/>
        </p:nvSpPr>
        <p:spPr>
          <a:xfrm>
            <a:off x="890955" y="1389120"/>
            <a:ext cx="805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91" name="직사각형 90"/>
          <p:cNvSpPr/>
          <p:nvPr/>
        </p:nvSpPr>
        <p:spPr>
          <a:xfrm>
            <a:off x="954736" y="1444794"/>
            <a:ext cx="11142014" cy="61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많은 </a:t>
            </a:r>
            <a:r>
              <a:rPr lang="ko-KR" altLang="en-US" sz="1400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가입자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들을 기반으로 이들의 건강을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책임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지고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보상 </a:t>
            </a:r>
            <a:r>
              <a:rPr lang="ko-KR" altLang="en-US" sz="1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받음으로써 </a:t>
            </a:r>
            <a:r>
              <a:rPr lang="ko-KR" altLang="en-US" sz="140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의료기관</a:t>
            </a:r>
            <a:r>
              <a:rPr lang="ko-KR" altLang="en-US" sz="1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ko-KR" altLang="en-US" sz="140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성장</a:t>
            </a:r>
            <a:r>
              <a:rPr lang="ko-KR" altLang="en-US" sz="1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을 위한 이익으로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전환하여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의료기관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의 사명을 완수하고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인구집단관리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를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위해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투자된 비용이 국민의 건강을 지속적으로 향상시킬 수 있는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사회 기반 인프라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가 될 것이라는 </a:t>
            </a:r>
            <a:r>
              <a:rPr lang="ko-KR" altLang="en-US" sz="1400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시장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의 기대와 인구집단에 대한 </a:t>
            </a:r>
            <a:r>
              <a:rPr lang="ko-KR" altLang="en-US" sz="1400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포괄적 지속적 </a:t>
            </a:r>
            <a:r>
              <a:rPr lang="ko-KR" altLang="en-US" sz="1400" dirty="0" err="1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케어</a:t>
            </a:r>
            <a:r>
              <a:rPr lang="ko-KR" altLang="en-US" sz="14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를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제공하고자 하는 </a:t>
            </a:r>
            <a:r>
              <a:rPr lang="ko-KR" altLang="en-US" sz="1400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정부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의 정책 목표가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만나는 과정으로서의 새로운 공급자 네트워크 조직임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35491" y="2212434"/>
            <a:ext cx="3744416" cy="53804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HY헤드라인M" pitchFamily="18" charset="-127"/>
                <a:ea typeface="HY헤드라인M" pitchFamily="18" charset="-127"/>
              </a:rPr>
              <a:t>건강보험</a:t>
            </a:r>
            <a:r>
              <a:rPr lang="en-US" altLang="ko-KR" sz="2000" smtClean="0">
                <a:latin typeface="HY헤드라인M" pitchFamily="18" charset="-127"/>
                <a:ea typeface="HY헤드라인M" pitchFamily="18" charset="-127"/>
              </a:rPr>
              <a:t>ACO</a:t>
            </a:r>
            <a:endParaRPr lang="ko-KR" altLang="en-US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69801" y="2293425"/>
            <a:ext cx="1872000" cy="360040"/>
          </a:xfrm>
          <a:prstGeom prst="roundRect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목표</a:t>
            </a:r>
          </a:p>
        </p:txBody>
      </p:sp>
      <p:sp>
        <p:nvSpPr>
          <p:cNvPr id="27" name="AutoShape 54"/>
          <p:cNvSpPr>
            <a:spLocks noChangeArrowheads="1"/>
          </p:cNvSpPr>
          <p:nvPr/>
        </p:nvSpPr>
        <p:spPr bwMode="auto">
          <a:xfrm>
            <a:off x="6077563" y="2689567"/>
            <a:ext cx="5171462" cy="256687"/>
          </a:xfrm>
          <a:prstGeom prst="roundRect">
            <a:avLst>
              <a:gd name="adj" fmla="val 5532"/>
            </a:avLst>
          </a:prstGeom>
          <a:solidFill>
            <a:srgbClr val="DEDEEA"/>
          </a:solidFill>
          <a:ln w="12700" algn="ctr">
            <a:solidFill>
              <a:srgbClr val="666699"/>
            </a:solidFill>
            <a:round/>
            <a:headEnd/>
            <a:tailEnd/>
          </a:ln>
        </p:spPr>
        <p:txBody>
          <a:bodyPr lIns="91425" tIns="45713" rIns="91425" bIns="45713" anchor="ctr"/>
          <a:lstStyle/>
          <a:p>
            <a:pPr marL="266700" lvl="1" indent="-266700">
              <a:lnSpc>
                <a:spcPct val="130000"/>
              </a:lnSpc>
              <a:buBlip>
                <a:blip r:embed="rId4"/>
              </a:buBlip>
            </a:pPr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더 나은 질의 서비스 </a:t>
            </a:r>
            <a:r>
              <a:rPr lang="en-US" altLang="ko-KR" sz="1400" dirty="0">
                <a:latin typeface="HY헤드라인M" pitchFamily="18" charset="-127"/>
                <a:ea typeface="HY헤드라인M" pitchFamily="18" charset="-127"/>
              </a:rPr>
              <a:t>(Better care for individual)</a:t>
            </a:r>
          </a:p>
        </p:txBody>
      </p:sp>
      <p:sp>
        <p:nvSpPr>
          <p:cNvPr id="30" name="AutoShape 54"/>
          <p:cNvSpPr>
            <a:spLocks noChangeArrowheads="1"/>
          </p:cNvSpPr>
          <p:nvPr/>
        </p:nvSpPr>
        <p:spPr bwMode="auto">
          <a:xfrm>
            <a:off x="6077563" y="3004848"/>
            <a:ext cx="5171462" cy="281480"/>
          </a:xfrm>
          <a:prstGeom prst="roundRect">
            <a:avLst>
              <a:gd name="adj" fmla="val 5532"/>
            </a:avLst>
          </a:prstGeom>
          <a:solidFill>
            <a:srgbClr val="DEDEEA"/>
          </a:solidFill>
          <a:ln w="12700" algn="ctr">
            <a:solidFill>
              <a:srgbClr val="666699"/>
            </a:solidFill>
            <a:round/>
            <a:headEnd/>
            <a:tailEnd/>
          </a:ln>
        </p:spPr>
        <p:txBody>
          <a:bodyPr lIns="91425" tIns="45713" rIns="91425" bIns="45713" anchor="ctr"/>
          <a:lstStyle/>
          <a:p>
            <a:pPr marL="266700" lvl="1" indent="-266700">
              <a:lnSpc>
                <a:spcPct val="130000"/>
              </a:lnSpc>
              <a:buBlip>
                <a:blip r:embed="rId4"/>
              </a:buBlip>
            </a:pPr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인구집단의 건강 향상 </a:t>
            </a:r>
            <a:r>
              <a:rPr lang="en-US" altLang="ko-KR" sz="1400" dirty="0">
                <a:latin typeface="HY헤드라인M" pitchFamily="18" charset="-127"/>
                <a:ea typeface="HY헤드라인M" pitchFamily="18" charset="-127"/>
              </a:rPr>
              <a:t>(Better health for population)</a:t>
            </a:r>
          </a:p>
        </p:txBody>
      </p:sp>
      <p:sp>
        <p:nvSpPr>
          <p:cNvPr id="32" name="AutoShape 54"/>
          <p:cNvSpPr>
            <a:spLocks noChangeArrowheads="1"/>
          </p:cNvSpPr>
          <p:nvPr/>
        </p:nvSpPr>
        <p:spPr bwMode="auto">
          <a:xfrm>
            <a:off x="6077563" y="3344921"/>
            <a:ext cx="5171462" cy="275367"/>
          </a:xfrm>
          <a:prstGeom prst="roundRect">
            <a:avLst>
              <a:gd name="adj" fmla="val 5532"/>
            </a:avLst>
          </a:prstGeom>
          <a:solidFill>
            <a:srgbClr val="DEDEEA"/>
          </a:solidFill>
          <a:ln w="12700" algn="ctr">
            <a:solidFill>
              <a:srgbClr val="666699"/>
            </a:solidFill>
            <a:round/>
            <a:headEnd/>
            <a:tailEnd/>
          </a:ln>
        </p:spPr>
        <p:txBody>
          <a:bodyPr lIns="91425" tIns="45713" rIns="91425" bIns="45713" anchor="ctr"/>
          <a:lstStyle/>
          <a:p>
            <a:pPr marL="266700" lvl="1" indent="-266700">
              <a:lnSpc>
                <a:spcPct val="130000"/>
              </a:lnSpc>
              <a:buBlip>
                <a:blip r:embed="rId4"/>
              </a:buBlip>
            </a:pPr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비용 억제 </a:t>
            </a:r>
            <a:r>
              <a:rPr lang="en-US" altLang="ko-KR" sz="1400" dirty="0">
                <a:latin typeface="HY헤드라인M" pitchFamily="18" charset="-127"/>
                <a:ea typeface="HY헤드라인M" pitchFamily="18" charset="-127"/>
              </a:rPr>
              <a:t>(Slower growth cost)</a:t>
            </a:r>
          </a:p>
        </p:txBody>
      </p:sp>
      <p:cxnSp>
        <p:nvCxnSpPr>
          <p:cNvPr id="35" name="직선 연결선 34"/>
          <p:cNvCxnSpPr>
            <a:stCxn id="25" idx="3"/>
            <a:endCxn id="26" idx="1"/>
          </p:cNvCxnSpPr>
          <p:nvPr/>
        </p:nvCxnSpPr>
        <p:spPr>
          <a:xfrm flipV="1">
            <a:off x="5479907" y="2473445"/>
            <a:ext cx="1889894" cy="8013"/>
          </a:xfrm>
          <a:prstGeom prst="line">
            <a:avLst/>
          </a:prstGeom>
          <a:ln w="412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자유형 35"/>
          <p:cNvSpPr/>
          <p:nvPr/>
        </p:nvSpPr>
        <p:spPr>
          <a:xfrm>
            <a:off x="7520555" y="3719900"/>
            <a:ext cx="3728470" cy="432259"/>
          </a:xfrm>
          <a:custGeom>
            <a:avLst/>
            <a:gdLst>
              <a:gd name="connsiteX0" fmla="*/ 0 w 3956572"/>
              <a:gd name="connsiteY0" fmla="*/ 0 h 648283"/>
              <a:gd name="connsiteX1" fmla="*/ 3956572 w 3956572"/>
              <a:gd name="connsiteY1" fmla="*/ 0 h 648283"/>
              <a:gd name="connsiteX2" fmla="*/ 3956572 w 3956572"/>
              <a:gd name="connsiteY2" fmla="*/ 648283 h 648283"/>
              <a:gd name="connsiteX3" fmla="*/ 0 w 3956572"/>
              <a:gd name="connsiteY3" fmla="*/ 648283 h 648283"/>
              <a:gd name="connsiteX4" fmla="*/ 0 w 3956572"/>
              <a:gd name="connsiteY4" fmla="*/ 0 h 64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6572" h="648283">
                <a:moveTo>
                  <a:pt x="0" y="0"/>
                </a:moveTo>
                <a:lnTo>
                  <a:pt x="3956572" y="0"/>
                </a:lnTo>
                <a:lnTo>
                  <a:pt x="3956572" y="648283"/>
                </a:lnTo>
                <a:lnTo>
                  <a:pt x="0" y="648283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운영 원칙</a:t>
            </a:r>
            <a:endParaRPr lang="ko-KR" altLang="en-US" sz="16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7519631" y="4138554"/>
            <a:ext cx="3729394" cy="2499116"/>
          </a:xfrm>
          <a:custGeom>
            <a:avLst/>
            <a:gdLst>
              <a:gd name="connsiteX0" fmla="*/ 0 w 3956572"/>
              <a:gd name="connsiteY0" fmla="*/ 0 h 2023289"/>
              <a:gd name="connsiteX1" fmla="*/ 3956572 w 3956572"/>
              <a:gd name="connsiteY1" fmla="*/ 0 h 2023289"/>
              <a:gd name="connsiteX2" fmla="*/ 3956572 w 3956572"/>
              <a:gd name="connsiteY2" fmla="*/ 2023289 h 2023289"/>
              <a:gd name="connsiteX3" fmla="*/ 0 w 3956572"/>
              <a:gd name="connsiteY3" fmla="*/ 2023289 h 2023289"/>
              <a:gd name="connsiteX4" fmla="*/ 0 w 3956572"/>
              <a:gd name="connsiteY4" fmla="*/ 0 h 202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6572" h="2023289">
                <a:moveTo>
                  <a:pt x="0" y="0"/>
                </a:moveTo>
                <a:lnTo>
                  <a:pt x="3956572" y="0"/>
                </a:lnTo>
                <a:lnTo>
                  <a:pt x="3956572" y="2023289"/>
                </a:lnTo>
                <a:lnTo>
                  <a:pt x="0" y="20232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0" rIns="72000" bIns="72000" numCol="1" spcCol="1270" anchor="t" anchorCtr="0">
            <a:noAutofit/>
          </a:bodyPr>
          <a:lstStyle/>
          <a:p>
            <a:pPr marL="114300" lvl="1" indent="-114300" defTabSz="622300">
              <a:lnSpc>
                <a:spcPct val="150000"/>
              </a:lnSpc>
              <a:spcAft>
                <a:spcPct val="15000"/>
              </a:spcAft>
              <a:buFontTx/>
              <a:buChar char="••"/>
            </a:pPr>
            <a:r>
              <a:rPr lang="ko-KR" altLang="en-US" sz="130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등록</a:t>
            </a:r>
            <a:r>
              <a:rPr lang="en-US" altLang="ko-KR" sz="130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3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attribution)</a:t>
            </a:r>
            <a:r>
              <a:rPr lang="ko-KR" altLang="en-US" sz="13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3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300">
                <a:latin typeface="HY헤드라인M" pitchFamily="18" charset="-127"/>
                <a:ea typeface="HY헤드라인M" pitchFamily="18" charset="-127"/>
              </a:rPr>
              <a:t>대상자를 </a:t>
            </a:r>
            <a:r>
              <a:rPr lang="ko-KR" altLang="en-US" sz="1300" smtClean="0">
                <a:latin typeface="HY헤드라인M" pitchFamily="18" charset="-127"/>
                <a:ea typeface="HY헤드라인M" pitchFamily="18" charset="-127"/>
              </a:rPr>
              <a:t>건강보험</a:t>
            </a:r>
            <a:r>
              <a:rPr lang="en-US" altLang="ko-KR" sz="1300" smtClean="0">
                <a:latin typeface="HY헤드라인M" pitchFamily="18" charset="-127"/>
                <a:ea typeface="HY헤드라인M" pitchFamily="18" charset="-127"/>
              </a:rPr>
              <a:t>ACO</a:t>
            </a:r>
            <a:r>
              <a:rPr lang="ko-KR" altLang="en-US" sz="1300" smtClean="0">
                <a:latin typeface="HY헤드라인M" pitchFamily="18" charset="-127"/>
                <a:ea typeface="HY헤드라인M" pitchFamily="18" charset="-127"/>
              </a:rPr>
              <a:t>에 등록시킴</a:t>
            </a:r>
            <a:endParaRPr lang="en-US" altLang="ko-KR" sz="1300" dirty="0">
              <a:latin typeface="HY헤드라인M" pitchFamily="18" charset="-127"/>
              <a:ea typeface="HY헤드라인M" pitchFamily="18" charset="-127"/>
            </a:endParaRPr>
          </a:p>
          <a:p>
            <a:pPr marL="114300" lvl="1" indent="-114300" defTabSz="6223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3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임상적 재정적 책임</a:t>
            </a:r>
            <a:r>
              <a:rPr lang="en-US" altLang="ko-KR" sz="13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3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등록된 인구집단에 </a:t>
            </a:r>
            <a:r>
              <a:rPr lang="ko-KR" altLang="en-US" sz="13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대한 임상적 재정적 책임 있음</a:t>
            </a:r>
            <a:endParaRPr lang="en-US" altLang="ko-KR" sz="13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114300" lvl="1" indent="-114300" defTabSz="622300">
              <a:lnSpc>
                <a:spcPct val="150000"/>
              </a:lnSpc>
              <a:spcAft>
                <a:spcPct val="15000"/>
              </a:spcAft>
              <a:buFontTx/>
              <a:buChar char="••"/>
            </a:pPr>
            <a:r>
              <a:rPr lang="ko-KR" altLang="en-US" sz="13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보고 </a:t>
            </a:r>
            <a:r>
              <a:rPr lang="en-US" altLang="ko-KR" sz="13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300" dirty="0">
                <a:latin typeface="HY헤드라인M" pitchFamily="18" charset="-127"/>
                <a:ea typeface="HY헤드라인M" pitchFamily="18" charset="-127"/>
              </a:rPr>
              <a:t>정해진 질 지표를 측정하고 모든 서비스 자료들을 보고 해야 함 </a:t>
            </a:r>
            <a:endParaRPr lang="en-US" altLang="ko-KR" sz="1300" dirty="0">
              <a:latin typeface="HY헤드라인M" pitchFamily="18" charset="-127"/>
              <a:ea typeface="HY헤드라인M" pitchFamily="18" charset="-127"/>
            </a:endParaRPr>
          </a:p>
          <a:p>
            <a:pPr marL="114300" lvl="1" indent="-114300" defTabSz="622300">
              <a:lnSpc>
                <a:spcPct val="150000"/>
              </a:lnSpc>
              <a:spcAft>
                <a:spcPct val="15000"/>
              </a:spcAft>
              <a:buChar char="••"/>
            </a:pPr>
            <a:r>
              <a:rPr lang="ko-KR" altLang="en-US" sz="13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인센티브 </a:t>
            </a:r>
            <a:r>
              <a:rPr lang="en-US" altLang="ko-KR" sz="13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3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질과 비용 절감 목표를 달성하면 충분한 인센티브</a:t>
            </a:r>
            <a:endParaRPr lang="en-US" altLang="ko-KR" sz="1300" dirty="0">
              <a:latin typeface="HY헤드라인M" pitchFamily="18" charset="-127"/>
              <a:ea typeface="HY헤드라인M" pitchFamily="18" charset="-127"/>
            </a:endParaRPr>
          </a:p>
          <a:p>
            <a:pPr marL="114300" lvl="1" indent="-114300" defTabSz="6223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altLang="ko-KR" sz="13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AutoShape 54"/>
          <p:cNvSpPr>
            <a:spLocks noChangeArrowheads="1"/>
          </p:cNvSpPr>
          <p:nvPr/>
        </p:nvSpPr>
        <p:spPr bwMode="auto">
          <a:xfrm>
            <a:off x="1309099" y="3827770"/>
            <a:ext cx="1589881" cy="1599345"/>
          </a:xfrm>
          <a:prstGeom prst="roundRect">
            <a:avLst>
              <a:gd name="adj" fmla="val 5532"/>
            </a:avLst>
          </a:prstGeom>
          <a:solidFill>
            <a:srgbClr val="82B414">
              <a:alpha val="0"/>
            </a:srgbClr>
          </a:solidFill>
          <a:ln w="38100" algn="ctr">
            <a:solidFill>
              <a:srgbClr val="00B0F0"/>
            </a:solidFill>
            <a:round/>
            <a:headEnd/>
            <a:tailEnd/>
          </a:ln>
        </p:spPr>
        <p:txBody>
          <a:bodyPr lIns="91425" tIns="45713" rIns="91425" bIns="45713" anchor="ctr"/>
          <a:lstStyle/>
          <a:p>
            <a:pPr marL="72000" lvl="1" indent="-36000" algn="just">
              <a:buFontTx/>
              <a:buChar char="-"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개인당 모든 </a:t>
            </a:r>
            <a:r>
              <a:rPr lang="ko-KR" altLang="en-US" sz="1200" u="sng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비용과 질을 책임</a:t>
            </a:r>
            <a:r>
              <a:rPr lang="ko-KR" altLang="en-US" sz="1200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짐</a:t>
            </a:r>
            <a:endParaRPr lang="en-US" altLang="ko-KR" sz="1200" dirty="0">
              <a:latin typeface="HY헤드라인M" pitchFamily="18" charset="-127"/>
              <a:ea typeface="HY헤드라인M" pitchFamily="18" charset="-127"/>
              <a:sym typeface="Wingdings" pitchFamily="2" charset="2"/>
            </a:endParaRPr>
          </a:p>
          <a:p>
            <a:pPr marL="72000" lvl="1" indent="-36000" algn="just">
              <a:buFontTx/>
              <a:buChar char="-"/>
            </a:pPr>
            <a:r>
              <a:rPr lang="ko-KR" altLang="en-US" sz="1200" u="sng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일차의료</a:t>
            </a:r>
            <a:r>
              <a:rPr lang="ko-KR" altLang="en-US" sz="1200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를 기반으로 </a:t>
            </a:r>
            <a:r>
              <a:rPr lang="ko-KR" altLang="en-US" sz="120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하는 </a:t>
            </a:r>
            <a:r>
              <a:rPr lang="ko-KR" altLang="en-US" sz="1200" smtClean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의료기관 네트워크</a:t>
            </a:r>
            <a:endParaRPr lang="en-US" altLang="ko-KR" sz="1200" dirty="0">
              <a:latin typeface="HY헤드라인M" pitchFamily="18" charset="-127"/>
              <a:ea typeface="HY헤드라인M" pitchFamily="18" charset="-127"/>
              <a:sym typeface="Wingdings" pitchFamily="2" charset="2"/>
            </a:endParaRPr>
          </a:p>
          <a:p>
            <a:pPr marL="72000" lvl="1" indent="-36000" algn="just">
              <a:buFontTx/>
              <a:buChar char="-"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인구집단에 대한 </a:t>
            </a:r>
            <a:r>
              <a:rPr lang="ko-KR" altLang="en-US" sz="1200" u="sng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포괄적 </a:t>
            </a:r>
            <a:r>
              <a:rPr lang="ko-KR" altLang="en-US" sz="1200" u="sng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지속적 </a:t>
            </a:r>
            <a:r>
              <a:rPr lang="ko-KR" altLang="en-US" sz="1200" u="sng" smtClean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돌봄</a:t>
            </a:r>
            <a:r>
              <a:rPr lang="ko-KR" altLang="en-US" sz="1200" smtClean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이 가능해야 함</a:t>
            </a:r>
            <a:endParaRPr lang="en-US" altLang="ko-KR" sz="1200" dirty="0">
              <a:latin typeface="HY헤드라인M" pitchFamily="18" charset="-127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40" name="AutoShape 54"/>
          <p:cNvSpPr>
            <a:spLocks noChangeArrowheads="1"/>
          </p:cNvSpPr>
          <p:nvPr/>
        </p:nvSpPr>
        <p:spPr bwMode="auto">
          <a:xfrm>
            <a:off x="3021219" y="3836037"/>
            <a:ext cx="1398380" cy="864096"/>
          </a:xfrm>
          <a:prstGeom prst="roundRect">
            <a:avLst>
              <a:gd name="adj" fmla="val 5532"/>
            </a:avLst>
          </a:prstGeom>
          <a:solidFill>
            <a:srgbClr val="82B414">
              <a:alpha val="0"/>
            </a:srgbClr>
          </a:solidFill>
          <a:ln w="38100" algn="ctr">
            <a:solidFill>
              <a:srgbClr val="99CC00"/>
            </a:solidFill>
            <a:round/>
            <a:headEnd/>
            <a:tailEnd/>
          </a:ln>
        </p:spPr>
        <p:txBody>
          <a:bodyPr lIns="91425" tIns="45713" rIns="91425" bIns="45713" anchor="ctr"/>
          <a:lstStyle/>
          <a:p>
            <a:pPr marL="72000" lvl="1" indent="-36000" algn="just">
              <a:buFontTx/>
              <a:buChar char="-"/>
            </a:pPr>
            <a:r>
              <a:rPr lang="ko-KR" altLang="en-US" sz="1200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의료 질 개선과 함께 </a:t>
            </a:r>
            <a:r>
              <a:rPr lang="ko-KR" altLang="en-US" sz="1200" u="sng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비용</a:t>
            </a:r>
            <a:r>
              <a:rPr lang="ko-KR" altLang="en-US" sz="1200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을 고려하도록 하는 지불방법</a:t>
            </a:r>
            <a:endParaRPr lang="en-US" altLang="ko-KR" sz="1200" dirty="0">
              <a:latin typeface="HY헤드라인M" pitchFamily="18" charset="-127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41" name="AutoShape 54"/>
          <p:cNvSpPr>
            <a:spLocks noChangeArrowheads="1"/>
          </p:cNvSpPr>
          <p:nvPr/>
        </p:nvSpPr>
        <p:spPr bwMode="auto">
          <a:xfrm>
            <a:off x="4532463" y="3822153"/>
            <a:ext cx="1465604" cy="675367"/>
          </a:xfrm>
          <a:prstGeom prst="roundRect">
            <a:avLst>
              <a:gd name="adj" fmla="val 5532"/>
            </a:avLst>
          </a:prstGeom>
          <a:solidFill>
            <a:srgbClr val="7030A0">
              <a:alpha val="0"/>
            </a:srgbClr>
          </a:solidFill>
          <a:ln w="38100" algn="ctr">
            <a:solidFill>
              <a:srgbClr val="7030A0"/>
            </a:solidFill>
            <a:round/>
            <a:headEnd/>
            <a:tailEnd/>
          </a:ln>
        </p:spPr>
        <p:txBody>
          <a:bodyPr lIns="91425" tIns="45713" rIns="91425" bIns="45713" anchor="ctr"/>
          <a:lstStyle/>
          <a:p>
            <a:pPr marL="72000" lvl="1" indent="-36000" algn="just"/>
            <a:r>
              <a:rPr lang="en-US" altLang="ko-KR" sz="1100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-</a:t>
            </a:r>
            <a:r>
              <a:rPr lang="ko-KR" altLang="en-US" sz="1200" u="sng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질 개선</a:t>
            </a:r>
            <a:r>
              <a:rPr lang="ko-KR" altLang="en-US" sz="1200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과 비용 절감을 입증할 수 있는 측정 방법</a:t>
            </a:r>
            <a:endParaRPr lang="en-US" altLang="ko-KR" sz="1200" dirty="0">
              <a:latin typeface="HY헤드라인M" pitchFamily="18" charset="-127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42" name="AutoShape 54"/>
          <p:cNvSpPr>
            <a:spLocks noChangeArrowheads="1"/>
          </p:cNvSpPr>
          <p:nvPr/>
        </p:nvSpPr>
        <p:spPr bwMode="auto">
          <a:xfrm>
            <a:off x="1289539" y="3409994"/>
            <a:ext cx="1608496" cy="360040"/>
          </a:xfrm>
          <a:prstGeom prst="roundRect">
            <a:avLst>
              <a:gd name="adj" fmla="val 5532"/>
            </a:avLst>
          </a:prstGeom>
          <a:solidFill>
            <a:srgbClr val="00B0F0">
              <a:alpha val="25098"/>
            </a:srgbClr>
          </a:solidFill>
          <a:ln w="38100" algn="ctr">
            <a:solidFill>
              <a:srgbClr val="00B0F0"/>
            </a:solidFill>
            <a:round/>
            <a:headEnd/>
            <a:tailEnd/>
          </a:ln>
        </p:spPr>
        <p:txBody>
          <a:bodyPr lIns="91425" tIns="45713" rIns="91425" bIns="45713" anchor="ctr"/>
          <a:lstStyle/>
          <a:p>
            <a:pPr marL="266700" lvl="1" indent="-266700" algn="ctr"/>
            <a:r>
              <a:rPr lang="ko-KR" altLang="en-US" sz="1400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의료제공조직</a:t>
            </a:r>
            <a:endParaRPr lang="en-US" altLang="ko-KR" sz="1400" dirty="0">
              <a:latin typeface="HY헤드라인M" pitchFamily="18" charset="-127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43" name="AutoShape 54"/>
          <p:cNvSpPr>
            <a:spLocks noChangeArrowheads="1"/>
          </p:cNvSpPr>
          <p:nvPr/>
        </p:nvSpPr>
        <p:spPr bwMode="auto">
          <a:xfrm>
            <a:off x="3021218" y="3421711"/>
            <a:ext cx="1398381" cy="360040"/>
          </a:xfrm>
          <a:prstGeom prst="roundRect">
            <a:avLst>
              <a:gd name="adj" fmla="val 5532"/>
            </a:avLst>
          </a:prstGeom>
          <a:solidFill>
            <a:srgbClr val="82B414">
              <a:alpha val="25000"/>
            </a:srgbClr>
          </a:solidFill>
          <a:ln w="38100" algn="ctr">
            <a:solidFill>
              <a:srgbClr val="99CC00"/>
            </a:solidFill>
            <a:round/>
            <a:headEnd/>
            <a:tailEnd/>
          </a:ln>
        </p:spPr>
        <p:txBody>
          <a:bodyPr lIns="91425" tIns="45713" rIns="91425" bIns="45713" anchor="ctr"/>
          <a:lstStyle/>
          <a:p>
            <a:pPr marL="266700" lvl="1" indent="-266700" algn="ctr">
              <a:lnSpc>
                <a:spcPct val="150000"/>
              </a:lnSpc>
            </a:pPr>
            <a:r>
              <a:rPr lang="ko-KR" altLang="en-US" sz="1400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지불 제도</a:t>
            </a:r>
            <a:endParaRPr lang="en-US" altLang="ko-KR" sz="1400" dirty="0">
              <a:latin typeface="HY헤드라인M" pitchFamily="18" charset="-127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44" name="AutoShape 54"/>
          <p:cNvSpPr>
            <a:spLocks noChangeArrowheads="1"/>
          </p:cNvSpPr>
          <p:nvPr/>
        </p:nvSpPr>
        <p:spPr bwMode="auto">
          <a:xfrm>
            <a:off x="4533387" y="3421711"/>
            <a:ext cx="1465604" cy="360040"/>
          </a:xfrm>
          <a:prstGeom prst="roundRect">
            <a:avLst>
              <a:gd name="adj" fmla="val 5532"/>
            </a:avLst>
          </a:prstGeom>
          <a:solidFill>
            <a:srgbClr val="7030A0">
              <a:alpha val="25000"/>
            </a:srgbClr>
          </a:solidFill>
          <a:ln w="38100" algn="ctr">
            <a:solidFill>
              <a:srgbClr val="7030A0"/>
            </a:solidFill>
            <a:round/>
            <a:headEnd/>
            <a:tailEnd/>
          </a:ln>
        </p:spPr>
        <p:txBody>
          <a:bodyPr lIns="91425" tIns="45713" rIns="91425" bIns="45713" anchor="ctr"/>
          <a:lstStyle/>
          <a:p>
            <a:pPr marL="266700" lvl="1" indent="-266700" algn="ctr">
              <a:lnSpc>
                <a:spcPct val="150000"/>
              </a:lnSpc>
            </a:pPr>
            <a:r>
              <a:rPr lang="ko-KR" altLang="en-US" sz="1400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성과 측정</a:t>
            </a:r>
            <a:endParaRPr lang="en-US" altLang="ko-KR" sz="1400" dirty="0">
              <a:latin typeface="HY헤드라인M" pitchFamily="18" charset="-127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13164" y="2890615"/>
            <a:ext cx="3126161" cy="36004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핵심 구성 요소</a:t>
            </a:r>
          </a:p>
        </p:txBody>
      </p:sp>
      <p:pic>
        <p:nvPicPr>
          <p:cNvPr id="46" name="Picture 25" descr="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5395" y="3049955"/>
            <a:ext cx="308864" cy="4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5" descr="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3267" y="3049955"/>
            <a:ext cx="308864" cy="4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5" descr="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5115" y="3049955"/>
            <a:ext cx="288032" cy="4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모서리가 둥근 직사각형 53"/>
          <p:cNvSpPr/>
          <p:nvPr/>
        </p:nvSpPr>
        <p:spPr>
          <a:xfrm>
            <a:off x="3021218" y="4920581"/>
            <a:ext cx="186868" cy="1717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핵심역량</a:t>
            </a:r>
          </a:p>
        </p:txBody>
      </p:sp>
      <p:sp>
        <p:nvSpPr>
          <p:cNvPr id="55" name="자유형 54"/>
          <p:cNvSpPr/>
          <p:nvPr/>
        </p:nvSpPr>
        <p:spPr>
          <a:xfrm>
            <a:off x="3247204" y="4920581"/>
            <a:ext cx="4122597" cy="554707"/>
          </a:xfrm>
          <a:custGeom>
            <a:avLst/>
            <a:gdLst>
              <a:gd name="connsiteX0" fmla="*/ 0 w 3956572"/>
              <a:gd name="connsiteY0" fmla="*/ 0 h 648283"/>
              <a:gd name="connsiteX1" fmla="*/ 3956572 w 3956572"/>
              <a:gd name="connsiteY1" fmla="*/ 0 h 648283"/>
              <a:gd name="connsiteX2" fmla="*/ 3956572 w 3956572"/>
              <a:gd name="connsiteY2" fmla="*/ 648283 h 648283"/>
              <a:gd name="connsiteX3" fmla="*/ 0 w 3956572"/>
              <a:gd name="connsiteY3" fmla="*/ 648283 h 648283"/>
              <a:gd name="connsiteX4" fmla="*/ 0 w 3956572"/>
              <a:gd name="connsiteY4" fmla="*/ 0 h 64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6572" h="648283">
                <a:moveTo>
                  <a:pt x="0" y="0"/>
                </a:moveTo>
                <a:lnTo>
                  <a:pt x="3956572" y="0"/>
                </a:lnTo>
                <a:lnTo>
                  <a:pt x="3956572" y="648283"/>
                </a:lnTo>
                <a:lnTo>
                  <a:pt x="0" y="64828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Aft>
                <a:spcPct val="35000"/>
              </a:spcAft>
            </a:pP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환자의 선호를 존중하고 진단과 치료에 대한 결정 과정을 환자와 공유하는 것이 중요함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215616" y="5442956"/>
            <a:ext cx="4340173" cy="332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en-US" altLang="ko-KR" sz="1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① </a:t>
            </a:r>
            <a:r>
              <a:rPr lang="ko-KR" altLang="en-US" sz="1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필요한 핵심역량이 정보관리임</a:t>
            </a:r>
            <a:r>
              <a:rPr lang="en-US" altLang="ko-KR" sz="1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15617" y="5728112"/>
            <a:ext cx="4064480" cy="43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en-US" altLang="ko-KR" sz="1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② </a:t>
            </a:r>
            <a:r>
              <a:rPr lang="ko-KR" altLang="en-US" sz="1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정보기술을 통해 광범위한 전자의무기록을 갖추고 의료서비스의 결과를 분석 피드백 할 수 있어야 함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215616" y="6148063"/>
            <a:ext cx="4170103" cy="43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en-US" altLang="ko-KR" sz="1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③ </a:t>
            </a:r>
            <a:r>
              <a:rPr lang="ko-KR" altLang="en-US" sz="1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인구집단과 효과적으로 의사소통하고</a:t>
            </a:r>
            <a:r>
              <a:rPr lang="en-US" altLang="ko-KR" sz="1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실시간 데이터를 추적함으로써 적극적인 질과 비용의 관리가 가능해야 함</a:t>
            </a:r>
          </a:p>
        </p:txBody>
      </p:sp>
      <p:pic>
        <p:nvPicPr>
          <p:cNvPr id="38" name="Picture 25" descr="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69825" y="2534434"/>
            <a:ext cx="308864" cy="4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5" descr="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5499" y="2530296"/>
            <a:ext cx="308864" cy="4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07824" y="6363569"/>
            <a:ext cx="2743200" cy="365125"/>
          </a:xfrm>
        </p:spPr>
        <p:txBody>
          <a:bodyPr/>
          <a:lstStyle/>
          <a:p>
            <a:fld id="{226A7A18-950E-430F-B78B-4CE5EA3222A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0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1"/>
            <a:ext cx="3790951" cy="265201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5. </a:t>
            </a:r>
            <a:r>
              <a:rPr lang="ko-KR" altLang="en-US" sz="1400" b="1" smtClean="0">
                <a:solidFill>
                  <a:srgbClr val="002060"/>
                </a:solidFill>
              </a:rPr>
              <a:t>건강보험</a:t>
            </a:r>
            <a:r>
              <a:rPr lang="en-US" altLang="ko-KR" sz="1400" b="1" smtClean="0">
                <a:solidFill>
                  <a:srgbClr val="002060"/>
                </a:solidFill>
              </a:rPr>
              <a:t>ACO </a:t>
            </a:r>
            <a:r>
              <a:rPr lang="ko-KR" altLang="en-US" sz="1400" b="1" smtClean="0">
                <a:solidFill>
                  <a:srgbClr val="002060"/>
                </a:solidFill>
              </a:rPr>
              <a:t>원리와 도입 필요성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/>
          <p:cNvSpPr/>
          <p:nvPr/>
        </p:nvSpPr>
        <p:spPr>
          <a:xfrm>
            <a:off x="1000124" y="2056536"/>
            <a:ext cx="10210801" cy="4712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3257549" y="4927202"/>
            <a:ext cx="5636111" cy="402455"/>
          </a:xfrm>
          <a:custGeom>
            <a:avLst/>
            <a:gdLst>
              <a:gd name="connsiteX0" fmla="*/ 0 w 3634013"/>
              <a:gd name="connsiteY0" fmla="*/ 0 h 1353243"/>
              <a:gd name="connsiteX1" fmla="*/ 3634013 w 3634013"/>
              <a:gd name="connsiteY1" fmla="*/ 0 h 1353243"/>
              <a:gd name="connsiteX2" fmla="*/ 3634013 w 3634013"/>
              <a:gd name="connsiteY2" fmla="*/ 1353243 h 1353243"/>
              <a:gd name="connsiteX3" fmla="*/ 0 w 3634013"/>
              <a:gd name="connsiteY3" fmla="*/ 1353243 h 1353243"/>
              <a:gd name="connsiteX4" fmla="*/ 0 w 3634013"/>
              <a:gd name="connsiteY4" fmla="*/ 0 h 135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013" h="1353243">
                <a:moveTo>
                  <a:pt x="0" y="0"/>
                </a:moveTo>
                <a:lnTo>
                  <a:pt x="3634013" y="0"/>
                </a:lnTo>
                <a:lnTo>
                  <a:pt x="3634013" y="1353243"/>
                </a:lnTo>
                <a:lnTo>
                  <a:pt x="0" y="13532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00B0F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건강보험</a:t>
            </a:r>
            <a:r>
              <a:rPr lang="en-US" altLang="ko-KR" sz="16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ACO</a:t>
            </a:r>
            <a:r>
              <a:rPr lang="ko-KR" altLang="en-US" sz="16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를  선택하지 않은 국민은 종전과 동일</a:t>
            </a:r>
            <a:endParaRPr lang="ko-KR" altLang="en-US" sz="160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74381" y="218866"/>
            <a:ext cx="9779370" cy="486849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smtClean="0">
                <a:latin typeface="HY헤드라인M" pitchFamily="18" charset="-127"/>
                <a:ea typeface="HY헤드라인M" pitchFamily="18" charset="-127"/>
              </a:rPr>
              <a:t> 건강보험</a:t>
            </a:r>
            <a:r>
              <a:rPr lang="en-US" altLang="ko-KR" sz="3200" smtClean="0">
                <a:latin typeface="HY헤드라인M" pitchFamily="18" charset="-127"/>
                <a:ea typeface="HY헤드라인M" pitchFamily="18" charset="-127"/>
              </a:rPr>
              <a:t>ACO</a:t>
            </a:r>
            <a:r>
              <a:rPr lang="ko-KR" altLang="en-US" sz="3200" smtClean="0">
                <a:latin typeface="HY헤드라인M" pitchFamily="18" charset="-127"/>
                <a:ea typeface="HY헤드라인M" pitchFamily="18" charset="-127"/>
              </a:rPr>
              <a:t>의 작동 기전</a:t>
            </a:r>
            <a:endParaRPr lang="ko-KR" altLang="en-US" sz="3200" b="1"/>
          </a:p>
        </p:txBody>
      </p:sp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612" y="710436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직사각형 57"/>
          <p:cNvSpPr/>
          <p:nvPr/>
        </p:nvSpPr>
        <p:spPr>
          <a:xfrm>
            <a:off x="844504" y="722501"/>
            <a:ext cx="11004595" cy="58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모든 국민이 건강하게 오래 사는 것이 국가 보건의료체계의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비전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임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특히 사회적 약자와 계층간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건강차별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을 줄이는 것이 중요한 목표임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이를 달성하기 위해서는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치료 위주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의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 건강결과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보다 모든 국민들이 건강하게 삶을 살 수 있는 보건의료 정책적 기전을 확보해야 함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이를 위해서는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평상시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에도 개인이나 가족의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건강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을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지속적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으로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관리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하는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주체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가 있어야 함</a:t>
            </a:r>
            <a:endParaRPr lang="en-US" altLang="ko-KR" sz="14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09875" y="4253233"/>
            <a:ext cx="6753225" cy="37170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 여부와 상관없이 국민 의료이용에 대한 어떠한 제한도 없음</a:t>
            </a:r>
            <a:endParaRPr lang="ko-KR" altLang="en-US" sz="160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28775" y="2823956"/>
            <a:ext cx="8782050" cy="4020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건강보험공단은 맡은 인구집단의 비용절감과 건강성과에 대해 건강보험</a:t>
            </a:r>
            <a:r>
              <a:rPr lang="en-US" altLang="ko-KR" sz="160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ACO</a:t>
            </a:r>
            <a:r>
              <a:rPr lang="ko-KR" altLang="en-US" sz="160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보상과 결산</a:t>
            </a:r>
            <a:endParaRPr lang="ko-KR" altLang="en-US" sz="160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3" name="자유형 122"/>
          <p:cNvSpPr/>
          <p:nvPr/>
        </p:nvSpPr>
        <p:spPr>
          <a:xfrm>
            <a:off x="2088299" y="2109371"/>
            <a:ext cx="8188679" cy="368750"/>
          </a:xfrm>
          <a:custGeom>
            <a:avLst/>
            <a:gdLst>
              <a:gd name="connsiteX0" fmla="*/ 0 w 3634013"/>
              <a:gd name="connsiteY0" fmla="*/ 0 h 1353243"/>
              <a:gd name="connsiteX1" fmla="*/ 3634013 w 3634013"/>
              <a:gd name="connsiteY1" fmla="*/ 0 h 1353243"/>
              <a:gd name="connsiteX2" fmla="*/ 3634013 w 3634013"/>
              <a:gd name="connsiteY2" fmla="*/ 1353243 h 1353243"/>
              <a:gd name="connsiteX3" fmla="*/ 0 w 3634013"/>
              <a:gd name="connsiteY3" fmla="*/ 1353243 h 1353243"/>
              <a:gd name="connsiteX4" fmla="*/ 0 w 3634013"/>
              <a:gd name="connsiteY4" fmla="*/ 0 h 135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013" h="1353243">
                <a:moveTo>
                  <a:pt x="0" y="0"/>
                </a:moveTo>
                <a:lnTo>
                  <a:pt x="3634013" y="0"/>
                </a:lnTo>
                <a:lnTo>
                  <a:pt x="3634013" y="1353243"/>
                </a:lnTo>
                <a:lnTo>
                  <a:pt x="0" y="13532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건강보험</a:t>
            </a:r>
            <a:r>
              <a:rPr lang="en-US" altLang="ko-KR" sz="16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ACO</a:t>
            </a:r>
            <a:r>
              <a:rPr lang="ko-KR" altLang="en-US" sz="16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 확산을 통한 국민의료비 증가 억제와 포괄적 보건의료서비스 확산 </a:t>
            </a:r>
            <a:endParaRPr lang="ko-KR" altLang="en-US" sz="160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345735" y="5606759"/>
            <a:ext cx="7750765" cy="3927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개인 혹은 가족 자신에게 가장 적합한 건강보험</a:t>
            </a:r>
            <a:r>
              <a:rPr lang="en-US" altLang="ko-KR" sz="160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ACO</a:t>
            </a:r>
            <a:r>
              <a:rPr lang="ko-KR" altLang="en-US" sz="160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 소비자</a:t>
            </a:r>
            <a:r>
              <a:rPr lang="en-US" altLang="ko-KR" sz="160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국민</a:t>
            </a:r>
            <a:r>
              <a:rPr lang="en-US" altLang="ko-KR" sz="160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선택</a:t>
            </a:r>
            <a:endParaRPr lang="ko-KR" altLang="en-US" sz="160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905378" y="6432622"/>
            <a:ext cx="2743200" cy="365125"/>
          </a:xfrm>
        </p:spPr>
        <p:txBody>
          <a:bodyPr/>
          <a:lstStyle/>
          <a:p>
            <a:fld id="{226A7A18-950E-430F-B78B-4CE5EA3222A8}" type="slidenum">
              <a:rPr lang="ko-KR" altLang="en-US" sz="1000" smtClean="0"/>
              <a:t>16</a:t>
            </a:fld>
            <a:endParaRPr lang="ko-KR" altLang="en-US" sz="1000"/>
          </a:p>
        </p:txBody>
      </p:sp>
      <p:sp>
        <p:nvSpPr>
          <p:cNvPr id="62" name="자유형 61"/>
          <p:cNvSpPr/>
          <p:nvPr/>
        </p:nvSpPr>
        <p:spPr>
          <a:xfrm>
            <a:off x="2278749" y="3541792"/>
            <a:ext cx="8132076" cy="414064"/>
          </a:xfrm>
          <a:custGeom>
            <a:avLst/>
            <a:gdLst>
              <a:gd name="connsiteX0" fmla="*/ 0 w 3634013"/>
              <a:gd name="connsiteY0" fmla="*/ 0 h 1353243"/>
              <a:gd name="connsiteX1" fmla="*/ 3634013 w 3634013"/>
              <a:gd name="connsiteY1" fmla="*/ 0 h 1353243"/>
              <a:gd name="connsiteX2" fmla="*/ 3634013 w 3634013"/>
              <a:gd name="connsiteY2" fmla="*/ 1353243 h 1353243"/>
              <a:gd name="connsiteX3" fmla="*/ 0 w 3634013"/>
              <a:gd name="connsiteY3" fmla="*/ 1353243 h 1353243"/>
              <a:gd name="connsiteX4" fmla="*/ 0 w 3634013"/>
              <a:gd name="connsiteY4" fmla="*/ 0 h 135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013" h="1353243">
                <a:moveTo>
                  <a:pt x="0" y="0"/>
                </a:moveTo>
                <a:lnTo>
                  <a:pt x="3634013" y="0"/>
                </a:lnTo>
                <a:lnTo>
                  <a:pt x="3634013" y="1353243"/>
                </a:lnTo>
                <a:lnTo>
                  <a:pt x="0" y="13532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건강보험</a:t>
            </a:r>
            <a:r>
              <a:rPr lang="en-US" altLang="ko-KR" sz="16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ACO</a:t>
            </a:r>
            <a:r>
              <a:rPr lang="ko-KR" altLang="en-US" sz="16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에 인구집단에 선제적 관리를 위한 인프라 구축에 필요한 선불 지급  </a:t>
            </a:r>
            <a:endParaRPr lang="ko-KR" altLang="en-US" sz="160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278749" y="6311474"/>
            <a:ext cx="7915024" cy="40054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책임맡은 인구집단에 대해 선제적 건강관리 활동을 할 건강보험</a:t>
            </a:r>
            <a:r>
              <a:rPr lang="en-US" altLang="ko-KR" sz="160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ACO</a:t>
            </a:r>
            <a:r>
              <a:rPr lang="ko-KR" altLang="en-US" sz="160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설립 허용 </a:t>
            </a:r>
            <a:endParaRPr lang="ko-KR" altLang="en-US" sz="160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 rot="-5400000">
            <a:off x="5956962" y="2510551"/>
            <a:ext cx="249676" cy="263233"/>
          </a:xfrm>
          <a:prstGeom prst="rightArrow">
            <a:avLst>
              <a:gd name="adj1" fmla="val 42458"/>
              <a:gd name="adj2" fmla="val 63383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오른쪽 화살표 21"/>
          <p:cNvSpPr/>
          <p:nvPr/>
        </p:nvSpPr>
        <p:spPr>
          <a:xfrm rot="-5400000">
            <a:off x="5956961" y="3244593"/>
            <a:ext cx="249676" cy="263233"/>
          </a:xfrm>
          <a:prstGeom prst="rightArrow">
            <a:avLst>
              <a:gd name="adj1" fmla="val 42458"/>
              <a:gd name="adj2" fmla="val 63383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오른쪽 화살표 22"/>
          <p:cNvSpPr/>
          <p:nvPr/>
        </p:nvSpPr>
        <p:spPr>
          <a:xfrm rot="-5400000">
            <a:off x="5961723" y="3963279"/>
            <a:ext cx="249676" cy="263233"/>
          </a:xfrm>
          <a:prstGeom prst="rightArrow">
            <a:avLst>
              <a:gd name="adj1" fmla="val 42458"/>
              <a:gd name="adj2" fmla="val 63383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오른쪽 화살표 23"/>
          <p:cNvSpPr/>
          <p:nvPr/>
        </p:nvSpPr>
        <p:spPr>
          <a:xfrm rot="-5400000">
            <a:off x="5969372" y="4628587"/>
            <a:ext cx="249676" cy="263233"/>
          </a:xfrm>
          <a:prstGeom prst="rightArrow">
            <a:avLst>
              <a:gd name="adj1" fmla="val 42458"/>
              <a:gd name="adj2" fmla="val 63383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오른쪽 화살표 24"/>
          <p:cNvSpPr/>
          <p:nvPr/>
        </p:nvSpPr>
        <p:spPr>
          <a:xfrm rot="-5400000">
            <a:off x="5993953" y="5322880"/>
            <a:ext cx="249676" cy="263233"/>
          </a:xfrm>
          <a:prstGeom prst="rightArrow">
            <a:avLst>
              <a:gd name="adj1" fmla="val 42458"/>
              <a:gd name="adj2" fmla="val 63383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오른쪽 화살표 25"/>
          <p:cNvSpPr/>
          <p:nvPr/>
        </p:nvSpPr>
        <p:spPr>
          <a:xfrm rot="-5400000">
            <a:off x="5993952" y="6012859"/>
            <a:ext cx="249676" cy="263233"/>
          </a:xfrm>
          <a:prstGeom prst="rightArrow">
            <a:avLst>
              <a:gd name="adj1" fmla="val 42458"/>
              <a:gd name="adj2" fmla="val 63383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직사각형 26"/>
          <p:cNvSpPr/>
          <p:nvPr/>
        </p:nvSpPr>
        <p:spPr>
          <a:xfrm>
            <a:off x="844504" y="1439039"/>
            <a:ext cx="11118895" cy="571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이 주체는 시장에서 자신을 선택한 개인이나 가족들을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책임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을 가지고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포괄적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보건의료서비스를 제공함으로써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지속적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으로 건강을 관리함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보험자는 이 주체에 대해 맡은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인구집단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비용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을 줄이고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건강결과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가 좋아 진 것에 대해 충분한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보상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을 함으로써 선순환의 정책 기전이 이루어지게 함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이 주체를 건강보험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ACO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라고 함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4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643" y="142903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1"/>
            <a:ext cx="3790951" cy="265201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5. </a:t>
            </a:r>
            <a:r>
              <a:rPr lang="ko-KR" altLang="en-US" sz="1400" b="1" smtClean="0">
                <a:solidFill>
                  <a:srgbClr val="002060"/>
                </a:solidFill>
              </a:rPr>
              <a:t>건강보험</a:t>
            </a:r>
            <a:r>
              <a:rPr lang="en-US" altLang="ko-KR" sz="1400" b="1" smtClean="0">
                <a:solidFill>
                  <a:srgbClr val="002060"/>
                </a:solidFill>
              </a:rPr>
              <a:t>ACO </a:t>
            </a:r>
            <a:r>
              <a:rPr lang="ko-KR" altLang="en-US" sz="1400" b="1" smtClean="0">
                <a:solidFill>
                  <a:srgbClr val="002060"/>
                </a:solidFill>
              </a:rPr>
              <a:t>원리와 도입 필요성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381990" y="3381919"/>
            <a:ext cx="6158359" cy="2639927"/>
          </a:xfrm>
          <a:prstGeom prst="rect">
            <a:avLst/>
          </a:prstGeom>
          <a:solidFill>
            <a:srgbClr val="FF0000">
              <a:alpha val="10000"/>
            </a:srgb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7A18-950E-430F-B78B-4CE5EA3222A8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Picture 2" descr="hospital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31" y="3536951"/>
            <a:ext cx="2370104" cy="23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308919" y="4503278"/>
            <a:ext cx="758596" cy="698422"/>
          </a:xfrm>
          <a:prstGeom prst="rightArrow">
            <a:avLst>
              <a:gd name="adj1" fmla="val 47024"/>
              <a:gd name="adj2" fmla="val 50000"/>
            </a:avLst>
          </a:prstGeom>
          <a:solidFill>
            <a:srgbClr val="C00000"/>
          </a:solidFill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243872" y="2921281"/>
            <a:ext cx="1371600" cy="60552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의사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428364" y="6001192"/>
            <a:ext cx="1773585" cy="5642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요양보호사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37815" y="6001192"/>
            <a:ext cx="1742209" cy="6055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행정지원팀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323290" y="3913235"/>
            <a:ext cx="1898073" cy="605526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교육</a:t>
            </a:r>
            <a:r>
              <a:rPr lang="en-US" altLang="ko-KR" sz="1600" b="1" smtClean="0">
                <a:solidFill>
                  <a:schemeClr val="tx1"/>
                </a:solidFill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</a:rPr>
              <a:t>상담팀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704655" y="3275653"/>
            <a:ext cx="1371600" cy="6055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간호팀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665951" y="4615147"/>
            <a:ext cx="2400504" cy="6055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진료 코디네이터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333305" y="5346380"/>
            <a:ext cx="2400504" cy="6055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요양 코디네이터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022335" y="2899162"/>
            <a:ext cx="1898073" cy="60552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응급</a:t>
            </a:r>
            <a:r>
              <a:rPr lang="en-US" altLang="ko-KR" sz="1600" smtClean="0">
                <a:solidFill>
                  <a:schemeClr val="tx1"/>
                </a:solidFill>
              </a:rPr>
              <a:t>/</a:t>
            </a:r>
            <a:r>
              <a:rPr lang="ko-KR" altLang="en-US" sz="1600" smtClean="0">
                <a:solidFill>
                  <a:schemeClr val="tx1"/>
                </a:solidFill>
              </a:rPr>
              <a:t>이송팀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429370" y="6283301"/>
            <a:ext cx="1773585" cy="5642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간병간호사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16" idx="4"/>
          </p:cNvCxnSpPr>
          <p:nvPr/>
        </p:nvCxnSpPr>
        <p:spPr>
          <a:xfrm>
            <a:off x="4971372" y="3504688"/>
            <a:ext cx="1386859" cy="3997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5" idx="4"/>
          </p:cNvCxnSpPr>
          <p:nvPr/>
        </p:nvCxnSpPr>
        <p:spPr>
          <a:xfrm flipH="1">
            <a:off x="6358231" y="3526808"/>
            <a:ext cx="571441" cy="3776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3" idx="2"/>
          </p:cNvCxnSpPr>
          <p:nvPr/>
        </p:nvCxnSpPr>
        <p:spPr>
          <a:xfrm flipH="1">
            <a:off x="7306286" y="3578416"/>
            <a:ext cx="398369" cy="127407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2"/>
          </p:cNvCxnSpPr>
          <p:nvPr/>
        </p:nvCxnSpPr>
        <p:spPr>
          <a:xfrm flipH="1">
            <a:off x="7306286" y="4215998"/>
            <a:ext cx="1017004" cy="6364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7306286" y="4852489"/>
            <a:ext cx="1359666" cy="654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2"/>
          </p:cNvCxnSpPr>
          <p:nvPr/>
        </p:nvCxnSpPr>
        <p:spPr>
          <a:xfrm flipH="1" flipV="1">
            <a:off x="7306286" y="4852489"/>
            <a:ext cx="1027019" cy="79665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1"/>
          </p:cNvCxnSpPr>
          <p:nvPr/>
        </p:nvCxnSpPr>
        <p:spPr>
          <a:xfrm flipH="1" flipV="1">
            <a:off x="6358231" y="5800544"/>
            <a:ext cx="1329869" cy="2832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7" idx="0"/>
          </p:cNvCxnSpPr>
          <p:nvPr/>
        </p:nvCxnSpPr>
        <p:spPr>
          <a:xfrm flipV="1">
            <a:off x="6316163" y="5800544"/>
            <a:ext cx="42068" cy="48275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1" idx="0"/>
          </p:cNvCxnSpPr>
          <p:nvPr/>
        </p:nvCxnSpPr>
        <p:spPr>
          <a:xfrm flipV="1">
            <a:off x="4308920" y="4852489"/>
            <a:ext cx="1101256" cy="11487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6" name="그룹 2065"/>
          <p:cNvGrpSpPr/>
          <p:nvPr/>
        </p:nvGrpSpPr>
        <p:grpSpPr>
          <a:xfrm>
            <a:off x="9435275" y="2314457"/>
            <a:ext cx="2597068" cy="1702978"/>
            <a:chOff x="9076255" y="1395096"/>
            <a:chExt cx="2597068" cy="1702978"/>
          </a:xfrm>
        </p:grpSpPr>
        <p:pic>
          <p:nvPicPr>
            <p:cNvPr id="2050" name="Picture 2" descr="health services teams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255" y="1799540"/>
              <a:ext cx="2597068" cy="1298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직사각형 53"/>
            <p:cNvSpPr/>
            <p:nvPr/>
          </p:nvSpPr>
          <p:spPr>
            <a:xfrm>
              <a:off x="9076255" y="1395096"/>
              <a:ext cx="2597068" cy="3962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건강보험</a:t>
              </a:r>
              <a:r>
                <a:rPr lang="en-US" altLang="ko-KR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ACO</a:t>
              </a:r>
              <a:endPara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cxnSp>
        <p:nvCxnSpPr>
          <p:cNvPr id="2068" name="직선 연결선 2067"/>
          <p:cNvCxnSpPr>
            <a:stCxn id="2050" idx="1"/>
            <a:endCxn id="3" idx="0"/>
          </p:cNvCxnSpPr>
          <p:nvPr/>
        </p:nvCxnSpPr>
        <p:spPr>
          <a:xfrm flipH="1">
            <a:off x="2837283" y="3368168"/>
            <a:ext cx="6597992" cy="1687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2050" idx="1"/>
            <a:endCxn id="16" idx="0"/>
          </p:cNvCxnSpPr>
          <p:nvPr/>
        </p:nvCxnSpPr>
        <p:spPr>
          <a:xfrm flipH="1" flipV="1">
            <a:off x="4971372" y="2899162"/>
            <a:ext cx="4463903" cy="469006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050" idx="1"/>
            <a:endCxn id="5" idx="6"/>
          </p:cNvCxnSpPr>
          <p:nvPr/>
        </p:nvCxnSpPr>
        <p:spPr>
          <a:xfrm flipH="1" flipV="1">
            <a:off x="7615472" y="3224045"/>
            <a:ext cx="1819803" cy="14412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2050" idx="2"/>
            <a:endCxn id="13" idx="6"/>
          </p:cNvCxnSpPr>
          <p:nvPr/>
        </p:nvCxnSpPr>
        <p:spPr>
          <a:xfrm flipH="1" flipV="1">
            <a:off x="9076255" y="3578416"/>
            <a:ext cx="1657554" cy="439019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2050" idx="2"/>
            <a:endCxn id="12" idx="6"/>
          </p:cNvCxnSpPr>
          <p:nvPr/>
        </p:nvCxnSpPr>
        <p:spPr>
          <a:xfrm flipH="1">
            <a:off x="10221363" y="4017435"/>
            <a:ext cx="512446" cy="19856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050" idx="2"/>
            <a:endCxn id="14" idx="6"/>
          </p:cNvCxnSpPr>
          <p:nvPr/>
        </p:nvCxnSpPr>
        <p:spPr>
          <a:xfrm>
            <a:off x="10733809" y="4017435"/>
            <a:ext cx="332646" cy="900475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2050" idx="2"/>
            <a:endCxn id="15" idx="6"/>
          </p:cNvCxnSpPr>
          <p:nvPr/>
        </p:nvCxnSpPr>
        <p:spPr>
          <a:xfrm>
            <a:off x="10733809" y="4017435"/>
            <a:ext cx="0" cy="1631708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050" idx="2"/>
            <a:endCxn id="10" idx="6"/>
          </p:cNvCxnSpPr>
          <p:nvPr/>
        </p:nvCxnSpPr>
        <p:spPr>
          <a:xfrm flipH="1">
            <a:off x="9201949" y="4017435"/>
            <a:ext cx="1531860" cy="2265866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050" idx="2"/>
            <a:endCxn id="17" idx="6"/>
          </p:cNvCxnSpPr>
          <p:nvPr/>
        </p:nvCxnSpPr>
        <p:spPr>
          <a:xfrm flipH="1">
            <a:off x="7202955" y="4017435"/>
            <a:ext cx="3530854" cy="2547975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2050" idx="2"/>
            <a:endCxn id="11" idx="6"/>
          </p:cNvCxnSpPr>
          <p:nvPr/>
        </p:nvCxnSpPr>
        <p:spPr>
          <a:xfrm flipH="1">
            <a:off x="5180024" y="4017435"/>
            <a:ext cx="5553785" cy="228652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410176" y="3904434"/>
            <a:ext cx="1896110" cy="189611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9438376" y="2314458"/>
            <a:ext cx="2613808" cy="1702977"/>
          </a:xfrm>
          <a:prstGeom prst="rect">
            <a:avLst/>
          </a:prstGeom>
          <a:noFill/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76" y="3913235"/>
            <a:ext cx="1896109" cy="18873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1275">
            <a:solidFill>
              <a:srgbClr val="FFC000">
                <a:alpha val="90000"/>
              </a:srgbClr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</p:pic>
      <p:sp>
        <p:nvSpPr>
          <p:cNvPr id="43" name="직사각형 42"/>
          <p:cNvSpPr/>
          <p:nvPr/>
        </p:nvSpPr>
        <p:spPr>
          <a:xfrm>
            <a:off x="857727" y="2062330"/>
            <a:ext cx="11181873" cy="213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종합하면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건강보험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ACO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중심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서비스와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 접근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운영전략으로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비용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서비스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그리고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고객만족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이룰 수 있을 것임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5" name="Picture 44" descr="na_c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000" y="2084649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4" descr="na_c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000" y="1545881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857727" y="857243"/>
            <a:ext cx="10903968" cy="588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건강보험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ACO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맡은 인구집단의 건강관리를 목표로 인구집단의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위험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하고 위험 구분에 따른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근거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의거하여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맞춤형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서비스를 제공함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가능한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정형화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된 서비스를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전문가팀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의해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정기적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수행하도록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지속적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개선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함으로써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지날수록 비용과 질에서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더 좋은 결과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낼 수 있도록 하는 것이 중요함       </a:t>
            </a:r>
            <a:endParaRPr lang="en-US" altLang="ko-KR" sz="140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7727" y="1530178"/>
            <a:ext cx="10814320" cy="461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노인과 만성질환의 시대에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시설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보다는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대부분의 서비스가 이루어질 수 있도록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 방식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지속적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변화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한다면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경과한 후에는 상당한 진전이 있을 것이며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국가 보건의료전달체계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틀을 바꿀 중요한 계기가 될 수 있을 것임</a:t>
            </a:r>
            <a:endParaRPr lang="en-US" altLang="ko-KR" sz="1400" b="1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0" name="제목 1"/>
          <p:cNvSpPr txBox="1">
            <a:spLocks/>
          </p:cNvSpPr>
          <p:nvPr/>
        </p:nvSpPr>
        <p:spPr>
          <a:xfrm>
            <a:off x="713178" y="286785"/>
            <a:ext cx="10515600" cy="7565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smtClean="0"/>
              <a:t>   건강보험</a:t>
            </a:r>
            <a:r>
              <a:rPr lang="en-US" altLang="ko-KR" sz="3200" b="1" smtClean="0"/>
              <a:t>ACO</a:t>
            </a:r>
            <a:r>
              <a:rPr lang="ko-KR" altLang="en-US" sz="3200" b="1" smtClean="0"/>
              <a:t>의 서비스 제공 운영전략</a:t>
            </a:r>
            <a:endParaRPr lang="ko-KR" altLang="en-US" sz="1400"/>
          </a:p>
        </p:txBody>
      </p:sp>
      <p:pic>
        <p:nvPicPr>
          <p:cNvPr id="51" name="Picture 44" descr="na_c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550" y="865538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AutoShape 2" descr="value based payment에 대한 이미지 검색결과"/>
          <p:cNvSpPr>
            <a:spLocks noChangeAspect="1" noChangeArrowheads="1"/>
          </p:cNvSpPr>
          <p:nvPr/>
        </p:nvSpPr>
        <p:spPr bwMode="auto">
          <a:xfrm>
            <a:off x="1218803" y="1411514"/>
            <a:ext cx="146661" cy="1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55" name="AutoShape 4" descr="value based payment에 대한 이미지 검색결과"/>
          <p:cNvSpPr>
            <a:spLocks noChangeAspect="1" noChangeArrowheads="1"/>
          </p:cNvSpPr>
          <p:nvPr/>
        </p:nvSpPr>
        <p:spPr bwMode="auto">
          <a:xfrm>
            <a:off x="1371203" y="1563914"/>
            <a:ext cx="146661" cy="1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52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1"/>
            <a:ext cx="3790951" cy="265201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5. </a:t>
            </a:r>
            <a:r>
              <a:rPr lang="ko-KR" altLang="en-US" sz="1400" b="1" smtClean="0">
                <a:solidFill>
                  <a:srgbClr val="002060"/>
                </a:solidFill>
              </a:rPr>
              <a:t>건강보험</a:t>
            </a:r>
            <a:r>
              <a:rPr lang="en-US" altLang="ko-KR" sz="1400" b="1" smtClean="0">
                <a:solidFill>
                  <a:srgbClr val="002060"/>
                </a:solidFill>
              </a:rPr>
              <a:t>ACO </a:t>
            </a:r>
            <a:r>
              <a:rPr lang="ko-KR" altLang="en-US" sz="1400" b="1" smtClean="0">
                <a:solidFill>
                  <a:srgbClr val="002060"/>
                </a:solidFill>
              </a:rPr>
              <a:t>원리와 도입 필요성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185092"/>
            <a:ext cx="10515600" cy="573174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smtClean="0"/>
              <a:t>미래 인구집단건강이 확장할 영역</a:t>
            </a:r>
            <a:r>
              <a:rPr lang="ko-KR" altLang="en-US" sz="1600" b="1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600" b="1" dirty="0"/>
          </a:p>
        </p:txBody>
      </p:sp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24" y="927802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957941" y="1400647"/>
            <a:ext cx="10538485" cy="650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특히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건강의 사회적 결정요인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(Social determinants of health)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근거해 기본적인 소득 증대를 위한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고용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문제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기본권에 해당하는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주택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식사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정책 과제에 대해 적극 상담하고 이끄는 역할까지도 수행하도록 함으로써 다양한 분야의 전문가가 인구집단건강에 개입하는 기전을 만듦 </a:t>
            </a:r>
            <a:endParaRPr lang="ko-KR" altLang="en-US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57940" y="900177"/>
            <a:ext cx="10538485" cy="397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0" lvl="1"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건강보험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ACO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맡은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인구집단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건강수준과 삶의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질을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지속적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향상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하고자 하는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비전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이루기 위해서는 포괄해야 하는 사회경제적 환경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영역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확대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되도록 정책이 설정되어야 함</a:t>
            </a:r>
            <a:endParaRPr lang="ko-KR" altLang="en-US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4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25" y="1422366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7"/>
          <p:cNvGrpSpPr/>
          <p:nvPr/>
        </p:nvGrpSpPr>
        <p:grpSpPr>
          <a:xfrm>
            <a:off x="957941" y="2302970"/>
            <a:ext cx="3061219" cy="3004500"/>
            <a:chOff x="619827" y="3384577"/>
            <a:chExt cx="2359688" cy="2337451"/>
          </a:xfrm>
        </p:grpSpPr>
        <p:sp>
          <p:nvSpPr>
            <p:cNvPr id="6" name="직사각형 5"/>
            <p:cNvSpPr/>
            <p:nvPr/>
          </p:nvSpPr>
          <p:spPr>
            <a:xfrm>
              <a:off x="619827" y="3384577"/>
              <a:ext cx="2359687" cy="23374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90015" y="3725316"/>
              <a:ext cx="1184679" cy="114142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물리적 환경</a:t>
              </a:r>
              <a:endParaRPr lang="en-US" altLang="ko-KR" b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토지이용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교통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주택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하수처리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공해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94836" y="3725316"/>
              <a:ext cx="1184679" cy="114142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사회적 환경</a:t>
              </a:r>
              <a:endParaRPr lang="en-US" altLang="ko-KR" b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성차별 해소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세대간 갈등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다문화 확산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en-US" altLang="ko-KR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SNS </a:t>
              </a: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생활화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인구 노령화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90014" y="4929609"/>
              <a:ext cx="1019310" cy="78681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경제 환경</a:t>
              </a:r>
              <a:endParaRPr lang="en-US" altLang="ko-KR" b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고용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가구 수입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유통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94835" y="4910627"/>
              <a:ext cx="1184679" cy="7840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서비스 환경</a:t>
              </a:r>
              <a:endParaRPr lang="en-US" altLang="ko-KR" b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보건의료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교육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ko-KR" altLang="en-US" sz="1600" b="1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사회복지</a:t>
              </a:r>
              <a:endParaRPr lang="en-US" altLang="ko-KR" sz="16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227572" y="3431759"/>
              <a:ext cx="1117055" cy="26072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sz="20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삶의 여건 </a:t>
              </a:r>
              <a:endParaRPr lang="en-US" altLang="ko-KR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551526" y="2464622"/>
            <a:ext cx="6580094" cy="2680448"/>
            <a:chOff x="4551526" y="2464622"/>
            <a:chExt cx="6580094" cy="2680448"/>
          </a:xfrm>
        </p:grpSpPr>
        <p:sp>
          <p:nvSpPr>
            <p:cNvPr id="30" name="직사각형 29"/>
            <p:cNvSpPr/>
            <p:nvPr/>
          </p:nvSpPr>
          <p:spPr>
            <a:xfrm>
              <a:off x="4551526" y="2464622"/>
              <a:ext cx="6580094" cy="26804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510294" y="3003510"/>
              <a:ext cx="1477891" cy="15846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680752" y="3175130"/>
              <a:ext cx="724727" cy="30424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sz="20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사망 </a:t>
              </a:r>
              <a:endParaRPr lang="en-US" altLang="ko-KR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636470" y="3365294"/>
              <a:ext cx="1279997" cy="12228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ko-KR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ko-KR" altLang="en-US" sz="1600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질환 특이 사망률</a:t>
              </a:r>
              <a:endParaRPr lang="en-US" altLang="ko-KR" sz="1600" b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defRPr/>
              </a:pPr>
              <a:r>
                <a:rPr lang="en-US" altLang="ko-KR" sz="1600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ko-KR" altLang="en-US" sz="1600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기대수명</a:t>
              </a:r>
              <a:endParaRPr lang="en-US" altLang="ko-KR" sz="14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084521" y="2732372"/>
              <a:ext cx="2232064" cy="2151158"/>
              <a:chOff x="6992232" y="3780348"/>
              <a:chExt cx="2170956" cy="2385990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6992232" y="3780348"/>
                <a:ext cx="2170956" cy="23859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168169" y="4389529"/>
                <a:ext cx="1816806" cy="1653876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r>
                  <a:rPr lang="en-US" altLang="ko-KR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ko-KR" altLang="en-US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감염병</a:t>
                </a:r>
                <a:endParaRPr lang="en-US" altLang="ko-KR" sz="1600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defRPr/>
                </a:pPr>
                <a:r>
                  <a:rPr lang="en-US" altLang="ko-KR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ko-KR" altLang="en-US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만성질환</a:t>
                </a:r>
                <a:endParaRPr lang="en-US" altLang="ko-KR" sz="1600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defRPr/>
                </a:pPr>
                <a:r>
                  <a:rPr lang="en-US" altLang="ko-KR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ko-KR" altLang="en-US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염증성질환</a:t>
                </a:r>
                <a:endParaRPr lang="en-US" altLang="ko-KR" sz="1600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defRPr/>
                </a:pPr>
                <a:r>
                  <a:rPr lang="en-US" altLang="ko-KR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ko-KR" altLang="en-US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선천성질환</a:t>
                </a:r>
                <a:endParaRPr lang="en-US" altLang="ko-KR" sz="1600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defRPr/>
                </a:pPr>
                <a:r>
                  <a:rPr lang="en-US" altLang="ko-KR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ko-KR" altLang="en-US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손상</a:t>
                </a:r>
                <a:r>
                  <a:rPr lang="en-US" altLang="ko-KR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</a:t>
                </a:r>
                <a:r>
                  <a:rPr lang="ko-KR" altLang="en-US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자살포함</a:t>
                </a:r>
                <a:r>
                  <a:rPr lang="en-US" altLang="ko-KR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endParaRPr lang="en-US" altLang="ko-KR" sz="1400" b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168168" y="3970703"/>
                <a:ext cx="1543758" cy="33745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r>
                  <a:rPr lang="ko-KR" altLang="en-US" sz="20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질병과 손상 </a:t>
                </a:r>
                <a:endParaRPr lang="en-US" altLang="ko-KR" sz="20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719856" y="2612225"/>
              <a:ext cx="2170956" cy="2385990"/>
              <a:chOff x="4290647" y="3959475"/>
              <a:chExt cx="1570892" cy="184344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4290647" y="3959475"/>
                <a:ext cx="1570892" cy="184344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/>
                  <a:t>ㄱ</a:t>
                </a:r>
                <a:endParaRPr lang="ko-KR" altLang="en-US" sz="240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417954" y="4430137"/>
                <a:ext cx="1314631" cy="125555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r>
                  <a:rPr lang="en-US" altLang="ko-KR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ko-KR" altLang="en-US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흡연</a:t>
                </a:r>
                <a:endParaRPr lang="en-US" altLang="ko-KR" sz="1600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defRPr/>
                </a:pPr>
                <a:r>
                  <a:rPr lang="en-US" altLang="ko-KR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ko-KR" altLang="en-US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나쁜 영양습관</a:t>
                </a:r>
                <a:endParaRPr lang="en-US" altLang="ko-KR" sz="1600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defRPr/>
                </a:pPr>
                <a:r>
                  <a:rPr lang="en-US" altLang="ko-KR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ko-KR" altLang="en-US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신체활동 부족</a:t>
                </a:r>
                <a:endParaRPr lang="en-US" altLang="ko-KR" sz="1600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defRPr/>
                </a:pPr>
                <a:r>
                  <a:rPr lang="en-US" altLang="ko-KR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ko-KR" altLang="en-US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음주</a:t>
                </a:r>
                <a:endParaRPr lang="en-US" altLang="ko-KR" sz="1600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defRPr/>
                </a:pPr>
                <a:r>
                  <a:rPr lang="en-US" altLang="ko-KR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ko-KR" altLang="en-US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부적절한 약물</a:t>
                </a:r>
                <a:endParaRPr lang="en-US" altLang="ko-KR" sz="1600" b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defRPr/>
                </a:pPr>
                <a:r>
                  <a:rPr lang="en-US" altLang="ko-KR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r>
                  <a:rPr lang="ko-KR" altLang="en-US" sz="1600" b="1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폭력적 성향</a:t>
                </a:r>
                <a:endParaRPr lang="en-US" altLang="ko-KR" sz="1400" b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417953" y="4106546"/>
                <a:ext cx="1255832" cy="26072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r>
                  <a:rPr lang="ko-KR" altLang="en-US" sz="20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건강위험행태 </a:t>
                </a:r>
                <a:endParaRPr lang="en-US" altLang="ko-KR" sz="20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7" name="줄무늬가 있는 오른쪽 화살표 6"/>
          <p:cNvSpPr/>
          <p:nvPr/>
        </p:nvSpPr>
        <p:spPr>
          <a:xfrm>
            <a:off x="6086879" y="5427087"/>
            <a:ext cx="3229706" cy="532188"/>
          </a:xfrm>
          <a:prstGeom prst="stripedRightArrow">
            <a:avLst>
              <a:gd name="adj1" fmla="val 59234"/>
              <a:gd name="adj2" fmla="val 7812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기존 보건의료 영역 </a:t>
            </a:r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77278" y="3445382"/>
            <a:ext cx="751694" cy="350436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977276" y="4506656"/>
            <a:ext cx="1149364" cy="595896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487389" y="4500936"/>
            <a:ext cx="1026676" cy="350436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420831" y="4962297"/>
            <a:ext cx="1093233" cy="357125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/오른쪽 화살표 4"/>
          <p:cNvSpPr/>
          <p:nvPr/>
        </p:nvSpPr>
        <p:spPr>
          <a:xfrm>
            <a:off x="977275" y="6062566"/>
            <a:ext cx="8339309" cy="498107"/>
          </a:xfrm>
          <a:prstGeom prst="leftRightArrow">
            <a:avLst>
              <a:gd name="adj1" fmla="val 61734"/>
              <a:gd name="adj2" fmla="val 71360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집</a:t>
            </a:r>
            <a:r>
              <a:rPr lang="ko-KR" altLang="en-US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                                                          시설</a:t>
            </a:r>
            <a:endParaRPr lang="ko-KR" alt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왼쪽 화살표 11"/>
          <p:cNvSpPr/>
          <p:nvPr/>
        </p:nvSpPr>
        <p:spPr>
          <a:xfrm>
            <a:off x="977276" y="5452765"/>
            <a:ext cx="3296928" cy="497352"/>
          </a:xfrm>
          <a:prstGeom prst="leftArrow">
            <a:avLst>
              <a:gd name="adj1" fmla="val 64135"/>
              <a:gd name="adj2" fmla="val 6037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미래 보건의료 영역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7A18-950E-430F-B78B-4CE5EA3222A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0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1"/>
            <a:ext cx="3790951" cy="265201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5. </a:t>
            </a:r>
            <a:r>
              <a:rPr lang="ko-KR" altLang="en-US" sz="1400" b="1" smtClean="0">
                <a:solidFill>
                  <a:srgbClr val="002060"/>
                </a:solidFill>
              </a:rPr>
              <a:t>건강보험</a:t>
            </a:r>
            <a:r>
              <a:rPr lang="en-US" altLang="ko-KR" sz="1400" b="1" smtClean="0">
                <a:solidFill>
                  <a:srgbClr val="002060"/>
                </a:solidFill>
              </a:rPr>
              <a:t>ACO </a:t>
            </a:r>
            <a:r>
              <a:rPr lang="ko-KR" altLang="en-US" sz="1400" b="1" smtClean="0">
                <a:solidFill>
                  <a:srgbClr val="002060"/>
                </a:solidFill>
              </a:rPr>
              <a:t>원리와 도입 필요성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7A18-950E-430F-B78B-4CE5EA3222A8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740537" y="2886199"/>
            <a:ext cx="4270971" cy="3729939"/>
            <a:chOff x="2688646" y="276349"/>
            <a:chExt cx="4270971" cy="3729939"/>
          </a:xfrm>
        </p:grpSpPr>
        <p:sp>
          <p:nvSpPr>
            <p:cNvPr id="24" name="타원 23"/>
            <p:cNvSpPr/>
            <p:nvPr/>
          </p:nvSpPr>
          <p:spPr>
            <a:xfrm>
              <a:off x="2875989" y="276349"/>
              <a:ext cx="4083628" cy="32148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770126" y="338713"/>
              <a:ext cx="4083628" cy="32148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688646" y="401077"/>
              <a:ext cx="4083628" cy="32148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physicians office ic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300" y="2381752"/>
              <a:ext cx="928075" cy="92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physicians offic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670" y="1259351"/>
              <a:ext cx="1049770" cy="635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6599" y="1954217"/>
              <a:ext cx="769123" cy="56525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0773" y="2144473"/>
              <a:ext cx="757202" cy="75720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3036" y="634337"/>
              <a:ext cx="797173" cy="715892"/>
            </a:xfrm>
            <a:prstGeom prst="rect">
              <a:avLst/>
            </a:prstGeom>
          </p:spPr>
        </p:pic>
        <p:pic>
          <p:nvPicPr>
            <p:cNvPr id="3096" name="Picture 24" descr="physicians office icon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4381" y="669314"/>
              <a:ext cx="1026953" cy="680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2688646" y="3673169"/>
              <a:ext cx="4083628" cy="3331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의원</a:t>
              </a:r>
              <a:r>
                <a:rPr lang="en-US" altLang="ko-KR" smtClean="0"/>
                <a:t>-</a:t>
              </a:r>
              <a:r>
                <a:rPr lang="ko-KR" altLang="en-US" smtClean="0"/>
                <a:t>전문병원 연합조직 네트워크</a:t>
              </a:r>
              <a:endParaRPr lang="ko-KR" altLang="en-US"/>
            </a:p>
          </p:txBody>
        </p:sp>
        <p:pic>
          <p:nvPicPr>
            <p:cNvPr id="33" name="Picture 12" descr="nursing home icon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525" y="1404901"/>
              <a:ext cx="782458" cy="646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2" descr="medical home에 대한 이미지 검색결과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9384" y="2594846"/>
              <a:ext cx="1081900" cy="810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6458875" y="2899391"/>
            <a:ext cx="4303449" cy="3716747"/>
            <a:chOff x="7406984" y="289541"/>
            <a:chExt cx="4303449" cy="3716747"/>
          </a:xfrm>
        </p:grpSpPr>
        <p:sp>
          <p:nvSpPr>
            <p:cNvPr id="35" name="타원 34"/>
            <p:cNvSpPr/>
            <p:nvPr/>
          </p:nvSpPr>
          <p:spPr>
            <a:xfrm>
              <a:off x="7626805" y="289541"/>
              <a:ext cx="4083628" cy="32148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522399" y="346801"/>
              <a:ext cx="4083628" cy="32148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406984" y="401077"/>
              <a:ext cx="4083628" cy="32148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07594" y="1576907"/>
              <a:ext cx="1036024" cy="804845"/>
            </a:xfrm>
            <a:prstGeom prst="rect">
              <a:avLst/>
            </a:prstGeom>
          </p:spPr>
        </p:pic>
        <p:pic>
          <p:nvPicPr>
            <p:cNvPr id="22" name="Picture 16" descr="physicians offic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400" y="2540024"/>
              <a:ext cx="1049770" cy="635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2578" y="2388921"/>
              <a:ext cx="757202" cy="75720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0102" y="794996"/>
              <a:ext cx="797173" cy="715892"/>
            </a:xfrm>
            <a:prstGeom prst="rect">
              <a:avLst/>
            </a:prstGeom>
            <a:ln>
              <a:noFill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7406984" y="3673169"/>
              <a:ext cx="4083628" cy="3331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상급종합병원 중심 네트워크</a:t>
              </a:r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62743" y="750515"/>
              <a:ext cx="757202" cy="75720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52318" y="1682122"/>
              <a:ext cx="797173" cy="71589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Picture 6" descr="hospital icon에 대한 이미지 검색결과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4825" y="1451184"/>
              <a:ext cx="1071890" cy="107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43481" y="2540024"/>
              <a:ext cx="808103" cy="860970"/>
            </a:xfrm>
            <a:prstGeom prst="rect">
              <a:avLst/>
            </a:prstGeom>
          </p:spPr>
        </p:pic>
      </p:grpSp>
      <p:sp>
        <p:nvSpPr>
          <p:cNvPr id="36" name="직사각형 35"/>
          <p:cNvSpPr/>
          <p:nvPr/>
        </p:nvSpPr>
        <p:spPr>
          <a:xfrm>
            <a:off x="857727" y="2004254"/>
            <a:ext cx="10823845" cy="68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개업의 연합조직은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의원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전문병원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연합하고 관리조직을 구축하는 형태가 될 것임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개업의들도 동네의원을 단골로 다니는 많은 사람들이 있고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이들이 연합하면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지역사회 인구집단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대상으로 하는 건강보험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ACO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 구축할 수 있을 것임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특히 전문병원의 수준이 높아져 대상 인구집단에 대한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차진료까지도 담당할 수 있어 잘 관리하면 상급종합병원 중심 네트워크와 좋은 경쟁이 될 수 있을 것임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7" name="Picture 44" descr="na_c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1551" y="2017936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4" descr="na_c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1551" y="144173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/>
        </p:nvSpPr>
        <p:spPr>
          <a:xfrm>
            <a:off x="857727" y="857243"/>
            <a:ext cx="10903968" cy="472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우리나라에 건강보험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ACO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만들어진다면 크게 두 가지 형태가 될 것으로 예상함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하나는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상급종합병원 중심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필요한 의료기관 종별을 네트워크로 구축하는 형태이고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하나는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개업의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중심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하는 연합조직임                                                                                                                                                     </a:t>
            </a:r>
            <a:endParaRPr lang="en-US" altLang="ko-KR" sz="140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57727" y="1424452"/>
            <a:ext cx="10814320" cy="461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상급종합병원 중심 네트워크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현재 대형병원 쏠림현상에서 보듯이 단골로 다니는 사람들과 그 가족들이 많아 일차의료기관이나 요양병원들과 계약 등을 통해 네트워크를 구축하면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어렵지 않게 가입자들을 확보할 수 있을 것으로 판단됨</a:t>
            </a:r>
            <a:endParaRPr lang="en-US" altLang="ko-KR" sz="1400" b="1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713178" y="316541"/>
            <a:ext cx="10515600" cy="7565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smtClean="0"/>
              <a:t>   우리나라 건강보험</a:t>
            </a:r>
            <a:r>
              <a:rPr lang="en-US" altLang="ko-KR" sz="3200" b="1" smtClean="0"/>
              <a:t>ACO</a:t>
            </a:r>
            <a:r>
              <a:rPr lang="ko-KR" altLang="en-US" sz="3200" b="1" smtClean="0"/>
              <a:t>의 가능한 두 가지 조직형태</a:t>
            </a:r>
            <a:endParaRPr lang="ko-KR" altLang="en-US" sz="1400"/>
          </a:p>
        </p:txBody>
      </p:sp>
      <p:pic>
        <p:nvPicPr>
          <p:cNvPr id="42" name="Picture 44" descr="na_c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9234" y="921225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AutoShape 2" descr="value based payment에 대한 이미지 검색결과"/>
          <p:cNvSpPr>
            <a:spLocks noChangeAspect="1" noChangeArrowheads="1"/>
          </p:cNvSpPr>
          <p:nvPr/>
        </p:nvSpPr>
        <p:spPr bwMode="auto">
          <a:xfrm>
            <a:off x="1218803" y="1411514"/>
            <a:ext cx="146661" cy="1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45" name="AutoShape 4" descr="value based payment에 대한 이미지 검색결과"/>
          <p:cNvSpPr>
            <a:spLocks noChangeAspect="1" noChangeArrowheads="1"/>
          </p:cNvSpPr>
          <p:nvPr/>
        </p:nvSpPr>
        <p:spPr bwMode="auto">
          <a:xfrm>
            <a:off x="1371203" y="1563914"/>
            <a:ext cx="146661" cy="1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>
            <a:off x="3323513" y="4428817"/>
            <a:ext cx="1099860" cy="362765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관리조직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933711" y="4436960"/>
            <a:ext cx="1099860" cy="362765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관리조직</a:t>
            </a:r>
            <a:endParaRPr lang="ko-KR" altLang="en-US"/>
          </a:p>
        </p:txBody>
      </p:sp>
      <p:sp>
        <p:nvSpPr>
          <p:cNvPr id="48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6. </a:t>
            </a:r>
            <a:r>
              <a:rPr lang="ko-KR" altLang="en-US" sz="1400" b="1" smtClean="0">
                <a:solidFill>
                  <a:srgbClr val="002060"/>
                </a:solidFill>
              </a:rPr>
              <a:t>건강보험</a:t>
            </a:r>
            <a:r>
              <a:rPr lang="en-US" altLang="ko-KR" sz="1400" b="1" smtClean="0">
                <a:solidFill>
                  <a:srgbClr val="002060"/>
                </a:solidFill>
              </a:rPr>
              <a:t>ACO</a:t>
            </a:r>
            <a:r>
              <a:rPr lang="ko-KR" altLang="en-US" sz="1400" b="1" smtClean="0">
                <a:solidFill>
                  <a:srgbClr val="002060"/>
                </a:solidFill>
              </a:rPr>
              <a:t> 모형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만성질환관리와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새로운 보건의료전달체계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2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utoShape 44"/>
          <p:cNvSpPr>
            <a:spLocks noChangeArrowheads="1"/>
          </p:cNvSpPr>
          <p:nvPr/>
        </p:nvSpPr>
        <p:spPr bwMode="auto">
          <a:xfrm>
            <a:off x="450531" y="2834734"/>
            <a:ext cx="11290937" cy="3924654"/>
          </a:xfrm>
          <a:prstGeom prst="roundRect">
            <a:avLst>
              <a:gd name="adj" fmla="val 5278"/>
            </a:avLst>
          </a:prstGeom>
          <a:solidFill>
            <a:schemeClr val="accent6">
              <a:lumMod val="60000"/>
              <a:lumOff val="40000"/>
              <a:alpha val="10000"/>
            </a:schemeClr>
          </a:solidFill>
          <a:ln w="3175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000">
              <a:solidFill>
                <a:srgbClr val="000000"/>
              </a:solidFill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7215695" y="3948388"/>
            <a:ext cx="1440694" cy="138083"/>
          </a:xfrm>
          <a:prstGeom prst="rightArrow">
            <a:avLst/>
          </a:prstGeom>
          <a:solidFill>
            <a:schemeClr val="accent6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10800000">
            <a:off x="7215695" y="3675948"/>
            <a:ext cx="1440694" cy="138083"/>
          </a:xfrm>
          <a:prstGeom prst="rightArrow">
            <a:avLst/>
          </a:prstGeom>
          <a:solidFill>
            <a:schemeClr val="accent6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 rot="1273598">
            <a:off x="5805211" y="5082500"/>
            <a:ext cx="560657" cy="200718"/>
          </a:xfrm>
          <a:prstGeom prst="rightArrow">
            <a:avLst/>
          </a:prstGeom>
          <a:solidFill>
            <a:schemeClr val="accent6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1769716">
            <a:off x="6386987" y="5335825"/>
            <a:ext cx="1680060" cy="127850"/>
          </a:xfrm>
          <a:prstGeom prst="rightArrow">
            <a:avLst/>
          </a:prstGeom>
          <a:solidFill>
            <a:schemeClr val="accent6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6643" y="271319"/>
            <a:ext cx="10515600" cy="478232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smtClean="0"/>
              <a:t>건강보험</a:t>
            </a:r>
            <a:r>
              <a:rPr lang="en-US" altLang="ko-KR" sz="3200" b="1" smtClean="0"/>
              <a:t>ACO</a:t>
            </a:r>
            <a:r>
              <a:rPr lang="ko-KR" altLang="en-US" sz="3200" b="1" smtClean="0"/>
              <a:t> </a:t>
            </a:r>
            <a:r>
              <a:rPr lang="ko-KR" altLang="en-US" sz="3200" b="1" dirty="0" smtClean="0"/>
              <a:t>시범사업 </a:t>
            </a:r>
            <a:r>
              <a:rPr lang="ko-KR" altLang="en-US" sz="3200" b="1" smtClean="0"/>
              <a:t>운영 원칙</a:t>
            </a:r>
            <a:endParaRPr lang="ko-KR" altLang="en-US" sz="3200" b="1" dirty="0"/>
          </a:p>
        </p:txBody>
      </p:sp>
      <p:sp>
        <p:nvSpPr>
          <p:cNvPr id="12" name="직사각형 11"/>
          <p:cNvSpPr/>
          <p:nvPr/>
        </p:nvSpPr>
        <p:spPr>
          <a:xfrm>
            <a:off x="613800" y="803752"/>
            <a:ext cx="10610334" cy="17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건강보험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ACO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시범사업은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참여 기준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을 충족하고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자발적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으로 신청한 조직체를 대상으로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함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433" y="1321141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607602" y="1761871"/>
            <a:ext cx="11133866" cy="383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건강보험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ACO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는 가입자들의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건강을 책임지고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관리해야 함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정해진 양식에 따라 가입자들에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대한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를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제출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하여야 하고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이를 통해 제공된 서비스 질을 </a:t>
            </a:r>
            <a:r>
              <a:rPr lang="ko-KR" altLang="en-US" sz="1400" err="1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평가</a:t>
            </a:r>
            <a:r>
              <a:rPr lang="ko-KR" altLang="en-US" sz="140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받으며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기준을 충족하면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절감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한 급여진료비에 대한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인센티브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를 지불받음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703" y="819222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434" y="1778762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직사각형 90"/>
          <p:cNvSpPr/>
          <p:nvPr/>
        </p:nvSpPr>
        <p:spPr>
          <a:xfrm>
            <a:off x="607602" y="1308302"/>
            <a:ext cx="11133866" cy="364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건강보험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ACO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는 가입자를 </a:t>
            </a:r>
            <a:r>
              <a:rPr lang="ko-KR" altLang="en-US" sz="1400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모집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할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수 있으나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가입자는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자발적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으로 참여해야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en-US" altLang="ko-KR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또 등록을 원하는 사람을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연령</a:t>
            </a:r>
            <a:r>
              <a:rPr lang="en-US" altLang="ko-KR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질병상태와 상관없이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거부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할 수 없고 반드시 가입시켜야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함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25" y="5616973"/>
            <a:ext cx="2992038" cy="946486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576179" y="2896491"/>
            <a:ext cx="5611920" cy="243910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62" idx="2"/>
            <a:endCxn id="70" idx="0"/>
          </p:cNvCxnSpPr>
          <p:nvPr/>
        </p:nvCxnSpPr>
        <p:spPr>
          <a:xfrm>
            <a:off x="2342507" y="4197109"/>
            <a:ext cx="49341" cy="158841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37" idx="3"/>
          </p:cNvCxnSpPr>
          <p:nvPr/>
        </p:nvCxnSpPr>
        <p:spPr>
          <a:xfrm flipH="1">
            <a:off x="6857276" y="5966547"/>
            <a:ext cx="373444" cy="40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9529754" y="5318708"/>
            <a:ext cx="384125" cy="553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8181422" y="5318708"/>
            <a:ext cx="346824" cy="59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8722143" y="4816132"/>
            <a:ext cx="69283" cy="953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65149" y="6048728"/>
            <a:ext cx="1192127" cy="646331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40</a:t>
            </a:r>
            <a:r>
              <a:rPr lang="ko-KR" altLang="en-US" sz="1200" dirty="0" smtClean="0"/>
              <a:t>세남 합병증 없는 당뇨병 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연간 </a:t>
            </a:r>
            <a:r>
              <a:rPr lang="en-US" altLang="ko-KR" sz="1200" dirty="0" smtClean="0"/>
              <a:t>47</a:t>
            </a:r>
            <a:r>
              <a:rPr lang="ko-KR" altLang="en-US" sz="1200" dirty="0" smtClean="0"/>
              <a:t>만원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902070" y="4857043"/>
            <a:ext cx="1387142" cy="461665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50</a:t>
            </a:r>
            <a:r>
              <a:rPr lang="ko-KR" altLang="en-US" sz="1200" dirty="0" smtClean="0"/>
              <a:t>세남 뇌졸중 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연간 </a:t>
            </a:r>
            <a:r>
              <a:rPr lang="en-US" altLang="ko-KR" sz="1200" dirty="0" smtClean="0"/>
              <a:t>230</a:t>
            </a:r>
            <a:r>
              <a:rPr lang="ko-KR" altLang="en-US" sz="1200" dirty="0" smtClean="0"/>
              <a:t>만원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493950" y="4844132"/>
            <a:ext cx="1261218" cy="461665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건강한 </a:t>
            </a:r>
            <a:r>
              <a:rPr lang="en-US" altLang="ko-KR" sz="1200" dirty="0" smtClean="0"/>
              <a:t>70</a:t>
            </a:r>
            <a:r>
              <a:rPr lang="ko-KR" altLang="en-US" sz="1200" dirty="0" smtClean="0"/>
              <a:t>세남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연간 </a:t>
            </a:r>
            <a:r>
              <a:rPr lang="en-US" altLang="ko-KR" sz="1200" dirty="0" smtClean="0"/>
              <a:t>37</a:t>
            </a:r>
            <a:r>
              <a:rPr lang="ko-KR" altLang="en-US" sz="1200" dirty="0" smtClean="0"/>
              <a:t>만원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21585" y="5924093"/>
            <a:ext cx="1270658" cy="461665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건강한 </a:t>
            </a:r>
            <a:r>
              <a:rPr lang="en-US" altLang="ko-KR" sz="1200" dirty="0" smtClean="0"/>
              <a:t>50</a:t>
            </a:r>
            <a:r>
              <a:rPr lang="ko-KR" altLang="en-US" sz="1200" dirty="0" smtClean="0"/>
              <a:t>세여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연간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만원</a:t>
            </a:r>
            <a:endParaRPr lang="ko-KR" altLang="en-US" sz="12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81" y="3121235"/>
            <a:ext cx="1717215" cy="120080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841535" y="5907294"/>
            <a:ext cx="121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자발적 참여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93950" y="4138453"/>
            <a:ext cx="97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성과 보고</a:t>
            </a:r>
            <a:endParaRPr lang="ko-KR" altLang="en-US" sz="1400" b="1"/>
          </a:p>
        </p:txBody>
      </p:sp>
      <p:sp>
        <p:nvSpPr>
          <p:cNvPr id="43" name="TextBox 42"/>
          <p:cNvSpPr txBox="1"/>
          <p:nvPr/>
        </p:nvSpPr>
        <p:spPr>
          <a:xfrm>
            <a:off x="7453627" y="3160492"/>
            <a:ext cx="1147532" cy="531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선불 지급과 연간 결산</a:t>
            </a:r>
            <a:endParaRPr lang="ko-KR" altLang="en-US" sz="1400" b="1"/>
          </a:p>
        </p:txBody>
      </p:sp>
      <p:sp>
        <p:nvSpPr>
          <p:cNvPr id="46" name="TextBox 45"/>
          <p:cNvSpPr txBox="1"/>
          <p:nvPr/>
        </p:nvSpPr>
        <p:spPr>
          <a:xfrm>
            <a:off x="6575807" y="5265102"/>
            <a:ext cx="121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자발적 등록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101532" y="5303877"/>
            <a:ext cx="252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위험조정에 의한 선불액 결정</a:t>
            </a:r>
            <a:endParaRPr lang="ko-KR" altLang="en-US" sz="1400" b="1" dirty="0"/>
          </a:p>
        </p:txBody>
      </p:sp>
      <p:sp>
        <p:nvSpPr>
          <p:cNvPr id="70" name="타원 69"/>
          <p:cNvSpPr/>
          <p:nvPr/>
        </p:nvSpPr>
        <p:spPr>
          <a:xfrm>
            <a:off x="1706421" y="5785527"/>
            <a:ext cx="1370853" cy="51878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927647" y="4887445"/>
            <a:ext cx="1474857" cy="589451"/>
            <a:chOff x="4945900" y="4846301"/>
            <a:chExt cx="1474857" cy="591622"/>
          </a:xfrm>
        </p:grpSpPr>
        <p:sp>
          <p:nvSpPr>
            <p:cNvPr id="49" name="TextBox 48"/>
            <p:cNvSpPr txBox="1"/>
            <p:nvPr/>
          </p:nvSpPr>
          <p:spPr>
            <a:xfrm>
              <a:off x="4999379" y="4904784"/>
              <a:ext cx="1421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/>
                <a:t>원하는 등록</a:t>
              </a:r>
              <a:endParaRPr lang="en-US" altLang="ko-KR" sz="1400" b="1" smtClean="0"/>
            </a:p>
            <a:p>
              <a:r>
                <a:rPr lang="ko-KR" altLang="en-US" sz="1400" b="1" smtClean="0"/>
                <a:t> </a:t>
              </a:r>
              <a:r>
                <a:rPr lang="ko-KR" altLang="en-US" sz="1400" b="1" dirty="0" smtClean="0"/>
                <a:t>거부 못함</a:t>
              </a:r>
              <a:endParaRPr lang="ko-KR" altLang="en-US" sz="1400" b="1" dirty="0"/>
            </a:p>
          </p:txBody>
        </p:sp>
        <p:sp>
          <p:nvSpPr>
            <p:cNvPr id="71" name="타원 70"/>
            <p:cNvSpPr/>
            <p:nvPr/>
          </p:nvSpPr>
          <p:spPr>
            <a:xfrm>
              <a:off x="4945900" y="4846301"/>
              <a:ext cx="1262815" cy="59162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타원 71"/>
          <p:cNvSpPr/>
          <p:nvPr/>
        </p:nvSpPr>
        <p:spPr>
          <a:xfrm>
            <a:off x="6569276" y="5204425"/>
            <a:ext cx="1150963" cy="42575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230720" y="3129077"/>
            <a:ext cx="1425669" cy="5223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410499" y="4122337"/>
            <a:ext cx="1089243" cy="33288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8051643" y="5265102"/>
            <a:ext cx="2654877" cy="36470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492228" y="3074491"/>
            <a:ext cx="1731548" cy="400110"/>
          </a:xfrm>
          <a:prstGeom prst="rect">
            <a:avLst/>
          </a:prstGeom>
          <a:noFill/>
          <a:ln w="38100" cmpd="dbl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건강보험</a:t>
            </a:r>
            <a:r>
              <a:rPr lang="en-US" altLang="ko-KR" sz="2000" b="1" smtClean="0"/>
              <a:t>ACO</a:t>
            </a:r>
            <a:endParaRPr lang="ko-KR" altLang="en-US" sz="2000" b="1"/>
          </a:p>
        </p:txBody>
      </p:sp>
      <p:sp>
        <p:nvSpPr>
          <p:cNvPr id="54" name="직사각형 53"/>
          <p:cNvSpPr/>
          <p:nvPr/>
        </p:nvSpPr>
        <p:spPr>
          <a:xfrm>
            <a:off x="607602" y="1053295"/>
            <a:ext cx="11133866" cy="168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참여 건강보험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ACO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는 일차진료 네트워크를 갖추고 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차진료가 가능하며 노인의료서비스를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적절히 제공할 수 있는 </a:t>
            </a:r>
            <a:r>
              <a:rPr lang="ko-KR" altLang="en-US" sz="1400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네트워크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를 구축해야 함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7600" y="2211647"/>
            <a:ext cx="11584399" cy="625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국민건강보험공단은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위험조정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모형에 의해 가입자들의 개인당 급여진료비를 정하고 그 절반을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선불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로 지급함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가입자들이 그 해 의료이용한 진료비 중 건강보험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ACO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에서 진료한 부분에 대한 청구는 심사결정액의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절반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을 지급함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일년에 한번 지난 한 해 동안의 가입자들의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평균 급여진료비를 </a:t>
            </a:r>
            <a:r>
              <a:rPr lang="ko-KR" altLang="en-US" sz="1400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벤치마크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와 비교하여 </a:t>
            </a:r>
            <a:r>
              <a:rPr lang="ko-KR" altLang="en-US" sz="140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절감액을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정함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정해진 옵션에 따라 인센티브액을 정하고 지급했던 비용과 진료 청구한 부분과 비교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정산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함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6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703" y="1057409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435" y="2216260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그룹 57"/>
          <p:cNvGrpSpPr/>
          <p:nvPr/>
        </p:nvGrpSpPr>
        <p:grpSpPr>
          <a:xfrm>
            <a:off x="2342507" y="3632994"/>
            <a:ext cx="1853058" cy="1309602"/>
            <a:chOff x="2688646" y="276349"/>
            <a:chExt cx="4423209" cy="4021204"/>
          </a:xfrm>
        </p:grpSpPr>
        <p:sp>
          <p:nvSpPr>
            <p:cNvPr id="60" name="타원 59"/>
            <p:cNvSpPr/>
            <p:nvPr/>
          </p:nvSpPr>
          <p:spPr>
            <a:xfrm>
              <a:off x="2875989" y="276349"/>
              <a:ext cx="4083628" cy="32148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2770126" y="338713"/>
              <a:ext cx="4083628" cy="32148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2688646" y="401079"/>
              <a:ext cx="4083628" cy="32148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2" descr="physicians office icon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300" y="2381752"/>
              <a:ext cx="928075" cy="92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16" descr="physicians office icon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670" y="1259351"/>
              <a:ext cx="1049770" cy="635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6599" y="1954217"/>
              <a:ext cx="769123" cy="565259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60773" y="2144473"/>
              <a:ext cx="757202" cy="75720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73036" y="634337"/>
              <a:ext cx="797173" cy="715892"/>
            </a:xfrm>
            <a:prstGeom prst="rect">
              <a:avLst/>
            </a:prstGeom>
          </p:spPr>
        </p:pic>
        <p:pic>
          <p:nvPicPr>
            <p:cNvPr id="78" name="Picture 24" descr="physicians office icon에 대한 이미지 검색결과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4381" y="669314"/>
              <a:ext cx="1026953" cy="680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2723748" y="3722304"/>
              <a:ext cx="4388107" cy="57524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/>
                <a:t>의원</a:t>
              </a:r>
              <a:r>
                <a:rPr lang="en-US" altLang="ko-KR" sz="800" smtClean="0"/>
                <a:t>-</a:t>
              </a:r>
              <a:r>
                <a:rPr lang="ko-KR" altLang="en-US" sz="800" smtClean="0"/>
                <a:t>전문병원 연합조직 네트워크</a:t>
              </a:r>
              <a:endParaRPr lang="ko-KR" altLang="en-US" sz="800"/>
            </a:p>
          </p:txBody>
        </p:sp>
        <p:pic>
          <p:nvPicPr>
            <p:cNvPr id="80" name="Picture 12" descr="nursing home icon에 대한 이미지 검색결과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525" y="1404901"/>
              <a:ext cx="782458" cy="646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12" descr="medical home에 대한 이미지 검색결과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9384" y="2594846"/>
              <a:ext cx="1081900" cy="810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4765097" y="3518988"/>
            <a:ext cx="1831593" cy="1338341"/>
            <a:chOff x="7406982" y="289541"/>
            <a:chExt cx="4385948" cy="3850991"/>
          </a:xfrm>
        </p:grpSpPr>
        <p:sp>
          <p:nvSpPr>
            <p:cNvPr id="84" name="타원 83"/>
            <p:cNvSpPr/>
            <p:nvPr/>
          </p:nvSpPr>
          <p:spPr>
            <a:xfrm>
              <a:off x="7626805" y="289541"/>
              <a:ext cx="4083628" cy="32148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7522399" y="346801"/>
              <a:ext cx="4083628" cy="32148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7406984" y="401077"/>
              <a:ext cx="4083628" cy="32148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07594" y="1576907"/>
              <a:ext cx="1036024" cy="804845"/>
            </a:xfrm>
            <a:prstGeom prst="rect">
              <a:avLst/>
            </a:prstGeom>
          </p:spPr>
        </p:pic>
        <p:pic>
          <p:nvPicPr>
            <p:cNvPr id="88" name="Picture 16" descr="physicians office icon에 대한 이미지 검색결과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400" y="2540024"/>
              <a:ext cx="1049770" cy="635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72578" y="2388921"/>
              <a:ext cx="757202" cy="75720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10102" y="794996"/>
              <a:ext cx="797173" cy="715892"/>
            </a:xfrm>
            <a:prstGeom prst="rect">
              <a:avLst/>
            </a:prstGeom>
            <a:ln>
              <a:noFill/>
            </a:ln>
          </p:spPr>
        </p:pic>
        <p:sp>
          <p:nvSpPr>
            <p:cNvPr id="92" name="직사각형 91"/>
            <p:cNvSpPr/>
            <p:nvPr/>
          </p:nvSpPr>
          <p:spPr>
            <a:xfrm>
              <a:off x="7406982" y="3673165"/>
              <a:ext cx="4385948" cy="4673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/>
                <a:t>상급종합병원 중심 네트워크</a:t>
              </a:r>
              <a:endParaRPr lang="ko-KR" altLang="en-US" sz="80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62743" y="750515"/>
              <a:ext cx="757202" cy="75720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52318" y="1682122"/>
              <a:ext cx="797173" cy="71589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5" name="Picture 6" descr="hospital icon에 대한 이미지 검색결과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4825" y="1451184"/>
              <a:ext cx="1071890" cy="107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43481" y="2540024"/>
              <a:ext cx="808103" cy="860970"/>
            </a:xfrm>
            <a:prstGeom prst="rect">
              <a:avLst/>
            </a:prstGeom>
          </p:spPr>
        </p:pic>
      </p:grpSp>
      <p:cxnSp>
        <p:nvCxnSpPr>
          <p:cNvPr id="97" name="직선 연결선 96"/>
          <p:cNvCxnSpPr>
            <a:stCxn id="86" idx="2"/>
            <a:endCxn id="70" idx="6"/>
          </p:cNvCxnSpPr>
          <p:nvPr/>
        </p:nvCxnSpPr>
        <p:spPr>
          <a:xfrm flipH="1">
            <a:off x="3077274" y="4116378"/>
            <a:ext cx="1687824" cy="19285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7A18-950E-430F-B78B-4CE5EA3222A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3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6. </a:t>
            </a:r>
            <a:r>
              <a:rPr lang="ko-KR" altLang="en-US" sz="1400" b="1" smtClean="0">
                <a:solidFill>
                  <a:srgbClr val="002060"/>
                </a:solidFill>
              </a:rPr>
              <a:t>건강보험</a:t>
            </a:r>
            <a:r>
              <a:rPr lang="en-US" altLang="ko-KR" sz="1400" b="1" smtClean="0">
                <a:solidFill>
                  <a:srgbClr val="002060"/>
                </a:solidFill>
              </a:rPr>
              <a:t>ACO</a:t>
            </a:r>
            <a:r>
              <a:rPr lang="ko-KR" altLang="en-US" sz="1400" b="1" smtClean="0">
                <a:solidFill>
                  <a:srgbClr val="002060"/>
                </a:solidFill>
              </a:rPr>
              <a:t> 모형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직사각형 139"/>
          <p:cNvSpPr/>
          <p:nvPr/>
        </p:nvSpPr>
        <p:spPr>
          <a:xfrm>
            <a:off x="6957051" y="34232"/>
            <a:ext cx="5092536" cy="676301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242" y="390228"/>
            <a:ext cx="6782733" cy="442704"/>
          </a:xfrm>
        </p:spPr>
        <p:txBody>
          <a:bodyPr lIns="0" rIns="0">
            <a:noAutofit/>
          </a:bodyPr>
          <a:lstStyle/>
          <a:p>
            <a:pPr algn="ctr"/>
            <a:r>
              <a:rPr lang="ko-KR" altLang="en-US" sz="3200" b="1" smtClean="0"/>
              <a:t>국민</a:t>
            </a:r>
            <a:r>
              <a:rPr lang="en-US" altLang="ko-KR" sz="3200" b="1" smtClean="0"/>
              <a:t>, </a:t>
            </a:r>
            <a:r>
              <a:rPr lang="ko-KR" altLang="en-US" sz="3200" b="1" smtClean="0"/>
              <a:t>건강보험</a:t>
            </a:r>
            <a:r>
              <a:rPr lang="en-US" altLang="ko-KR" sz="3200" b="1" smtClean="0"/>
              <a:t>ACO</a:t>
            </a:r>
            <a:r>
              <a:rPr lang="ko-KR" altLang="en-US" sz="3200" b="1" smtClean="0"/>
              <a:t>과 보험자 관계</a:t>
            </a:r>
            <a:endParaRPr lang="ko-KR" altLang="en-US" sz="3200" b="1" dirty="0"/>
          </a:p>
        </p:txBody>
      </p:sp>
      <p:sp>
        <p:nvSpPr>
          <p:cNvPr id="12" name="직사각형 11"/>
          <p:cNvSpPr/>
          <p:nvPr/>
        </p:nvSpPr>
        <p:spPr>
          <a:xfrm>
            <a:off x="416112" y="931992"/>
            <a:ext cx="6334969" cy="21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현재는 국민이 필요에 따라 의료기관이나 요양시설과 서비스를 찾아감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6112" y="1211437"/>
            <a:ext cx="6261048" cy="445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건강보험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ACO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가입한 국민에 대해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재정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임상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케어의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포괄적 보건의료요양서비스를 행하면 그 결과를 평가하여 합당한 인센티브를 제공함</a:t>
            </a:r>
            <a:endParaRPr lang="en-US" altLang="ko-KR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753079" y="6281823"/>
            <a:ext cx="2743200" cy="365125"/>
          </a:xfrm>
        </p:spPr>
        <p:txBody>
          <a:bodyPr/>
          <a:lstStyle/>
          <a:p>
            <a:fld id="{226A7A18-950E-430F-B78B-4CE5EA3222A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4397" y="1760223"/>
            <a:ext cx="6676335" cy="50116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753308" y="5053823"/>
            <a:ext cx="1345213" cy="5166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prstClr val="black"/>
                </a:solidFill>
              </a:rPr>
              <a:t>국민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15926" y="2477225"/>
            <a:ext cx="2219975" cy="1415053"/>
            <a:chOff x="3948141" y="4936696"/>
            <a:chExt cx="2219975" cy="1485439"/>
          </a:xfrm>
        </p:grpSpPr>
        <p:sp>
          <p:nvSpPr>
            <p:cNvPr id="48" name="직사각형 47"/>
            <p:cNvSpPr/>
            <p:nvPr/>
          </p:nvSpPr>
          <p:spPr>
            <a:xfrm>
              <a:off x="4051385" y="5369557"/>
              <a:ext cx="2033161" cy="38994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노인요양시설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058097" y="5825667"/>
              <a:ext cx="2026449" cy="525889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노인요양공동생활 가정센터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948141" y="4936696"/>
              <a:ext cx="2219975" cy="148543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051385" y="4998591"/>
              <a:ext cx="2033161" cy="34456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FFC000"/>
                  </a:solidFill>
                </a:rPr>
                <a:t>노인의료복지시설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456000" y="4065774"/>
            <a:ext cx="2206586" cy="2598093"/>
            <a:chOff x="8967355" y="3994151"/>
            <a:chExt cx="2361101" cy="2727324"/>
          </a:xfrm>
        </p:grpSpPr>
        <p:sp>
          <p:nvSpPr>
            <p:cNvPr id="42" name="직사각형 41"/>
            <p:cNvSpPr/>
            <p:nvPr/>
          </p:nvSpPr>
          <p:spPr>
            <a:xfrm>
              <a:off x="9067802" y="5848741"/>
              <a:ext cx="2160974" cy="378251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단기보호센터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067803" y="4478057"/>
              <a:ext cx="2164770" cy="38994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방문요양센터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067802" y="5408406"/>
              <a:ext cx="2171481" cy="369403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주</a:t>
              </a:r>
              <a:r>
                <a:rPr lang="en-US" altLang="ko-KR" sz="1700" smtClean="0">
                  <a:solidFill>
                    <a:prstClr val="black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·</a:t>
              </a:r>
              <a:r>
                <a:rPr lang="ko-KR" altLang="en-US" sz="1700" smtClean="0">
                  <a:solidFill>
                    <a:prstClr val="black"/>
                  </a:solidFill>
                </a:rPr>
                <a:t>야간보호센터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067803" y="4938929"/>
              <a:ext cx="2171478" cy="389697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방문간호센터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967355" y="3994151"/>
              <a:ext cx="2361101" cy="272732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067802" y="4028874"/>
              <a:ext cx="2164770" cy="35862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FFC000"/>
                  </a:solidFill>
                </a:rPr>
                <a:t>재가노인복지시설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078307" y="6302319"/>
              <a:ext cx="2160974" cy="378251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재가노인지원센터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68268" y="4082381"/>
            <a:ext cx="2227561" cy="2555917"/>
            <a:chOff x="928588" y="3842441"/>
            <a:chExt cx="2339440" cy="2683050"/>
          </a:xfrm>
        </p:grpSpPr>
        <p:sp>
          <p:nvSpPr>
            <p:cNvPr id="54" name="직사각형 53"/>
            <p:cNvSpPr/>
            <p:nvPr/>
          </p:nvSpPr>
          <p:spPr>
            <a:xfrm>
              <a:off x="984823" y="4276679"/>
              <a:ext cx="2197493" cy="38994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종합병원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84823" y="6076418"/>
              <a:ext cx="2197493" cy="389697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의원</a:t>
              </a:r>
              <a:r>
                <a:rPr lang="en-US" altLang="ko-KR" sz="1700" smtClean="0">
                  <a:solidFill>
                    <a:prstClr val="black"/>
                  </a:solidFill>
                </a:rPr>
                <a:t>(1</a:t>
              </a:r>
              <a:r>
                <a:rPr lang="ko-KR" altLang="en-US" sz="1700" smtClean="0">
                  <a:solidFill>
                    <a:prstClr val="black"/>
                  </a:solidFill>
                </a:rPr>
                <a:t>차의료기관</a:t>
              </a:r>
              <a:r>
                <a:rPr lang="en-US" altLang="ko-KR" sz="1700" smtClean="0">
                  <a:solidFill>
                    <a:prstClr val="black"/>
                  </a:solidFill>
                </a:rPr>
                <a:t>)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28588" y="3842441"/>
              <a:ext cx="2339440" cy="26830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64817" y="3891647"/>
              <a:ext cx="2217499" cy="3395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FFC000"/>
                  </a:solidFill>
                </a:rPr>
                <a:t>의료기관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84823" y="4728702"/>
              <a:ext cx="2197493" cy="38994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전문병원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89945" y="5184377"/>
              <a:ext cx="2197493" cy="38994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정신병원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84823" y="5634523"/>
              <a:ext cx="2197493" cy="38994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요양병원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 flipV="1">
            <a:off x="2328078" y="4651955"/>
            <a:ext cx="425231" cy="61186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0" idx="1"/>
          </p:cNvCxnSpPr>
          <p:nvPr/>
        </p:nvCxnSpPr>
        <p:spPr>
          <a:xfrm flipH="1" flipV="1">
            <a:off x="2293123" y="5133751"/>
            <a:ext cx="460185" cy="17839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0" idx="1"/>
          </p:cNvCxnSpPr>
          <p:nvPr/>
        </p:nvCxnSpPr>
        <p:spPr>
          <a:xfrm flipH="1">
            <a:off x="2328079" y="5312144"/>
            <a:ext cx="425229" cy="259467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0" idx="1"/>
          </p:cNvCxnSpPr>
          <p:nvPr/>
        </p:nvCxnSpPr>
        <p:spPr>
          <a:xfrm flipH="1">
            <a:off x="2330134" y="5312144"/>
            <a:ext cx="423174" cy="6764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0" idx="1"/>
          </p:cNvCxnSpPr>
          <p:nvPr/>
        </p:nvCxnSpPr>
        <p:spPr>
          <a:xfrm flipH="1">
            <a:off x="2342973" y="5312144"/>
            <a:ext cx="410335" cy="106446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43" idx="1"/>
          </p:cNvCxnSpPr>
          <p:nvPr/>
        </p:nvCxnSpPr>
        <p:spPr>
          <a:xfrm flipV="1">
            <a:off x="4089763" y="4712482"/>
            <a:ext cx="460111" cy="59511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3394854" y="3831459"/>
            <a:ext cx="139294" cy="124568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0" idx="3"/>
            <a:endCxn id="45" idx="1"/>
          </p:cNvCxnSpPr>
          <p:nvPr/>
        </p:nvCxnSpPr>
        <p:spPr>
          <a:xfrm flipV="1">
            <a:off x="4098521" y="5151401"/>
            <a:ext cx="451353" cy="16074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40" idx="3"/>
            <a:endCxn id="44" idx="1"/>
          </p:cNvCxnSpPr>
          <p:nvPr/>
        </p:nvCxnSpPr>
        <p:spPr>
          <a:xfrm>
            <a:off x="4098521" y="5312144"/>
            <a:ext cx="451353" cy="27682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42" idx="1"/>
          </p:cNvCxnSpPr>
          <p:nvPr/>
        </p:nvCxnSpPr>
        <p:spPr>
          <a:xfrm>
            <a:off x="4139986" y="5337017"/>
            <a:ext cx="409888" cy="67563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0" idx="3"/>
            <a:endCxn id="59" idx="1"/>
          </p:cNvCxnSpPr>
          <p:nvPr/>
        </p:nvCxnSpPr>
        <p:spPr>
          <a:xfrm>
            <a:off x="4098521" y="5312144"/>
            <a:ext cx="461170" cy="113259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 flipV="1">
            <a:off x="3023902" y="3278806"/>
            <a:ext cx="368592" cy="174187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077647" y="640762"/>
            <a:ext cx="4917672" cy="45248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보건의료조직네트워크</a:t>
            </a:r>
            <a:endParaRPr lang="ko-KR" altLang="en-US" b="1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869863" y="6136336"/>
            <a:ext cx="1345213" cy="54234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prstClr val="black"/>
                </a:solidFill>
              </a:rPr>
              <a:t>국민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7187349" y="715123"/>
            <a:ext cx="4700017" cy="4355505"/>
            <a:chOff x="7187349" y="725514"/>
            <a:chExt cx="4700017" cy="4355505"/>
          </a:xfrm>
        </p:grpSpPr>
        <p:sp>
          <p:nvSpPr>
            <p:cNvPr id="106" name="직사각형 105"/>
            <p:cNvSpPr/>
            <p:nvPr/>
          </p:nvSpPr>
          <p:spPr>
            <a:xfrm>
              <a:off x="9753981" y="1158375"/>
              <a:ext cx="2033161" cy="38994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노인요양시설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9760693" y="1614485"/>
              <a:ext cx="2026449" cy="525889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노인요양공동생활 가정센터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9650737" y="725514"/>
              <a:ext cx="2219975" cy="148543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9753981" y="787409"/>
              <a:ext cx="2033161" cy="34456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FFC000"/>
                  </a:solidFill>
                </a:rPr>
                <a:t>노인의료복지시설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9754561" y="4208285"/>
              <a:ext cx="2038762" cy="378251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단기보호센터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754562" y="2837601"/>
              <a:ext cx="2042343" cy="38994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방문요양센터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754561" y="3767950"/>
              <a:ext cx="2048675" cy="369403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주</a:t>
              </a:r>
              <a:r>
                <a:rPr lang="en-US" altLang="ko-KR" sz="1700" smtClean="0">
                  <a:solidFill>
                    <a:prstClr val="black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·</a:t>
              </a:r>
              <a:r>
                <a:rPr lang="ko-KR" altLang="en-US" sz="1700" smtClean="0">
                  <a:solidFill>
                    <a:prstClr val="black"/>
                  </a:solidFill>
                </a:rPr>
                <a:t>야간보호센터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9754562" y="3298473"/>
              <a:ext cx="2048672" cy="389697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방문간호센터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9659795" y="2353695"/>
              <a:ext cx="2227571" cy="272732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9754561" y="2388418"/>
              <a:ext cx="2042343" cy="35862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FFC000"/>
                  </a:solidFill>
                </a:rPr>
                <a:t>재가노인복지시설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9764472" y="4661863"/>
              <a:ext cx="2038762" cy="378251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재가노인지원센터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243584" y="2041090"/>
              <a:ext cx="2197493" cy="38994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종합병원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243584" y="3840829"/>
              <a:ext cx="2197493" cy="389697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의원</a:t>
              </a:r>
              <a:r>
                <a:rPr lang="en-US" altLang="ko-KR" sz="1700" smtClean="0">
                  <a:solidFill>
                    <a:prstClr val="black"/>
                  </a:solidFill>
                </a:rPr>
                <a:t>(1</a:t>
              </a:r>
              <a:r>
                <a:rPr lang="ko-KR" altLang="en-US" sz="1700" smtClean="0">
                  <a:solidFill>
                    <a:prstClr val="black"/>
                  </a:solidFill>
                </a:rPr>
                <a:t>차의료기관</a:t>
              </a:r>
              <a:r>
                <a:rPr lang="en-US" altLang="ko-KR" sz="1700" smtClean="0">
                  <a:solidFill>
                    <a:prstClr val="black"/>
                  </a:solidFill>
                </a:rPr>
                <a:t>)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187349" y="1606852"/>
              <a:ext cx="2339440" cy="26830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223578" y="1656058"/>
              <a:ext cx="2217499" cy="3395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FFC000"/>
                  </a:solidFill>
                </a:rPr>
                <a:t>의료기관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243584" y="2493113"/>
              <a:ext cx="2197493" cy="38994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전문병원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248706" y="2948788"/>
              <a:ext cx="2197493" cy="38994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정신병원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243584" y="3398934"/>
              <a:ext cx="2197493" cy="38994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smtClean="0">
                  <a:solidFill>
                    <a:prstClr val="black"/>
                  </a:solidFill>
                </a:rPr>
                <a:t>요양병원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29" name="직선 화살표 연결선 128"/>
          <p:cNvCxnSpPr>
            <a:stCxn id="141" idx="2"/>
            <a:endCxn id="104" idx="0"/>
          </p:cNvCxnSpPr>
          <p:nvPr/>
        </p:nvCxnSpPr>
        <p:spPr>
          <a:xfrm>
            <a:off x="9535073" y="5731562"/>
            <a:ext cx="7397" cy="40477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7822814" y="5335340"/>
            <a:ext cx="3424518" cy="3962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건강보험</a:t>
            </a:r>
            <a:r>
              <a:rPr lang="en-US" altLang="ko-KR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ACO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3" name="직선 연결선 142"/>
          <p:cNvCxnSpPr>
            <a:stCxn id="103" idx="2"/>
            <a:endCxn id="141" idx="0"/>
          </p:cNvCxnSpPr>
          <p:nvPr/>
        </p:nvCxnSpPr>
        <p:spPr>
          <a:xfrm flipH="1">
            <a:off x="9535073" y="5165601"/>
            <a:ext cx="1410" cy="169739"/>
          </a:xfrm>
          <a:prstGeom prst="line">
            <a:avLst/>
          </a:prstGeom>
          <a:ln w="10477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6753264" y="4233208"/>
            <a:ext cx="247603" cy="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848556" y="125969"/>
            <a:ext cx="3424518" cy="3962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건강보험관리공단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708065" y="1899346"/>
            <a:ext cx="3424518" cy="4074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건강보험관리공단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73" idx="2"/>
            <a:endCxn id="43" idx="1"/>
          </p:cNvCxnSpPr>
          <p:nvPr/>
        </p:nvCxnSpPr>
        <p:spPr>
          <a:xfrm>
            <a:off x="3420324" y="2306782"/>
            <a:ext cx="1129550" cy="2405701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44" idx="1"/>
          </p:cNvCxnSpPr>
          <p:nvPr/>
        </p:nvCxnSpPr>
        <p:spPr>
          <a:xfrm>
            <a:off x="3461091" y="2317056"/>
            <a:ext cx="1088783" cy="327191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42" idx="1"/>
          </p:cNvCxnSpPr>
          <p:nvPr/>
        </p:nvCxnSpPr>
        <p:spPr>
          <a:xfrm>
            <a:off x="3448729" y="2317057"/>
            <a:ext cx="1101145" cy="369559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3" idx="2"/>
            <a:endCxn id="56" idx="3"/>
          </p:cNvCxnSpPr>
          <p:nvPr/>
        </p:nvCxnSpPr>
        <p:spPr>
          <a:xfrm flipH="1">
            <a:off x="2314216" y="2306782"/>
            <a:ext cx="1106108" cy="4089338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45" idx="1"/>
          </p:cNvCxnSpPr>
          <p:nvPr/>
        </p:nvCxnSpPr>
        <p:spPr>
          <a:xfrm>
            <a:off x="3451274" y="2317055"/>
            <a:ext cx="1098600" cy="2834346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59" idx="1"/>
          </p:cNvCxnSpPr>
          <p:nvPr/>
        </p:nvCxnSpPr>
        <p:spPr>
          <a:xfrm>
            <a:off x="3418609" y="2306782"/>
            <a:ext cx="1141082" cy="4137954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73" idx="2"/>
            <a:endCxn id="54" idx="3"/>
          </p:cNvCxnSpPr>
          <p:nvPr/>
        </p:nvCxnSpPr>
        <p:spPr>
          <a:xfrm flipH="1">
            <a:off x="2314216" y="2306782"/>
            <a:ext cx="1106108" cy="237499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73" idx="2"/>
            <a:endCxn id="60" idx="3"/>
          </p:cNvCxnSpPr>
          <p:nvPr/>
        </p:nvCxnSpPr>
        <p:spPr>
          <a:xfrm flipH="1">
            <a:off x="2314216" y="2306782"/>
            <a:ext cx="1106108" cy="2805598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73" idx="2"/>
            <a:endCxn id="61" idx="3"/>
          </p:cNvCxnSpPr>
          <p:nvPr/>
        </p:nvCxnSpPr>
        <p:spPr>
          <a:xfrm flipH="1">
            <a:off x="2319093" y="2306782"/>
            <a:ext cx="1101231" cy="3239681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62" idx="3"/>
          </p:cNvCxnSpPr>
          <p:nvPr/>
        </p:nvCxnSpPr>
        <p:spPr>
          <a:xfrm flipH="1">
            <a:off x="2314216" y="2312821"/>
            <a:ext cx="1111697" cy="3662458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73" idx="1"/>
            <a:endCxn id="48" idx="1"/>
          </p:cNvCxnSpPr>
          <p:nvPr/>
        </p:nvCxnSpPr>
        <p:spPr>
          <a:xfrm>
            <a:off x="1708065" y="2103064"/>
            <a:ext cx="711105" cy="97224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endCxn id="50" idx="1"/>
          </p:cNvCxnSpPr>
          <p:nvPr/>
        </p:nvCxnSpPr>
        <p:spPr>
          <a:xfrm>
            <a:off x="1694092" y="2103064"/>
            <a:ext cx="731790" cy="1471494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72" idx="2"/>
            <a:endCxn id="141" idx="1"/>
          </p:cNvCxnSpPr>
          <p:nvPr/>
        </p:nvCxnSpPr>
        <p:spPr>
          <a:xfrm flipH="1">
            <a:off x="7822814" y="522191"/>
            <a:ext cx="1738001" cy="5011260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097" y="93831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206" y="1243141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6. </a:t>
            </a:r>
            <a:r>
              <a:rPr lang="ko-KR" altLang="en-US" sz="1400" b="1" smtClean="0">
                <a:solidFill>
                  <a:srgbClr val="002060"/>
                </a:solidFill>
              </a:rPr>
              <a:t>건강보험</a:t>
            </a:r>
            <a:r>
              <a:rPr lang="en-US" altLang="ko-KR" sz="1400" b="1" smtClean="0">
                <a:solidFill>
                  <a:srgbClr val="002060"/>
                </a:solidFill>
              </a:rPr>
              <a:t>ACO</a:t>
            </a:r>
            <a:r>
              <a:rPr lang="ko-KR" altLang="en-US" sz="1400" b="1" smtClean="0">
                <a:solidFill>
                  <a:srgbClr val="002060"/>
                </a:solidFill>
              </a:rPr>
              <a:t> 모형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3447" y="1659765"/>
            <a:ext cx="11035275" cy="5123596"/>
            <a:chOff x="572775" y="1643642"/>
            <a:chExt cx="11018982" cy="5159597"/>
          </a:xfrm>
        </p:grpSpPr>
        <p:sp>
          <p:nvSpPr>
            <p:cNvPr id="82" name="AutoShape 44"/>
            <p:cNvSpPr>
              <a:spLocks noChangeArrowheads="1"/>
            </p:cNvSpPr>
            <p:nvPr/>
          </p:nvSpPr>
          <p:spPr bwMode="auto">
            <a:xfrm>
              <a:off x="572775" y="1643642"/>
              <a:ext cx="11018982" cy="5159597"/>
            </a:xfrm>
            <a:prstGeom prst="roundRect">
              <a:avLst>
                <a:gd name="adj" fmla="val 5278"/>
              </a:avLst>
            </a:prstGeom>
            <a:solidFill>
              <a:schemeClr val="bg1">
                <a:lumMod val="95000"/>
                <a:alpha val="30000"/>
              </a:schemeClr>
            </a:solidFill>
            <a:ln w="31750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2205017" y="1698403"/>
              <a:ext cx="8082899" cy="5064069"/>
              <a:chOff x="127183" y="979733"/>
              <a:chExt cx="8965875" cy="5689627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7664" y="1412776"/>
                <a:ext cx="432048" cy="1872208"/>
              </a:xfrm>
              <a:prstGeom prst="rect">
                <a:avLst/>
              </a:prstGeom>
              <a:solidFill>
                <a:srgbClr val="00B0F0">
                  <a:alpha val="30196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 참고인구집단</a:t>
                </a:r>
                <a:endParaRPr lang="en-US" altLang="ko-KR" sz="105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기준년 일인당 평균진료비</a:t>
                </a:r>
                <a:endParaRPr lang="ko-KR" altLang="en-US" sz="105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1983480" y="1420667"/>
                <a:ext cx="36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1987958" y="3267568"/>
                <a:ext cx="36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/>
              <p:cNvSpPr/>
              <p:nvPr/>
            </p:nvSpPr>
            <p:spPr>
              <a:xfrm>
                <a:off x="2339752" y="1412776"/>
                <a:ext cx="432048" cy="468000"/>
              </a:xfrm>
              <a:prstGeom prst="rect">
                <a:avLst/>
              </a:prstGeom>
              <a:solidFill>
                <a:schemeClr val="bg2">
                  <a:lumMod val="50000"/>
                  <a:alpha val="6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dirty="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20%</a:t>
                </a:r>
                <a:endParaRPr lang="ko-KR" altLang="en-US" sz="70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339752" y="1880880"/>
                <a:ext cx="432048" cy="1404000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dirty="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80%</a:t>
                </a:r>
                <a:endParaRPr lang="ko-KR" altLang="en-US" sz="70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547664" y="4437112"/>
                <a:ext cx="432048" cy="1656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일인당실제 진료비</a:t>
                </a: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 flipV="1">
                <a:off x="1984690" y="4444880"/>
                <a:ext cx="391067" cy="370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979712" y="6093296"/>
                <a:ext cx="36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/>
              <p:cNvSpPr/>
              <p:nvPr/>
            </p:nvSpPr>
            <p:spPr>
              <a:xfrm>
                <a:off x="2357208" y="4437112"/>
                <a:ext cx="432048" cy="1242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l-GR" altLang="ko-KR" sz="140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β</a:t>
                </a:r>
                <a:endParaRPr lang="ko-KR" altLang="en-US" sz="140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357208" y="5679296"/>
                <a:ext cx="432048" cy="414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7" name="모서리가 둥근 사각형 설명선 26"/>
              <p:cNvSpPr/>
              <p:nvPr/>
            </p:nvSpPr>
            <p:spPr>
              <a:xfrm rot="10800000">
                <a:off x="3059832" y="1196752"/>
                <a:ext cx="1224136" cy="697327"/>
              </a:xfrm>
              <a:prstGeom prst="wedgeRoundRectCallout">
                <a:avLst>
                  <a:gd name="adj1" fmla="val 71642"/>
                  <a:gd name="adj2" fmla="val -10662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8" name="모서리가 둥근 사각형 설명선 27"/>
              <p:cNvSpPr/>
              <p:nvPr/>
            </p:nvSpPr>
            <p:spPr>
              <a:xfrm rot="10800000">
                <a:off x="3059832" y="1988840"/>
                <a:ext cx="1224136" cy="697327"/>
              </a:xfrm>
              <a:prstGeom prst="wedgeRoundRectCallout">
                <a:avLst>
                  <a:gd name="adj1" fmla="val 71642"/>
                  <a:gd name="adj2" fmla="val -8705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29" name="TextBox 33"/>
              <p:cNvSpPr txBox="1"/>
              <p:nvPr/>
            </p:nvSpPr>
            <p:spPr>
              <a:xfrm>
                <a:off x="3059831" y="1196752"/>
                <a:ext cx="1368152" cy="648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r>
                  <a:rPr lang="en-US" altLang="ko-KR" sz="1050" dirty="0">
                    <a:latin typeface="HY헤드라인M" pitchFamily="18" charset="-127"/>
                    <a:ea typeface="HY헤드라인M" pitchFamily="18" charset="-127"/>
                  </a:rPr>
                  <a:t>“</a:t>
                </a:r>
                <a:r>
                  <a:rPr lang="en-US" altLang="ko-KR" sz="1050" smtClean="0">
                    <a:latin typeface="HY헤드라인M" pitchFamily="18" charset="-127"/>
                    <a:ea typeface="HY헤드라인M" pitchFamily="18" charset="-127"/>
                  </a:rPr>
                  <a:t>A”</a:t>
                </a:r>
                <a:r>
                  <a:rPr lang="ko-KR" altLang="en-US" sz="1050" smtClean="0">
                    <a:latin typeface="HY헤드라인M" pitchFamily="18" charset="-127"/>
                    <a:ea typeface="HY헤드라인M" pitchFamily="18" charset="-127"/>
                  </a:rPr>
                  <a:t>조직</a:t>
                </a:r>
                <a:r>
                  <a:rPr lang="en-US" altLang="ko-KR" sz="1050" smtClean="0">
                    <a:latin typeface="HY헤드라인M" pitchFamily="18" charset="-127"/>
                    <a:ea typeface="HY헤드라인M" pitchFamily="18" charset="-127"/>
                  </a:rPr>
                  <a:t> </a:t>
                </a:r>
                <a:r>
                  <a:rPr lang="ko-KR" altLang="en-US" sz="1050" dirty="0" smtClean="0">
                    <a:latin typeface="HY헤드라인M" pitchFamily="18" charset="-127"/>
                    <a:ea typeface="HY헤드라인M" pitchFamily="18" charset="-127"/>
                  </a:rPr>
                  <a:t>외에서 </a:t>
                </a:r>
                <a:r>
                  <a:rPr lang="ko-KR" altLang="en-US" sz="1050" dirty="0">
                    <a:latin typeface="HY헤드라인M" pitchFamily="18" charset="-127"/>
                    <a:ea typeface="HY헤드라인M" pitchFamily="18" charset="-127"/>
                  </a:rPr>
                  <a:t>행한 진료비 구성 추정</a:t>
                </a:r>
                <a:r>
                  <a:rPr lang="en-US" altLang="ko-KR" sz="1050" dirty="0">
                    <a:latin typeface="HY헤드라인M" pitchFamily="18" charset="-127"/>
                    <a:ea typeface="HY헤드라인M" pitchFamily="18" charset="-127"/>
                  </a:rPr>
                  <a:t>(</a:t>
                </a:r>
                <a:r>
                  <a:rPr lang="en-US" altLang="ko-KR" sz="1050" dirty="0" smtClean="0">
                    <a:latin typeface="HY헤드라인M" pitchFamily="18" charset="-127"/>
                    <a:ea typeface="HY헤드라인M" pitchFamily="18" charset="-127"/>
                  </a:rPr>
                  <a:t>20%)</a:t>
                </a:r>
                <a:endParaRPr lang="ko-KR" altLang="en-US" sz="1050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30" name="TextBox 34"/>
              <p:cNvSpPr txBox="1"/>
              <p:nvPr/>
            </p:nvSpPr>
            <p:spPr>
              <a:xfrm>
                <a:off x="3059832" y="1988840"/>
                <a:ext cx="1368152" cy="657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r>
                  <a:rPr lang="en-US" altLang="ko-KR" sz="1050" dirty="0">
                    <a:latin typeface="HY헤드라인M" pitchFamily="18" charset="-127"/>
                    <a:ea typeface="HY헤드라인M" pitchFamily="18" charset="-127"/>
                  </a:rPr>
                  <a:t>“</a:t>
                </a:r>
                <a:r>
                  <a:rPr lang="en-US" altLang="ko-KR" sz="1050">
                    <a:latin typeface="HY헤드라인M" pitchFamily="18" charset="-127"/>
                    <a:ea typeface="HY헤드라인M" pitchFamily="18" charset="-127"/>
                  </a:rPr>
                  <a:t>A</a:t>
                </a:r>
                <a:r>
                  <a:rPr lang="en-US" altLang="ko-KR" sz="1050" smtClean="0">
                    <a:latin typeface="HY헤드라인M" pitchFamily="18" charset="-127"/>
                    <a:ea typeface="HY헤드라인M" pitchFamily="18" charset="-127"/>
                  </a:rPr>
                  <a:t>”</a:t>
                </a:r>
                <a:r>
                  <a:rPr lang="ko-KR" altLang="en-US" sz="1050" smtClean="0">
                    <a:latin typeface="HY헤드라인M" pitchFamily="18" charset="-127"/>
                    <a:ea typeface="HY헤드라인M" pitchFamily="18" charset="-127"/>
                  </a:rPr>
                  <a:t>조직에서  </a:t>
                </a:r>
                <a:r>
                  <a:rPr lang="ko-KR" altLang="en-US" sz="1050" dirty="0">
                    <a:latin typeface="HY헤드라인M" pitchFamily="18" charset="-127"/>
                    <a:ea typeface="HY헤드라인M" pitchFamily="18" charset="-127"/>
                  </a:rPr>
                  <a:t>행한 진료비 구성 추정</a:t>
                </a:r>
                <a:r>
                  <a:rPr lang="en-US" altLang="ko-KR" sz="1050" dirty="0" smtClean="0">
                    <a:latin typeface="HY헤드라인M" pitchFamily="18" charset="-127"/>
                    <a:ea typeface="HY헤드라인M" pitchFamily="18" charset="-127"/>
                  </a:rPr>
                  <a:t>(80%) </a:t>
                </a:r>
                <a:r>
                  <a:rPr lang="en-US" altLang="ko-KR" sz="1050" dirty="0">
                    <a:latin typeface="HY헤드라인M" pitchFamily="18" charset="-127"/>
                    <a:ea typeface="HY헤드라인M" pitchFamily="18" charset="-127"/>
                  </a:rPr>
                  <a:t>;</a:t>
                </a:r>
                <a:r>
                  <a:rPr lang="el-GR" altLang="ko-KR" sz="1050" dirty="0">
                    <a:latin typeface="HY헤드라인M" pitchFamily="18" charset="-127"/>
                    <a:ea typeface="HY헤드라인M" pitchFamily="18" charset="-127"/>
                  </a:rPr>
                  <a:t> </a:t>
                </a:r>
                <a:r>
                  <a:rPr lang="el-GR" altLang="ko-KR" sz="1100" b="1" dirty="0">
                    <a:latin typeface="HY헤드라인M" pitchFamily="18" charset="-127"/>
                    <a:ea typeface="HY헤드라인M" pitchFamily="18" charset="-127"/>
                  </a:rPr>
                  <a:t>α</a:t>
                </a:r>
                <a:endParaRPr lang="ko-KR" altLang="en-US" sz="1100" b="1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31" name="모서리가 둥근 사각형 설명선 30"/>
              <p:cNvSpPr/>
              <p:nvPr/>
            </p:nvSpPr>
            <p:spPr>
              <a:xfrm>
                <a:off x="3059832" y="5756008"/>
                <a:ext cx="1440160" cy="697327"/>
              </a:xfrm>
              <a:prstGeom prst="wedgeRoundRectCallout">
                <a:avLst>
                  <a:gd name="adj1" fmla="val -69949"/>
                  <a:gd name="adj2" fmla="val -32191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“</a:t>
                </a:r>
                <a:r>
                  <a:rPr lang="en-US" altLang="ko-KR" sz="105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A</a:t>
                </a:r>
                <a:r>
                  <a:rPr lang="en-US" altLang="ko-KR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”</a:t>
                </a:r>
                <a:r>
                  <a:rPr lang="ko-KR" altLang="en-US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조직</a:t>
                </a:r>
                <a:r>
                  <a:rPr lang="en-US" altLang="ko-KR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 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외에서 행한 진료비</a:t>
                </a:r>
              </a:p>
            </p:txBody>
          </p:sp>
          <p:sp>
            <p:nvSpPr>
              <p:cNvPr id="32" name="모서리가 둥근 사각형 설명선 31"/>
              <p:cNvSpPr/>
              <p:nvPr/>
            </p:nvSpPr>
            <p:spPr>
              <a:xfrm>
                <a:off x="3059832" y="4963921"/>
                <a:ext cx="1224136" cy="697327"/>
              </a:xfrm>
              <a:prstGeom prst="wedgeRoundRectCallout">
                <a:avLst>
                  <a:gd name="adj1" fmla="val -71064"/>
                  <a:gd name="adj2" fmla="val 32396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5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“</a:t>
                </a:r>
                <a:r>
                  <a:rPr lang="en-US" altLang="ko-KR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A”</a:t>
                </a:r>
                <a:r>
                  <a:rPr lang="ko-KR" altLang="en-US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조직에서 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행한 실제 </a:t>
                </a:r>
                <a:endParaRPr lang="en-US" altLang="ko-KR" sz="105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진료비 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;</a:t>
                </a:r>
                <a:r>
                  <a:rPr lang="el-GR" altLang="ko-KR" sz="1100" b="1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β</a:t>
                </a:r>
                <a:endParaRPr lang="ko-KR" altLang="en-US" sz="1100" b="1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4081592" y="2780928"/>
                <a:ext cx="2016224" cy="1944216"/>
              </a:xfrm>
              <a:prstGeom prst="roundRect">
                <a:avLst/>
              </a:prstGeom>
              <a:solidFill>
                <a:schemeClr val="accent3">
                  <a:lumMod val="85000"/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80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283968" y="3875544"/>
                <a:ext cx="432048" cy="6228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l-GR" altLang="ko-KR" sz="70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β</a:t>
                </a:r>
                <a:r>
                  <a:rPr lang="en-US" altLang="ko-KR" sz="70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/2</a:t>
                </a:r>
                <a:endParaRPr lang="ko-KR" altLang="en-US" sz="70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6228184" y="4293096"/>
                <a:ext cx="2664296" cy="2376264"/>
              </a:xfrm>
              <a:prstGeom prst="roundRect">
                <a:avLst/>
              </a:prstGeom>
              <a:solidFill>
                <a:schemeClr val="accent3">
                  <a:lumMod val="85000"/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80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884368" y="4577282"/>
                <a:ext cx="432000" cy="201016"/>
              </a:xfrm>
              <a:prstGeom prst="rect">
                <a:avLst/>
              </a:prstGeom>
              <a:solidFill>
                <a:srgbClr val="FF0000">
                  <a:alpha val="49000"/>
                </a:srgbClr>
              </a:solidFill>
              <a:ln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0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508104" y="3267120"/>
                <a:ext cx="432048" cy="1242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l-GR" altLang="ko-KR" sz="140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β</a:t>
                </a:r>
                <a:endParaRPr lang="ko-KR" altLang="en-US" sz="140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508104" y="3068960"/>
                <a:ext cx="432000" cy="188728"/>
              </a:xfrm>
              <a:prstGeom prst="rect">
                <a:avLst/>
              </a:prstGeom>
              <a:solidFill>
                <a:srgbClr val="FF0000">
                  <a:alpha val="49000"/>
                </a:srgbClr>
              </a:solidFill>
              <a:ln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800"/>
              </a:p>
            </p:txBody>
          </p:sp>
          <p:cxnSp>
            <p:nvCxnSpPr>
              <p:cNvPr id="39" name="직선 화살표 연결선 45"/>
              <p:cNvCxnSpPr>
                <a:endCxn id="34" idx="1"/>
              </p:cNvCxnSpPr>
              <p:nvPr/>
            </p:nvCxnSpPr>
            <p:spPr>
              <a:xfrm flipV="1">
                <a:off x="2843808" y="4186944"/>
                <a:ext cx="1440160" cy="610208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54"/>
              <p:cNvCxnSpPr>
                <a:stCxn id="36" idx="3"/>
                <a:endCxn id="38" idx="3"/>
              </p:cNvCxnSpPr>
              <p:nvPr/>
            </p:nvCxnSpPr>
            <p:spPr>
              <a:xfrm flipH="1" flipV="1">
                <a:off x="5940104" y="3163324"/>
                <a:ext cx="2376264" cy="1514466"/>
              </a:xfrm>
              <a:prstGeom prst="bentConnector3">
                <a:avLst>
                  <a:gd name="adj1" fmla="val -9620"/>
                </a:avLst>
              </a:prstGeom>
              <a:ln w="2540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모서리가 둥근 사각형 설명선 40"/>
              <p:cNvSpPr/>
              <p:nvPr/>
            </p:nvSpPr>
            <p:spPr>
              <a:xfrm>
                <a:off x="6012160" y="2132856"/>
                <a:ext cx="1224136" cy="697327"/>
              </a:xfrm>
              <a:prstGeom prst="wedgeRoundRectCallout">
                <a:avLst>
                  <a:gd name="adj1" fmla="val -53225"/>
                  <a:gd name="adj2" fmla="val 85239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50" err="1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절감액의</a:t>
                </a:r>
                <a:r>
                  <a:rPr lang="ko-KR" altLang="en-US" sz="105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 </a:t>
                </a:r>
                <a:r>
                  <a:rPr lang="en-US" altLang="ko-KR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75%</a:t>
                </a:r>
                <a:endParaRPr lang="en-US" altLang="ko-KR" sz="105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(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인센티브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)</a:t>
                </a: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877128" y="3615407"/>
                <a:ext cx="505267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8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헤드라인M" pitchFamily="18" charset="-127"/>
                    <a:ea typeface="HY헤드라인M" pitchFamily="18" charset="-127"/>
                  </a:rPr>
                  <a:t>VS.</a:t>
                </a:r>
              </a:p>
            </p:txBody>
          </p:sp>
          <p:cxnSp>
            <p:nvCxnSpPr>
              <p:cNvPr id="43" name="직선 화살표 연결선 45"/>
              <p:cNvCxnSpPr>
                <a:endCxn id="47" idx="1"/>
              </p:cNvCxnSpPr>
              <p:nvPr/>
            </p:nvCxnSpPr>
            <p:spPr>
              <a:xfrm>
                <a:off x="2771800" y="2852936"/>
                <a:ext cx="1512168" cy="671608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236296" y="4581128"/>
                <a:ext cx="618255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7272257" y="6454497"/>
                <a:ext cx="5760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모서리가 둥근 직사각형 45"/>
              <p:cNvSpPr/>
              <p:nvPr/>
            </p:nvSpPr>
            <p:spPr>
              <a:xfrm>
                <a:off x="1187624" y="3327175"/>
                <a:ext cx="1872208" cy="432048"/>
              </a:xfrm>
              <a:prstGeom prst="roundRect">
                <a:avLst/>
              </a:prstGeom>
              <a:solidFill>
                <a:srgbClr val="82B414"/>
              </a:solidFill>
              <a:ln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인구집단 기반의 </a:t>
                </a:r>
                <a:r>
                  <a:rPr lang="ko-KR" altLang="en-US" sz="1050" dirty="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지불</a:t>
                </a:r>
                <a:endParaRPr lang="en-US" altLang="ko-KR" sz="105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(</a:t>
                </a:r>
                <a:r>
                  <a:rPr lang="ko-KR" altLang="en-US" sz="1050" dirty="0" err="1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선지급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)</a:t>
                </a:r>
                <a:endParaRPr lang="ko-KR" altLang="en-US" sz="105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283968" y="3173544"/>
                <a:ext cx="432048" cy="702000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l-GR" altLang="ko-KR" sz="70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α</a:t>
                </a:r>
                <a:r>
                  <a:rPr lang="en-US" altLang="ko-KR" sz="70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/2</a:t>
                </a:r>
                <a:endParaRPr lang="ko-KR" altLang="en-US" sz="70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48" name="모서리가 둥근 사각형 설명선 47"/>
              <p:cNvSpPr/>
              <p:nvPr/>
            </p:nvSpPr>
            <p:spPr>
              <a:xfrm>
                <a:off x="4572000" y="4797152"/>
                <a:ext cx="1224136" cy="697327"/>
              </a:xfrm>
              <a:prstGeom prst="wedgeRoundRectCallout">
                <a:avLst>
                  <a:gd name="adj1" fmla="val -56570"/>
                  <a:gd name="adj2" fmla="val -88948"/>
                  <a:gd name="adj3" fmla="val 16667"/>
                </a:avLst>
              </a:prstGeom>
              <a:solidFill>
                <a:srgbClr val="FF66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5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“</a:t>
                </a:r>
                <a:r>
                  <a:rPr lang="en-US" altLang="ko-KR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A”</a:t>
                </a:r>
                <a:r>
                  <a:rPr lang="ko-KR" altLang="en-US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조직이 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받은 돈</a:t>
                </a:r>
                <a:endParaRPr lang="en-US" altLang="ko-KR" sz="105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84016" y="3172032"/>
                <a:ext cx="432000" cy="1332000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/>
              </a:p>
            </p:txBody>
          </p:sp>
          <p:sp>
            <p:nvSpPr>
              <p:cNvPr id="50" name="모서리가 둥근 사각형 설명선 49"/>
              <p:cNvSpPr/>
              <p:nvPr/>
            </p:nvSpPr>
            <p:spPr>
              <a:xfrm>
                <a:off x="271199" y="979733"/>
                <a:ext cx="1152128" cy="1080120"/>
              </a:xfrm>
              <a:prstGeom prst="wedgeRoundRectCallout">
                <a:avLst>
                  <a:gd name="adj1" fmla="val -20833"/>
                  <a:gd name="adj2" fmla="val 74002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800" dirty="0"/>
              </a:p>
            </p:txBody>
          </p:sp>
          <p:sp>
            <p:nvSpPr>
              <p:cNvPr id="51" name="TextBox 62"/>
              <p:cNvSpPr txBox="1"/>
              <p:nvPr/>
            </p:nvSpPr>
            <p:spPr>
              <a:xfrm>
                <a:off x="127183" y="1117193"/>
                <a:ext cx="1162698" cy="1011452"/>
              </a:xfrm>
              <a:prstGeom prst="rect">
                <a:avLst/>
              </a:prstGeom>
              <a:noFill/>
              <a:ln w="12700" cmpd="sng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r>
                  <a:rPr lang="ko-KR" altLang="en-US" sz="1050" dirty="0">
                    <a:latin typeface="HY헤드라인M" pitchFamily="18" charset="-127"/>
                    <a:ea typeface="HY헤드라인M" pitchFamily="18" charset="-127"/>
                  </a:rPr>
                  <a:t>벤치마크 </a:t>
                </a:r>
                <a:endParaRPr lang="en-US" altLang="ko-KR" sz="1050" dirty="0">
                  <a:latin typeface="HY헤드라인M" pitchFamily="18" charset="-127"/>
                  <a:ea typeface="HY헤드라인M" pitchFamily="18" charset="-127"/>
                </a:endParaRPr>
              </a:p>
              <a:p>
                <a:r>
                  <a:rPr lang="ko-KR" altLang="en-US" sz="1050" dirty="0">
                    <a:latin typeface="HY헤드라인M" pitchFamily="18" charset="-127"/>
                    <a:ea typeface="HY헤드라인M" pitchFamily="18" charset="-127"/>
                  </a:rPr>
                  <a:t>자료에 의해 추정된 </a:t>
                </a:r>
                <a:r>
                  <a:rPr lang="ko-KR" altLang="en-US" sz="1050" dirty="0" smtClean="0">
                    <a:latin typeface="HY헤드라인M" pitchFamily="18" charset="-127"/>
                    <a:ea typeface="HY헤드라인M" pitchFamily="18" charset="-127"/>
                  </a:rPr>
                  <a:t>기준년 </a:t>
                </a:r>
                <a:r>
                  <a:rPr lang="ko-KR" altLang="en-US" sz="1050" dirty="0">
                    <a:latin typeface="HY헤드라인M" pitchFamily="18" charset="-127"/>
                    <a:ea typeface="HY헤드라인M" pitchFamily="18" charset="-127"/>
                  </a:rPr>
                  <a:t>일인당 </a:t>
                </a:r>
                <a:endParaRPr lang="en-US" altLang="ko-KR" sz="1050" dirty="0">
                  <a:latin typeface="HY헤드라인M" pitchFamily="18" charset="-127"/>
                  <a:ea typeface="HY헤드라인M" pitchFamily="18" charset="-127"/>
                </a:endParaRPr>
              </a:p>
              <a:p>
                <a:r>
                  <a:rPr lang="ko-KR" altLang="en-US" sz="1050" dirty="0">
                    <a:latin typeface="HY헤드라인M" pitchFamily="18" charset="-127"/>
                    <a:ea typeface="HY헤드라인M" pitchFamily="18" charset="-127"/>
                  </a:rPr>
                  <a:t>진료비</a:t>
                </a:r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1187624" y="3808918"/>
                <a:ext cx="1872208" cy="576064"/>
              </a:xfrm>
              <a:prstGeom prst="roundRect">
                <a:avLst/>
              </a:prstGeom>
              <a:solidFill>
                <a:srgbClr val="82B414"/>
              </a:solidFill>
              <a:ln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“</a:t>
                </a:r>
                <a:r>
                  <a:rPr lang="en-US" altLang="ko-KR" sz="105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A</a:t>
                </a:r>
                <a:r>
                  <a:rPr lang="en-US" altLang="ko-KR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”</a:t>
                </a:r>
                <a:r>
                  <a:rPr lang="ko-KR" altLang="en-US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조직이 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FFS 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진료비의 절반 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(</a:t>
                </a:r>
                <a:r>
                  <a:rPr lang="ko-KR" altLang="en-US" sz="1050" dirty="0" err="1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청구시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 지급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)</a:t>
                </a:r>
                <a:endParaRPr lang="ko-KR" altLang="en-US" sz="105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cxnSp>
            <p:nvCxnSpPr>
              <p:cNvPr id="53" name="직선 연결선 52"/>
              <p:cNvCxnSpPr>
                <a:stCxn id="46" idx="3"/>
              </p:cNvCxnSpPr>
              <p:nvPr/>
            </p:nvCxnSpPr>
            <p:spPr>
              <a:xfrm>
                <a:off x="3059832" y="3543199"/>
                <a:ext cx="1368152" cy="173833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52" idx="3"/>
              </p:cNvCxnSpPr>
              <p:nvPr/>
            </p:nvCxnSpPr>
            <p:spPr>
              <a:xfrm flipV="1">
                <a:off x="3059832" y="4077072"/>
                <a:ext cx="1368152" cy="19878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/>
              <p:cNvSpPr/>
              <p:nvPr/>
            </p:nvSpPr>
            <p:spPr>
              <a:xfrm>
                <a:off x="6804248" y="4581128"/>
                <a:ext cx="432048" cy="1872208"/>
              </a:xfrm>
              <a:prstGeom prst="rect">
                <a:avLst/>
              </a:prstGeom>
              <a:solidFill>
                <a:srgbClr val="00B0F0">
                  <a:alpha val="60000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벤치마크 일인당 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진료비</a:t>
                </a:r>
                <a:endParaRPr lang="en-US" altLang="ko-KR" sz="105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7884368" y="4797336"/>
                <a:ext cx="432048" cy="1656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일인당실제 진료비</a:t>
                </a:r>
              </a:p>
            </p:txBody>
          </p:sp>
          <p:sp>
            <p:nvSpPr>
              <p:cNvPr id="57" name="모서리가 둥근 사각형 설명선 56"/>
              <p:cNvSpPr/>
              <p:nvPr/>
            </p:nvSpPr>
            <p:spPr>
              <a:xfrm>
                <a:off x="8156954" y="3645024"/>
                <a:ext cx="936104" cy="769335"/>
              </a:xfrm>
              <a:prstGeom prst="wedgeRoundRectCallout">
                <a:avLst>
                  <a:gd name="adj1" fmla="val -53225"/>
                  <a:gd name="adj2" fmla="val 85239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“</a:t>
                </a:r>
                <a:r>
                  <a:rPr lang="en-US" altLang="ko-KR" sz="105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A</a:t>
                </a:r>
                <a:r>
                  <a:rPr lang="en-US" altLang="ko-KR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”</a:t>
                </a:r>
                <a:r>
                  <a:rPr lang="ko-KR" altLang="en-US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조직이 절감한 비용</a:t>
                </a:r>
                <a:endParaRPr lang="en-US" altLang="ko-KR" sz="105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7236296" y="4787725"/>
                <a:ext cx="64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V="1">
                <a:off x="4283968" y="3068960"/>
                <a:ext cx="1209667" cy="1544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모서리가 둥근 사각형 설명선 59"/>
              <p:cNvSpPr/>
              <p:nvPr/>
            </p:nvSpPr>
            <p:spPr>
              <a:xfrm>
                <a:off x="6372200" y="3356992"/>
                <a:ext cx="1224136" cy="697327"/>
              </a:xfrm>
              <a:prstGeom prst="wedgeRoundRectCallout">
                <a:avLst>
                  <a:gd name="adj1" fmla="val -78132"/>
                  <a:gd name="adj2" fmla="val -14596"/>
                  <a:gd name="adj3" fmla="val 16667"/>
                </a:avLst>
              </a:prstGeom>
              <a:solidFill>
                <a:srgbClr val="FF66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“</a:t>
                </a:r>
                <a:r>
                  <a:rPr lang="en-US" altLang="ko-KR" sz="105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A</a:t>
                </a:r>
                <a:r>
                  <a:rPr lang="en-US" altLang="ko-KR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”</a:t>
                </a:r>
                <a:r>
                  <a:rPr lang="ko-KR" altLang="en-US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조직이 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받을 돈</a:t>
                </a:r>
                <a:endParaRPr lang="en-US" altLang="ko-KR" sz="105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4197311" y="3015806"/>
                <a:ext cx="576064" cy="21602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800"/>
              </a:p>
            </p:txBody>
          </p:sp>
          <p:sp>
            <p:nvSpPr>
              <p:cNvPr id="62" name="모서리가 둥근 사각형 설명선 61"/>
              <p:cNvSpPr/>
              <p:nvPr/>
            </p:nvSpPr>
            <p:spPr>
              <a:xfrm>
                <a:off x="4644008" y="1916832"/>
                <a:ext cx="1224136" cy="697327"/>
              </a:xfrm>
              <a:prstGeom prst="wedgeRoundRectCallout">
                <a:avLst>
                  <a:gd name="adj1" fmla="val -43479"/>
                  <a:gd name="adj2" fmla="val 100311"/>
                  <a:gd name="adj3" fmla="val 16667"/>
                </a:avLst>
              </a:prstGeom>
              <a:solidFill>
                <a:srgbClr val="FF66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“</a:t>
                </a:r>
                <a:r>
                  <a:rPr lang="en-US" altLang="ko-KR" sz="105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A</a:t>
                </a:r>
                <a:r>
                  <a:rPr lang="en-US" altLang="ko-KR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”</a:t>
                </a:r>
                <a:r>
                  <a:rPr lang="ko-KR" altLang="en-US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조직에게</a:t>
                </a:r>
                <a:r>
                  <a:rPr lang="en-US" altLang="ko-KR" sz="1050" smtClean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 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HY헤드라인M" pitchFamily="18" charset="-127"/>
                    <a:ea typeface="HY헤드라인M" pitchFamily="18" charset="-127"/>
                  </a:rPr>
                  <a:t>정산해야 하는 돈</a:t>
                </a:r>
                <a:endParaRPr lang="en-US" altLang="ko-KR" sz="1050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  <p:cxnSp>
            <p:nvCxnSpPr>
              <p:cNvPr id="65" name="직선 연결선 64"/>
              <p:cNvCxnSpPr/>
              <p:nvPr/>
            </p:nvCxnSpPr>
            <p:spPr>
              <a:xfrm>
                <a:off x="1835696" y="5465102"/>
                <a:ext cx="6120680" cy="628194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/>
            <p:cNvSpPr/>
            <p:nvPr/>
          </p:nvSpPr>
          <p:spPr>
            <a:xfrm>
              <a:off x="2417588" y="1701704"/>
              <a:ext cx="3183453" cy="2521737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5362580" y="2899492"/>
              <a:ext cx="2593300" cy="2558086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63284" y="288672"/>
            <a:ext cx="10515600" cy="345909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smtClean="0"/>
              <a:t>건강보험</a:t>
            </a:r>
            <a:r>
              <a:rPr lang="en-US" altLang="ko-KR" sz="3200" b="1" smtClean="0"/>
              <a:t>ACO</a:t>
            </a:r>
            <a:r>
              <a:rPr lang="ko-KR" altLang="en-US" sz="3200" b="1" smtClean="0"/>
              <a:t>에 </a:t>
            </a:r>
            <a:r>
              <a:rPr lang="ko-KR" altLang="en-US" sz="3200" b="1" dirty="0" smtClean="0"/>
              <a:t>적용하는 </a:t>
            </a:r>
            <a:r>
              <a:rPr lang="ko-KR" altLang="en-US" sz="3200" b="1" dirty="0" err="1" smtClean="0"/>
              <a:t>하이브리드</a:t>
            </a:r>
            <a:r>
              <a:rPr lang="ko-KR" altLang="en-US" sz="3200" b="1" dirty="0" smtClean="0"/>
              <a:t> 지불방법</a:t>
            </a:r>
            <a:endParaRPr lang="ko-KR" altLang="en-US" sz="3200" b="1" dirty="0"/>
          </a:p>
        </p:txBody>
      </p:sp>
      <p:sp>
        <p:nvSpPr>
          <p:cNvPr id="12" name="직사각형 11"/>
          <p:cNvSpPr/>
          <p:nvPr/>
        </p:nvSpPr>
        <p:spPr>
          <a:xfrm>
            <a:off x="819025" y="684381"/>
            <a:ext cx="11247079" cy="446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행위별수가제와 인구집단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기반의 </a:t>
            </a:r>
            <a:r>
              <a:rPr lang="ko-KR" altLang="en-US" sz="14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선불제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지불방식을 반반씩 혼합한 </a:t>
            </a:r>
            <a:r>
              <a:rPr lang="ko-KR" altLang="en-US" sz="1400" err="1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하이브리드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 지불방법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은 국민의 의료기관 이용은 현재와 달라지는 것이  없고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건강보험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ACO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와 보험자 간 급여비 지불방법만 달라지는 것임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다만 공급자의 의료이용 행태 유도가 소비자가 느끼는 차이일 것임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820" y="117662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280" y="700688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직사각형 90"/>
          <p:cNvSpPr/>
          <p:nvPr/>
        </p:nvSpPr>
        <p:spPr>
          <a:xfrm>
            <a:off x="819025" y="1161114"/>
            <a:ext cx="11127238" cy="459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책임맡은 인구집단의 예상되는 연간 급여비의 절반을 미리 지급받고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가입자가 네트워크 의료이용을 할 때 급여진료비의 절반을 청구함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 1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년 동안 가입자들의 연간 급여비를 정산하여 벤치마크보다 절감한 급여비의 일정률을 성과급으로 정산하는 방식임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7A18-950E-430F-B78B-4CE5EA3222A8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4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6. </a:t>
            </a:r>
            <a:r>
              <a:rPr lang="ko-KR" altLang="en-US" sz="1400" b="1" smtClean="0">
                <a:solidFill>
                  <a:srgbClr val="002060"/>
                </a:solidFill>
              </a:rPr>
              <a:t>건강보험</a:t>
            </a:r>
            <a:r>
              <a:rPr lang="en-US" altLang="ko-KR" sz="1400" b="1" smtClean="0">
                <a:solidFill>
                  <a:srgbClr val="002060"/>
                </a:solidFill>
              </a:rPr>
              <a:t>ACO</a:t>
            </a:r>
            <a:r>
              <a:rPr lang="ko-KR" altLang="en-US" sz="1400" b="1" smtClean="0">
                <a:solidFill>
                  <a:srgbClr val="002060"/>
                </a:solidFill>
              </a:rPr>
              <a:t> 모형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4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6643" y="217668"/>
            <a:ext cx="10515600" cy="478232"/>
          </a:xfrm>
        </p:spPr>
        <p:txBody>
          <a:bodyPr>
            <a:noAutofit/>
          </a:bodyPr>
          <a:lstStyle/>
          <a:p>
            <a:r>
              <a:rPr lang="ko-KR" altLang="en-US" sz="3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메디케어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ACOs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이익공유 기준의 서비스 질 측정 항목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513" y="1311951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265" y="76070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62"/>
          <p:cNvSpPr txBox="1"/>
          <p:nvPr/>
        </p:nvSpPr>
        <p:spPr>
          <a:xfrm>
            <a:off x="876643" y="1238809"/>
            <a:ext cx="107841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>2011</a:t>
            </a: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년 최종안에 질 측정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점수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err="1" smtClean="0">
                <a:latin typeface="HY헤드라인M" pitchFamily="18" charset="-127"/>
                <a:ea typeface="HY헤드라인M" pitchFamily="18" charset="-127"/>
              </a:rPr>
              <a:t>질성과</a:t>
            </a: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 기준을 만들었고 최근 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>2016</a:t>
            </a: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년에 </a:t>
            </a:r>
            <a:r>
              <a:rPr lang="en-US" altLang="ko-KR" sz="1500" dirty="0">
                <a:latin typeface="HY헤드라인M" pitchFamily="18" charset="-127"/>
                <a:ea typeface="HY헤드라인M" pitchFamily="18" charset="-127"/>
              </a:rPr>
              <a:t>34</a:t>
            </a:r>
            <a:r>
              <a:rPr lang="ko-KR" altLang="en-US" sz="1500" dirty="0">
                <a:latin typeface="HY헤드라인M" pitchFamily="18" charset="-127"/>
                <a:ea typeface="HY헤드라인M" pitchFamily="18" charset="-127"/>
              </a:rPr>
              <a:t>개의 질 </a:t>
            </a: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측정치로 갱신되었음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>. </a:t>
            </a:r>
            <a:endParaRPr lang="ko-KR" altLang="en-US" sz="1500" dirty="0"/>
          </a:p>
        </p:txBody>
      </p:sp>
      <p:sp>
        <p:nvSpPr>
          <p:cNvPr id="91" name="직사각형 90"/>
          <p:cNvSpPr/>
          <p:nvPr/>
        </p:nvSpPr>
        <p:spPr>
          <a:xfrm>
            <a:off x="2182836" y="1250960"/>
            <a:ext cx="7903214" cy="29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endParaRPr lang="en-US" altLang="ko-KR" sz="15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628775" y="1931266"/>
          <a:ext cx="397764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56"/>
                <a:gridCol w="1654629"/>
                <a:gridCol w="940525"/>
                <a:gridCol w="740230"/>
              </a:tblGrid>
              <a:tr h="284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ACO</a:t>
                      </a:r>
                      <a:r>
                        <a:rPr lang="en-US" altLang="ko-KR" sz="1000" baseline="0" dirty="0" smtClean="0"/>
                        <a:t> #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측정 주제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주관 기관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자료수집 방법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84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ACO-1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CAHPS: </a:t>
                      </a:r>
                      <a:r>
                        <a:rPr lang="ko-KR" altLang="en-US" sz="1000" dirty="0" smtClean="0"/>
                        <a:t>즉시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진료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예약 및 정보공유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AHRQ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설문조사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84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ACO-2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CAHPS: </a:t>
                      </a:r>
                      <a:r>
                        <a:rPr lang="ko-KR" altLang="en-US" sz="1000" dirty="0" smtClean="0"/>
                        <a:t>의료기관과의 소통 만족 정도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AHRQ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설문조사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84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ACO-3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CAHPS: </a:t>
                      </a:r>
                      <a:r>
                        <a:rPr lang="ko-KR" altLang="en-US" sz="1000" dirty="0" smtClean="0"/>
                        <a:t>의료기관에 대한 환자의 평가점수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AHRQ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설문조사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74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ACO-4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CAHPS: </a:t>
                      </a:r>
                      <a:r>
                        <a:rPr lang="ko-KR" altLang="en-US" sz="1000" dirty="0" smtClean="0"/>
                        <a:t>전문과목 접근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CMS/AHRQ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설문조사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74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ACO-5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CAHPS: </a:t>
                      </a:r>
                      <a:r>
                        <a:rPr lang="ko-KR" altLang="en-US" sz="1000" dirty="0" smtClean="0"/>
                        <a:t>건강증진과 교육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CMS/AHRQ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설문조사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74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ACO-6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CAHPS: </a:t>
                      </a:r>
                      <a:r>
                        <a:rPr lang="ko-KR" altLang="en-US" sz="1000" dirty="0" smtClean="0"/>
                        <a:t>의사결정 공유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CMS/AHRQ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설문조사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84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ACO-7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CAHPS: </a:t>
                      </a:r>
                      <a:r>
                        <a:rPr lang="ko-KR" altLang="en-US" sz="1000" dirty="0" smtClean="0"/>
                        <a:t>건강상태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기능적 상태 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CMS/AHRQ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설문조사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16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ACO-34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CAHPS: </a:t>
                      </a:r>
                      <a:r>
                        <a:rPr lang="ko-KR" altLang="en-US" sz="1000" dirty="0" smtClean="0"/>
                        <a:t>환자 주변 챙김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CMS/AHRQ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설문조사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15" name="내용 개체 틀 3"/>
          <p:cNvGraphicFramePr>
            <a:graphicFrameLocks/>
          </p:cNvGraphicFramePr>
          <p:nvPr>
            <p:extLst/>
          </p:nvPr>
        </p:nvGraphicFramePr>
        <p:xfrm>
          <a:off x="6044606" y="1931266"/>
          <a:ext cx="4401721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297"/>
                <a:gridCol w="2621280"/>
                <a:gridCol w="617253"/>
                <a:gridCol w="581891"/>
              </a:tblGrid>
              <a:tr h="322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ACO</a:t>
                      </a:r>
                      <a:r>
                        <a:rPr lang="en-US" altLang="ko-KR" sz="1000" baseline="0" dirty="0" smtClean="0"/>
                        <a:t> #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측정 주제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주관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기관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자료수집 방법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</a:tr>
              <a:tr h="1983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ACO-8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rgbClr val="C00000"/>
                          </a:solidFill>
                        </a:rPr>
                        <a:t>위험보정된</a:t>
                      </a:r>
                      <a:r>
                        <a:rPr lang="ko-KR" altLang="en-US" sz="1000" dirty="0" smtClean="0">
                          <a:solidFill>
                            <a:srgbClr val="C00000"/>
                          </a:solidFill>
                        </a:rPr>
                        <a:t> 모든 원인의 재입원</a:t>
                      </a:r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Claim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983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ACO-35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SNF 30</a:t>
                      </a:r>
                      <a:r>
                        <a:rPr lang="ko-KR" altLang="en-US" sz="1000" dirty="0" smtClean="0"/>
                        <a:t>일 모든 원인의 재입원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Claim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983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ACO-36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원인의 계획되지 않은 당뇨환자 입원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Claim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983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ACO-37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원인의 계획되지 않은 심부전환자 입원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Claim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22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ACO-38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원인의 계획되지 않은 다중 만성질환 입원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Claim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22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ACO-9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외래 </a:t>
                      </a:r>
                      <a:r>
                        <a:rPr lang="ko-KR" altLang="en-US" sz="1000" dirty="0" err="1" smtClean="0"/>
                        <a:t>민감</a:t>
                      </a:r>
                      <a:r>
                        <a:rPr lang="ko-KR" altLang="en-US" sz="1000" dirty="0" smtClean="0"/>
                        <a:t> 질환의 입원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노년에서 만성폐쇄성폐질환 혹은 천식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AHRQ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Claim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983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ACO-10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외래 </a:t>
                      </a:r>
                      <a:r>
                        <a:rPr lang="ko-KR" altLang="en-US" sz="1000" dirty="0" err="1" smtClean="0"/>
                        <a:t>민감</a:t>
                      </a:r>
                      <a:r>
                        <a:rPr lang="ko-KR" altLang="en-US" sz="1000" dirty="0" smtClean="0"/>
                        <a:t> 질환의 입원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심부전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AHRQ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Claim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22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ACO-11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의미 있는 의료요구를 잘 해결한 일차진료의사의 퍼센트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EHR</a:t>
                      </a:r>
                      <a:r>
                        <a:rPr lang="en-US" altLang="ko-KR" sz="1000" baseline="0" dirty="0" smtClean="0"/>
                        <a:t> IPD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22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ACO-39 (CARE-3)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의무기록에</a:t>
                      </a:r>
                      <a:r>
                        <a:rPr lang="ko-KR" altLang="en-US" sz="1000" baseline="0" dirty="0" smtClean="0"/>
                        <a:t> 현재 투약의 기록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22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ACO-13 (CARE-2)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낙상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미래 낙상 위험의 </a:t>
                      </a:r>
                      <a:r>
                        <a:rPr lang="ko-KR" altLang="en-US" sz="1000" dirty="0" err="1" smtClean="0"/>
                        <a:t>스크리닝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AMA/PCPI/NCQA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35495" y="4842145"/>
            <a:ext cx="336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표 </a:t>
            </a:r>
            <a:r>
              <a:rPr lang="en-US" altLang="ko-KR" sz="1600" dirty="0" smtClean="0"/>
              <a:t>1.</a:t>
            </a:r>
            <a:r>
              <a:rPr lang="ko-KR" altLang="en-US" sz="1600" dirty="0"/>
              <a:t> 환자</a:t>
            </a:r>
            <a:r>
              <a:rPr lang="en-US" altLang="ko-KR" sz="1600" dirty="0"/>
              <a:t>/</a:t>
            </a:r>
            <a:r>
              <a:rPr lang="ko-KR" altLang="en-US" sz="1600" dirty="0"/>
              <a:t>서비스제공자 </a:t>
            </a:r>
            <a:r>
              <a:rPr lang="ko-KR" altLang="en-US" sz="1600" dirty="0" smtClean="0"/>
              <a:t>경험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970848" y="5483377"/>
            <a:ext cx="254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표 </a:t>
            </a:r>
            <a:r>
              <a:rPr lang="en-US" altLang="ko-KR" sz="1600" dirty="0" smtClean="0"/>
              <a:t>2. </a:t>
            </a:r>
            <a:r>
              <a:rPr lang="ko-KR" altLang="en-US" sz="1600" dirty="0" err="1"/>
              <a:t>케어</a:t>
            </a:r>
            <a:r>
              <a:rPr lang="ko-KR" altLang="en-US" sz="1600" dirty="0"/>
              <a:t> 통합</a:t>
            </a:r>
            <a:r>
              <a:rPr lang="en-US" altLang="ko-KR" sz="1600" dirty="0"/>
              <a:t>/</a:t>
            </a:r>
            <a:r>
              <a:rPr lang="ko-KR" altLang="en-US" sz="1600" dirty="0"/>
              <a:t>환자 안전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28775" y="5820779"/>
            <a:ext cx="4716319" cy="72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- CAHPS : Consumer Assessment of Healthcare Providers and Systems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- AHRQ : Agency of Healthcare Research and Quality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- AMA : American Medical Association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en-US" altLang="ko-KR" sz="1100" dirty="0">
                <a:solidFill>
                  <a:schemeClr val="tx1"/>
                </a:solidFill>
              </a:rPr>
              <a:t>PCPI : Physician Consortium for Performance </a:t>
            </a:r>
            <a:r>
              <a:rPr lang="en-US" altLang="ko-KR" sz="1100" dirty="0" smtClean="0">
                <a:solidFill>
                  <a:schemeClr val="tx1"/>
                </a:solidFill>
              </a:rPr>
              <a:t>Improvement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345094" y="5820779"/>
            <a:ext cx="4101233" cy="72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- NCQA : National Committee on Quality Assurance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en-US" altLang="ko-KR" sz="1100" dirty="0">
                <a:solidFill>
                  <a:schemeClr val="tx1"/>
                </a:solidFill>
              </a:rPr>
              <a:t>GPRO WI : Group Practice Reporting Option-Web Interface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- EHR-IPD </a:t>
            </a:r>
            <a:r>
              <a:rPr lang="en-US" altLang="ko-KR" sz="1100" dirty="0">
                <a:solidFill>
                  <a:schemeClr val="tx1"/>
                </a:solidFill>
              </a:rPr>
              <a:t>: EHR-Incentive Program </a:t>
            </a:r>
            <a:r>
              <a:rPr lang="en-US" altLang="ko-KR" sz="1100" dirty="0" smtClean="0">
                <a:solidFill>
                  <a:schemeClr val="tx1"/>
                </a:solidFill>
              </a:rPr>
              <a:t>Data</a:t>
            </a:r>
          </a:p>
          <a:p>
            <a:pPr marL="171450" indent="-171450">
              <a:buFontTx/>
              <a:buChar char="-"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3902" y="5820779"/>
            <a:ext cx="8822425" cy="724140"/>
          </a:xfrm>
          <a:prstGeom prst="rect">
            <a:avLst/>
          </a:prstGeom>
          <a:solidFill>
            <a:schemeClr val="accent1">
              <a:alpha val="34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6643" y="760707"/>
            <a:ext cx="10515600" cy="447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2011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년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월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일에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CMS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는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ACA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법에 의해 </a:t>
            </a:r>
            <a:r>
              <a:rPr lang="ko-KR" altLang="en-US" sz="15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메디케어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Shared Savings Program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을 공표하고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메디케어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환자들에게 더 연계된 </a:t>
            </a:r>
            <a:r>
              <a:rPr lang="ko-KR" altLang="en-US" sz="15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케어를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제공하고자 하였고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인구집단 환자의 질을 개선한 대가로 인센티브를 받도록 함</a:t>
            </a:r>
            <a:endParaRPr lang="en-US" altLang="ko-KR" sz="15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6. </a:t>
            </a:r>
            <a:r>
              <a:rPr lang="ko-KR" altLang="en-US" sz="1400" b="1" smtClean="0">
                <a:solidFill>
                  <a:srgbClr val="002060"/>
                </a:solidFill>
              </a:rPr>
              <a:t>건강보험</a:t>
            </a:r>
            <a:r>
              <a:rPr lang="en-US" altLang="ko-KR" sz="1400" b="1" smtClean="0">
                <a:solidFill>
                  <a:srgbClr val="002060"/>
                </a:solidFill>
              </a:rPr>
              <a:t>ACO</a:t>
            </a:r>
            <a:r>
              <a:rPr lang="ko-KR" altLang="en-US" sz="1400" b="1" smtClean="0">
                <a:solidFill>
                  <a:srgbClr val="002060"/>
                </a:solidFill>
              </a:rPr>
              <a:t> 모형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0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6643" y="271319"/>
            <a:ext cx="10515600" cy="478232"/>
          </a:xfrm>
        </p:spPr>
        <p:txBody>
          <a:bodyPr>
            <a:noAutofit/>
          </a:bodyPr>
          <a:lstStyle/>
          <a:p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메디케어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ACOs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이익공유 기준의 서비스 질 측정 항목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3034" y="844082"/>
            <a:ext cx="10273553" cy="380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환자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서비스제공자 경험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8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개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5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케어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통합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환자 안전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개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예방 보건의료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9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개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위험 인구집단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7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개의 총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34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개 </a:t>
            </a:r>
            <a:r>
              <a:rPr lang="ko-KR" altLang="en-US" sz="15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질지표를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측정하여 점수를 산정함 </a:t>
            </a:r>
            <a:endParaRPr lang="en-US" altLang="ko-KR" sz="15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258" y="135290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258" y="844082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62"/>
          <p:cNvSpPr txBox="1"/>
          <p:nvPr/>
        </p:nvSpPr>
        <p:spPr>
          <a:xfrm>
            <a:off x="2182836" y="1387833"/>
            <a:ext cx="8059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/>
          </a:p>
        </p:txBody>
      </p:sp>
      <p:sp>
        <p:nvSpPr>
          <p:cNvPr id="91" name="직사각형 90"/>
          <p:cNvSpPr/>
          <p:nvPr/>
        </p:nvSpPr>
        <p:spPr>
          <a:xfrm>
            <a:off x="753035" y="1359214"/>
            <a:ext cx="10273552" cy="361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5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자료원은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CMS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청구 및 행정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의무기록 인센티브 프로그램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(8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개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), CMS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제공 </a:t>
            </a:r>
            <a:r>
              <a:rPr lang="ko-KR" altLang="en-US" sz="15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웹포탈에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입력하는 자료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(18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개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),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환자 경험 </a:t>
            </a:r>
            <a:r>
              <a:rPr lang="ko-KR" altLang="en-US" sz="15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서베이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자료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(8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개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임 </a:t>
            </a:r>
            <a:endParaRPr lang="en-US" altLang="ko-KR" sz="15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7887" y="5912094"/>
            <a:ext cx="1989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표 </a:t>
            </a:r>
            <a:r>
              <a:rPr lang="en-US" altLang="ko-KR" sz="1600" dirty="0" smtClean="0"/>
              <a:t>3.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예방 보건의료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5597" y="4573371"/>
            <a:ext cx="199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표 </a:t>
            </a:r>
            <a:r>
              <a:rPr lang="en-US" altLang="ko-KR" sz="1600" dirty="0" smtClean="0"/>
              <a:t>4. </a:t>
            </a:r>
            <a:r>
              <a:rPr lang="ko-KR" altLang="en-US" sz="1600" dirty="0"/>
              <a:t>위험 인구집단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38258" y="6243616"/>
            <a:ext cx="9055852" cy="395755"/>
          </a:xfrm>
          <a:prstGeom prst="rect">
            <a:avLst/>
          </a:prstGeom>
          <a:solidFill>
            <a:schemeClr val="accent1">
              <a:alpha val="34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- ACC : American College of Cardiology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- AHA : American Heart </a:t>
            </a:r>
            <a:r>
              <a:rPr lang="en-US" altLang="ko-KR" sz="1100" dirty="0" smtClean="0">
                <a:solidFill>
                  <a:schemeClr val="tx1"/>
                </a:solidFill>
              </a:rPr>
              <a:t>Association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graphicFrame>
        <p:nvGraphicFramePr>
          <p:cNvPr id="17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538258" y="1873979"/>
          <a:ext cx="3789218" cy="4044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26"/>
                <a:gridCol w="2115128"/>
                <a:gridCol w="480290"/>
                <a:gridCol w="526474"/>
              </a:tblGrid>
              <a:tr h="478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ACO</a:t>
                      </a:r>
                      <a:r>
                        <a:rPr lang="en-US" altLang="ko-KR" sz="1000" baseline="0" dirty="0" smtClean="0"/>
                        <a:t> #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측정 주제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주관 기관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자료수집방법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</a:tr>
              <a:tr h="345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ACO-14 (PREV-7)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예방적 </a:t>
                      </a:r>
                      <a:r>
                        <a:rPr lang="ko-KR" altLang="en-US" sz="1000" dirty="0" err="1" smtClean="0"/>
                        <a:t>케어와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스크리닝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인플루엔자 예방접종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AMA/PCPI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45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ACO-15 (PREV-8)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장년의 폐렴 예방접종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NCQA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45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ACO-16 (PREV-9)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예방적 </a:t>
                      </a:r>
                      <a:r>
                        <a:rPr lang="ko-KR" altLang="en-US" sz="1000" dirty="0" err="1" smtClean="0"/>
                        <a:t>케어와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스크리닝</a:t>
                      </a:r>
                      <a:r>
                        <a:rPr lang="en-US" altLang="ko-KR" sz="1000" dirty="0" smtClean="0"/>
                        <a:t>:BMI </a:t>
                      </a:r>
                      <a:r>
                        <a:rPr lang="ko-KR" altLang="en-US" sz="1000" dirty="0" err="1" smtClean="0"/>
                        <a:t>스크리닝과</a:t>
                      </a:r>
                      <a:r>
                        <a:rPr lang="ko-KR" altLang="en-US" sz="1000" dirty="0" smtClean="0"/>
                        <a:t> 추적관리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45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ACO-17 (PREV-10)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예방적 </a:t>
                      </a:r>
                      <a:r>
                        <a:rPr lang="ko-KR" altLang="en-US" sz="1000" dirty="0" err="1" smtClean="0"/>
                        <a:t>케어와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스크리닝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흡연 </a:t>
                      </a:r>
                      <a:r>
                        <a:rPr lang="ko-KR" altLang="en-US" sz="1000" dirty="0" err="1" smtClean="0"/>
                        <a:t>스크리닝과</a:t>
                      </a:r>
                      <a:r>
                        <a:rPr lang="ko-KR" altLang="en-US" sz="1000" dirty="0" smtClean="0"/>
                        <a:t> 금연 개입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AMA/PCPI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45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ACO-18 (PREV-12)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예방적 </a:t>
                      </a:r>
                      <a:r>
                        <a:rPr lang="ko-KR" altLang="en-US" sz="1000" dirty="0" err="1" smtClean="0"/>
                        <a:t>케어와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스크리닝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임상적 우울증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스크리닝과</a:t>
                      </a:r>
                      <a:r>
                        <a:rPr lang="ko-KR" altLang="en-US" sz="1000" baseline="0" dirty="0" smtClean="0"/>
                        <a:t> 추적관리 계획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45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ACO-19 (PREV-6)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대장암 </a:t>
                      </a:r>
                      <a:r>
                        <a:rPr lang="ko-KR" altLang="en-US" sz="1000" dirty="0" err="1" smtClean="0"/>
                        <a:t>스크리닝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NCQA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45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ACO-20 (PREV-5)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유방암 </a:t>
                      </a:r>
                      <a:r>
                        <a:rPr lang="ko-KR" altLang="en-US" sz="1000" dirty="0" err="1" smtClean="0"/>
                        <a:t>스크리닝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NCQA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45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ACO-21 (PREV-11)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예방적 </a:t>
                      </a:r>
                      <a:r>
                        <a:rPr lang="ko-KR" altLang="en-US" sz="1000" dirty="0" err="1" smtClean="0"/>
                        <a:t>케어와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스크리닝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고혈압 </a:t>
                      </a:r>
                      <a:r>
                        <a:rPr lang="ko-KR" altLang="en-US" sz="1000" dirty="0" err="1" smtClean="0"/>
                        <a:t>스크리닝과</a:t>
                      </a:r>
                      <a:r>
                        <a:rPr lang="ko-KR" altLang="en-US" sz="1000" dirty="0" smtClean="0"/>
                        <a:t> 추적관리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45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ACO-42 (PREV-13)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심혈관질환에서</a:t>
                      </a:r>
                      <a:r>
                        <a:rPr lang="ko-KR" altLang="en-US" sz="1000" dirty="0" smtClean="0"/>
                        <a:t> 예방과 치료를 위한 </a:t>
                      </a:r>
                      <a:r>
                        <a:rPr lang="ko-KR" altLang="en-US" sz="1000" dirty="0" err="1" smtClean="0"/>
                        <a:t>스타틴</a:t>
                      </a:r>
                      <a:r>
                        <a:rPr lang="ko-KR" altLang="en-US" sz="1000" dirty="0" smtClean="0"/>
                        <a:t> 요법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CMS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21" name="내용 개체 틀 3"/>
          <p:cNvGraphicFramePr>
            <a:graphicFrameLocks/>
          </p:cNvGraphicFramePr>
          <p:nvPr>
            <p:extLst/>
          </p:nvPr>
        </p:nvGraphicFramePr>
        <p:xfrm>
          <a:off x="5428675" y="1873979"/>
          <a:ext cx="516543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55"/>
                <a:gridCol w="970929"/>
                <a:gridCol w="2167710"/>
                <a:gridCol w="717857"/>
                <a:gridCol w="671484"/>
              </a:tblGrid>
              <a:tr h="367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위험질환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ACO</a:t>
                      </a:r>
                      <a:r>
                        <a:rPr lang="en-US" altLang="ko-KR" sz="1000" baseline="0" dirty="0" smtClean="0"/>
                        <a:t> #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측정 주제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주관 기관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자료수집 방법</a:t>
                      </a:r>
                      <a:endParaRPr lang="ko-KR" altLang="en-US" sz="1000" dirty="0"/>
                    </a:p>
                  </a:txBody>
                  <a:tcPr marL="45720" marR="45720" anchor="ctr"/>
                </a:tc>
              </a:tr>
              <a:tr h="226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우울증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ACO-40(MH-1)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</a:t>
                      </a:r>
                      <a:r>
                        <a:rPr lang="ko-KR" altLang="en-US" sz="1000" dirty="0" smtClean="0"/>
                        <a:t>개월에 우울증 완화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MNCM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625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당뇨병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ACO-27(DM-2)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헤모글로빈</a:t>
                      </a:r>
                      <a:r>
                        <a:rPr lang="en-US" altLang="ko-KR" sz="1000" dirty="0" smtClean="0"/>
                        <a:t> A1c </a:t>
                      </a:r>
                      <a:r>
                        <a:rPr lang="ko-KR" altLang="en-US" sz="1000" dirty="0" smtClean="0"/>
                        <a:t>통제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안됨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NCQA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62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ACO-41(DM-7)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망막검사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NCQA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6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고혈압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ACO-28(HTN-2)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고혈압 통제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NCQA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67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허혈성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혈관질환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ACO-30(IVD-2)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다른 </a:t>
                      </a:r>
                      <a:r>
                        <a:rPr lang="ko-KR" altLang="en-US" sz="1000" dirty="0" err="1" smtClean="0"/>
                        <a:t>항혈전제로</a:t>
                      </a:r>
                      <a:r>
                        <a:rPr lang="ko-KR" altLang="en-US" sz="1000" dirty="0" smtClean="0"/>
                        <a:t> 아스피린 사용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NCQA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93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심부전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ACO-31(HF-6)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좌심실 수축기능저하에 베타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차단제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AMA/PCPI/ACC/AHA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50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관상동맥질환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ACO-33(CAD-7)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안지오텐신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전환 효소 차단제나 </a:t>
                      </a:r>
                      <a:r>
                        <a:rPr lang="ko-KR" altLang="en-US" sz="1000" dirty="0" err="1" smtClean="0"/>
                        <a:t>안지오텐신</a:t>
                      </a:r>
                      <a:r>
                        <a:rPr lang="ko-KR" altLang="en-US" sz="1000" dirty="0" smtClean="0"/>
                        <a:t> 수용체 차단제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당뇨병 혹은 좌심실 수축기능저하</a:t>
                      </a:r>
                      <a:r>
                        <a:rPr lang="en-US" altLang="ko-KR" sz="1000" dirty="0" smtClean="0"/>
                        <a:t>(LVEF&lt;40%)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AMA/PCPI/ACC/AHA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GPRO WI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14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6. </a:t>
            </a:r>
            <a:r>
              <a:rPr lang="ko-KR" altLang="en-US" sz="1400" b="1" smtClean="0">
                <a:solidFill>
                  <a:srgbClr val="002060"/>
                </a:solidFill>
              </a:rPr>
              <a:t>건강보험</a:t>
            </a:r>
            <a:r>
              <a:rPr lang="en-US" altLang="ko-KR" sz="1400" b="1" smtClean="0">
                <a:solidFill>
                  <a:srgbClr val="002060"/>
                </a:solidFill>
              </a:rPr>
              <a:t>ACO</a:t>
            </a:r>
            <a:r>
              <a:rPr lang="ko-KR" altLang="en-US" sz="1400" b="1" smtClean="0">
                <a:solidFill>
                  <a:srgbClr val="002060"/>
                </a:solidFill>
              </a:rPr>
              <a:t> 모형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2683" y="217381"/>
            <a:ext cx="10644797" cy="625999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smtClean="0">
                <a:latin typeface="HY헤드라인M" pitchFamily="18" charset="-127"/>
                <a:ea typeface="HY헤드라인M" pitchFamily="18" charset="-127"/>
              </a:rPr>
              <a:t>인구집단건강과 위험분류</a:t>
            </a:r>
            <a:r>
              <a:rPr lang="en-US" altLang="ko-KR" sz="1200" i="1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1200" i="1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1200" i="1" smtClean="0">
                <a:latin typeface="HY헤드라인M" pitchFamily="18" charset="-127"/>
                <a:ea typeface="HY헤드라인M" pitchFamily="18" charset="-127"/>
              </a:rPr>
              <a:t>(Value Transformation Framework Action Guide. 2019 National Association of Community Health Centers|Quality Center@nachc.org|July2019)</a:t>
            </a:r>
            <a:endParaRPr lang="ko-KR" altLang="en-US" sz="3200" b="1" i="1"/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75" y="1654439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75" y="919972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직사각형 90"/>
          <p:cNvSpPr/>
          <p:nvPr/>
        </p:nvSpPr>
        <p:spPr>
          <a:xfrm>
            <a:off x="790576" y="1683566"/>
            <a:ext cx="11087098" cy="86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'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인구집단건강관리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'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는 환자를 </a:t>
            </a:r>
            <a:r>
              <a:rPr lang="en-US" altLang="ko-KR" sz="1500" b="1">
                <a:solidFill>
                  <a:srgbClr val="C00000"/>
                </a:solidFill>
                <a:latin typeface="맑은 고딕" panose="020B0503020000020004" pitchFamily="50" charset="-127"/>
              </a:rPr>
              <a:t>① </a:t>
            </a:r>
            <a:r>
              <a:rPr lang="ko-KR" altLang="en-US" sz="1500" b="1" smtClean="0">
                <a:solidFill>
                  <a:srgbClr val="C00000"/>
                </a:solidFill>
                <a:latin typeface="맑은 고딕" panose="020B0503020000020004" pitchFamily="50" charset="-127"/>
              </a:rPr>
              <a:t>개인으로서 </a:t>
            </a:r>
            <a:r>
              <a:rPr lang="en-US" altLang="ko-KR" sz="1500" b="1" smtClean="0">
                <a:solidFill>
                  <a:srgbClr val="C00000"/>
                </a:solidFill>
                <a:latin typeface="맑은 고딕" panose="020B0503020000020004" pitchFamily="50" charset="-127"/>
              </a:rPr>
              <a:t>② </a:t>
            </a:r>
            <a:r>
              <a:rPr lang="ko-KR" altLang="en-US" sz="1500" b="1" smtClean="0">
                <a:solidFill>
                  <a:srgbClr val="C00000"/>
                </a:solidFill>
                <a:latin typeface="맑은 고딕" panose="020B0503020000020004" pitchFamily="50" charset="-127"/>
              </a:rPr>
              <a:t>지역사회 혹은 인구집단의 구성원으로서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두 가지를 모두 고려하여 접근하기를 요구함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개인 수준에서 환자의 위험수준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(risk level)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을 정하는 것이 개인의 케어계획을 수행하는 첫 단계임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통상적인 분류방법으로 고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중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- (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높아지는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-)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저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위험을 사용함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인구집단 </a:t>
            </a:r>
            <a:r>
              <a:rPr lang="ko-KR" altLang="en-US" sz="150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수준에서는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케어모델의 각 하위그룹 내에서 위험분류에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따른 환자 개인의 요구를 반영하도록 함</a:t>
            </a:r>
            <a:endParaRPr lang="en-US" altLang="ko-KR" sz="1500" b="1">
              <a:solidFill>
                <a:srgbClr val="C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0578" y="935524"/>
            <a:ext cx="11087097" cy="610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위험분류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(Risk Stratification)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는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공급자들이 동일한 특성을 가진 하위집단의 환자들에게 적당한 수준의 케어와 서비스의 종류를 결정하게 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즉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환자에게 위험 상태를 정하는 과정을 말하며 이 정보를 사용하여 케어를 지시하고 전체 인구집단의 건강결과가 개선되도록 하는 것임</a:t>
            </a:r>
            <a:endParaRPr lang="en-US" altLang="ko-KR" sz="15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75" y="2661768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직사각형 52"/>
          <p:cNvSpPr/>
          <p:nvPr/>
        </p:nvSpPr>
        <p:spPr>
          <a:xfrm>
            <a:off x="790576" y="2643366"/>
            <a:ext cx="11087098" cy="65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한 가지 케어모델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(one-size-fits-all)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은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모든 환자에게 동일한 수준의 자원 사용을 제공하는 것을 말하며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임상적으로도 효과적이지 않을 뿐만 아니라 감당하지 못할 만큼 비용이 높아지게 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효율성을 극대화하면서 결과를 개선하기 위해서는 환자 인구집단을 분석하고 도출된 위험과 예상 비용에 기반해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각 환자에 </a:t>
            </a:r>
            <a:r>
              <a:rPr lang="ko-KR" altLang="en-US" sz="150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맞는 케어와 개입 서비스 모듈을 설계해야 함</a:t>
            </a:r>
            <a:endParaRPr lang="en-US" altLang="ko-KR" sz="15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534400" y="3757043"/>
            <a:ext cx="3076504" cy="2620317"/>
            <a:chOff x="8534400" y="3757043"/>
            <a:chExt cx="3076504" cy="2620317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4400" y="3956923"/>
              <a:ext cx="3076504" cy="2420437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8725763" y="3757043"/>
              <a:ext cx="2744163" cy="2759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srgbClr val="00206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트리플 에임</a:t>
              </a:r>
              <a:endParaRPr lang="ko-KR" altLang="en-US" sz="16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725763" y="4033037"/>
              <a:ext cx="2744164" cy="2254336"/>
            </a:xfrm>
            <a:prstGeom prst="rect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srgbClr val="00206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 flipH="1">
            <a:off x="-724276816" y="3637306"/>
            <a:ext cx="729902915" cy="1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634168" y="3684757"/>
            <a:ext cx="4517719" cy="16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63527" y="3637306"/>
            <a:ext cx="7429500" cy="2814278"/>
            <a:chOff x="495300" y="3100747"/>
            <a:chExt cx="7429500" cy="2814278"/>
          </a:xfrm>
        </p:grpSpPr>
        <p:sp>
          <p:nvSpPr>
            <p:cNvPr id="11" name="직사각형 10"/>
            <p:cNvSpPr/>
            <p:nvPr/>
          </p:nvSpPr>
          <p:spPr>
            <a:xfrm>
              <a:off x="495300" y="3429000"/>
              <a:ext cx="7429500" cy="24860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  <a:effectLst>
              <a:glow rad="139700">
                <a:schemeClr val="accent6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707260" y="3632340"/>
              <a:ext cx="2112140" cy="2082657"/>
              <a:chOff x="2924764" y="5315077"/>
              <a:chExt cx="1569612" cy="1462967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4764" y="5606150"/>
                <a:ext cx="1569611" cy="1171894"/>
              </a:xfrm>
              <a:prstGeom prst="rect">
                <a:avLst/>
              </a:prstGeom>
            </p:spPr>
          </p:pic>
          <p:sp>
            <p:nvSpPr>
              <p:cNvPr id="21" name="직사각형 20"/>
              <p:cNvSpPr/>
              <p:nvPr/>
            </p:nvSpPr>
            <p:spPr>
              <a:xfrm>
                <a:off x="2924764" y="5315077"/>
                <a:ext cx="1569612" cy="270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개인수준 위험분류</a:t>
                </a:r>
                <a:endParaRPr lang="ko-KR" altLang="en-US" sz="140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924764" y="5579310"/>
                <a:ext cx="1569611" cy="1178662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133725" y="3622709"/>
              <a:ext cx="2114550" cy="2092288"/>
              <a:chOff x="3248025" y="3622709"/>
              <a:chExt cx="2114550" cy="2092288"/>
            </a:xfrm>
          </p:grpSpPr>
          <p:pic>
            <p:nvPicPr>
              <p:cNvPr id="32" name="Picture 8" descr="population health public health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0064" y="4018131"/>
                <a:ext cx="2072511" cy="16682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3248025" y="4018131"/>
                <a:ext cx="2114550" cy="1696866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248025" y="3622709"/>
                <a:ext cx="2114550" cy="38579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300" smtClean="0"/>
                  <a:t>인구집단수준 하위그룹 구분</a:t>
                </a:r>
                <a:endParaRPr lang="ko-KR" altLang="en-US" sz="130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604640" y="3632340"/>
              <a:ext cx="2114550" cy="2092288"/>
              <a:chOff x="5604640" y="3632340"/>
              <a:chExt cx="2114550" cy="2092288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604640" y="4027762"/>
                <a:ext cx="2114550" cy="1696866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604640" y="3632340"/>
                <a:ext cx="2114550" cy="38579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400" smtClean="0"/>
                  <a:t>케어모델</a:t>
                </a:r>
                <a:endParaRPr lang="ko-KR" altLang="en-US" sz="1400"/>
              </a:p>
            </p:txBody>
          </p:sp>
          <p:pic>
            <p:nvPicPr>
              <p:cNvPr id="1029" name="_x386822392" descr="EMB0000293c61bb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8325" y="4046707"/>
                <a:ext cx="2042920" cy="1639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직사각형 35"/>
            <p:cNvSpPr/>
            <p:nvPr/>
          </p:nvSpPr>
          <p:spPr>
            <a:xfrm>
              <a:off x="495300" y="3100747"/>
              <a:ext cx="7429500" cy="2976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400" b="1" smtClean="0">
                  <a:solidFill>
                    <a:srgbClr val="FFFF00"/>
                  </a:solidFill>
                </a:rPr>
                <a:t>인구집단건강과 위험분류</a:t>
              </a:r>
              <a:endParaRPr lang="ko-KR" altLang="en-US" sz="1400" b="1">
                <a:solidFill>
                  <a:srgbClr val="FFFF00"/>
                </a:solidFill>
              </a:endParaRPr>
            </a:p>
          </p:txBody>
        </p:sp>
      </p:grpSp>
      <p:sp>
        <p:nvSpPr>
          <p:cNvPr id="2" name="오른쪽 화살표 1"/>
          <p:cNvSpPr/>
          <p:nvPr/>
        </p:nvSpPr>
        <p:spPr>
          <a:xfrm>
            <a:off x="8096250" y="4762500"/>
            <a:ext cx="438150" cy="381000"/>
          </a:xfrm>
          <a:prstGeom prst="rightArrow">
            <a:avLst/>
          </a:prstGeom>
          <a:solidFill>
            <a:srgbClr val="002060"/>
          </a:solidFill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7. </a:t>
            </a:r>
            <a:r>
              <a:rPr lang="ko-KR" altLang="en-US" sz="1400" b="1" smtClean="0">
                <a:solidFill>
                  <a:srgbClr val="002060"/>
                </a:solidFill>
              </a:rPr>
              <a:t>위험분류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6642" y="271318"/>
            <a:ext cx="10644797" cy="539413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smtClean="0">
                <a:latin typeface="HY헤드라인M" pitchFamily="18" charset="-127"/>
                <a:ea typeface="HY헤드라인M" pitchFamily="18" charset="-127"/>
              </a:rPr>
              <a:t>위험분류</a:t>
            </a:r>
            <a:r>
              <a:rPr lang="en-US" altLang="ko-KR" sz="3200" smtClean="0">
                <a:latin typeface="HY헤드라인M" pitchFamily="18" charset="-127"/>
                <a:ea typeface="HY헤드라인M" pitchFamily="18" charset="-127"/>
              </a:rPr>
              <a:t>(Risk-stratification) </a:t>
            </a:r>
            <a:r>
              <a:rPr lang="ko-KR" altLang="en-US" sz="3200" smtClean="0">
                <a:latin typeface="HY헤드라인M" pitchFamily="18" charset="-127"/>
                <a:ea typeface="HY헤드라인M" pitchFamily="18" charset="-127"/>
              </a:rPr>
              <a:t>방법</a:t>
            </a:r>
            <a:r>
              <a:rPr lang="en-US" altLang="ko-KR" sz="320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320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1200" i="1" smtClean="0">
                <a:latin typeface="HY헤드라인M" pitchFamily="18" charset="-127"/>
                <a:ea typeface="HY헤드라인M" pitchFamily="18" charset="-127"/>
              </a:rPr>
              <a:t>Understanding Risk Stratification, Comorbidities, and the Future of Healthcare. Eric Just. Health Catalyst,2017</a:t>
            </a:r>
            <a:endParaRPr lang="ko-KR" altLang="en-US" sz="1600" b="1" i="1"/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463" y="1616339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463" y="862822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직사각형 90"/>
          <p:cNvSpPr/>
          <p:nvPr/>
        </p:nvSpPr>
        <p:spPr>
          <a:xfrm>
            <a:off x="843134" y="1616408"/>
            <a:ext cx="11001032" cy="6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한 연구에 의하면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ACG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모형이 상위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10%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고비용 사용자를 예측하는 능력이 가장 뛰어났음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또 어떤 모형도 더 효율적으로 케어 통합을 실행하는데 도움이 된다고 보고함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(Risk-stratification methods for identifying patients for care coordination, Haas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등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American Journal of Managed Care 2013;19(9))</a:t>
            </a:r>
            <a:endParaRPr lang="en-US" altLang="ko-KR" sz="1500" b="1">
              <a:solidFill>
                <a:srgbClr val="C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68579" y="868850"/>
            <a:ext cx="11009096" cy="610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위험분류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(Risk Stratifiction)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의 방법으로 널리 쓰이는 모형으로 </a:t>
            </a:r>
            <a:r>
              <a:rPr lang="ko-KR" altLang="en-US" sz="15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HCCs(Hierachical Condition Categories)</a:t>
            </a:r>
            <a:r>
              <a:rPr lang="ko-KR" altLang="en-US" sz="15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②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ACGs(Adjusted Clinical Groups)</a:t>
            </a:r>
            <a:r>
              <a:rPr lang="ko-KR" altLang="en-US" sz="15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③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ERA(Elderly Risk Assessment)</a:t>
            </a:r>
            <a:r>
              <a:rPr lang="ko-KR" altLang="en-US" sz="15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④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MN(Minnesota) Tiering</a:t>
            </a:r>
            <a:r>
              <a:rPr lang="ko-KR" altLang="en-US" sz="15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⑤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CCI(Charson Comorbidity Index)</a:t>
            </a:r>
            <a:r>
              <a:rPr lang="ko-KR" altLang="en-US" sz="15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⑥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Hybrid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그램임</a:t>
            </a:r>
            <a:endParaRPr lang="en-US" altLang="ko-KR" sz="15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463" y="2395068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직사각형 52"/>
          <p:cNvSpPr/>
          <p:nvPr/>
        </p:nvSpPr>
        <p:spPr>
          <a:xfrm>
            <a:off x="848955" y="2368018"/>
            <a:ext cx="11020637" cy="475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환자당 상태의 수로 분류하는 것이 일대일의 케어로 편익을 얻을 수 있는 고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위험 환자들의 코호트를 정의하는데 도움이 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코호트를 정할 때 질병의 심각성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사회적 위험과 의료이용 양상을 고려해야 할 것임</a:t>
            </a:r>
            <a:endParaRPr lang="en-US" altLang="ko-KR" sz="15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8623" y="3033713"/>
            <a:ext cx="12080622" cy="3393981"/>
            <a:chOff x="57151" y="3200399"/>
            <a:chExt cx="12080622" cy="3048001"/>
          </a:xfrm>
        </p:grpSpPr>
        <p:sp>
          <p:nvSpPr>
            <p:cNvPr id="35" name="직사각형 34"/>
            <p:cNvSpPr/>
            <p:nvPr/>
          </p:nvSpPr>
          <p:spPr>
            <a:xfrm>
              <a:off x="57151" y="3200399"/>
              <a:ext cx="12080622" cy="3048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433181" y="3282650"/>
              <a:ext cx="1982999" cy="438318"/>
            </a:xfrm>
            <a:custGeom>
              <a:avLst/>
              <a:gdLst>
                <a:gd name="connsiteX0" fmla="*/ 0 w 3634013"/>
                <a:gd name="connsiteY0" fmla="*/ 0 h 1353243"/>
                <a:gd name="connsiteX1" fmla="*/ 3634013 w 3634013"/>
                <a:gd name="connsiteY1" fmla="*/ 0 h 1353243"/>
                <a:gd name="connsiteX2" fmla="*/ 3634013 w 3634013"/>
                <a:gd name="connsiteY2" fmla="*/ 1353243 h 1353243"/>
                <a:gd name="connsiteX3" fmla="*/ 0 w 3634013"/>
                <a:gd name="connsiteY3" fmla="*/ 1353243 h 1353243"/>
                <a:gd name="connsiteX4" fmla="*/ 0 w 3634013"/>
                <a:gd name="connsiteY4" fmla="*/ 0 h 135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013" h="1353243">
                  <a:moveTo>
                    <a:pt x="0" y="0"/>
                  </a:moveTo>
                  <a:lnTo>
                    <a:pt x="3634013" y="0"/>
                  </a:lnTo>
                  <a:lnTo>
                    <a:pt x="3634013" y="1353243"/>
                  </a:lnTo>
                  <a:lnTo>
                    <a:pt x="0" y="1353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  <a:effectLst>
              <a:outerShdw blurRad="50800" dist="38100" algn="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smtClean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HCCs </a:t>
              </a:r>
              <a:endParaRPr lang="ko-KR" altLang="en-US" sz="240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47705" y="3670517"/>
              <a:ext cx="1969404" cy="1655475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 smtClean="0">
                  <a:solidFill>
                    <a:prstClr val="black"/>
                  </a:solidFill>
                </a:rPr>
                <a:t> HCCs(Hierarchical Condition Categories)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 smtClean="0">
                  <a:solidFill>
                    <a:prstClr val="black"/>
                  </a:solidFill>
                </a:rPr>
                <a:t> ICD9CM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코드를 사용한 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70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개의 상태 범주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(Condition Categories)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코드를 포함</a:t>
              </a:r>
              <a:endParaRPr lang="en-US" altLang="ko-KR" sz="1100" smtClean="0">
                <a:solidFill>
                  <a:prstClr val="black"/>
                </a:solidFill>
              </a:endParaRP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>
                  <a:solidFill>
                    <a:prstClr val="black"/>
                  </a:solidFill>
                </a:rPr>
                <a:t> 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2004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년 부터 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CMS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가 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MA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에 대한 인두제 지불 위험조정 방식으로 사용 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48311" y="5381626"/>
              <a:ext cx="1968836" cy="73469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lang="ko-KR" altLang="en-US" sz="1100" smtClean="0">
                  <a:solidFill>
                    <a:prstClr val="black"/>
                  </a:solidFill>
                </a:rPr>
                <a:t> 지출 비용을 예측하는데 주로 사용</a:t>
              </a:r>
              <a:endParaRPr lang="en-US" altLang="ko-KR" sz="1100" smtClean="0">
                <a:solidFill>
                  <a:prstClr val="black"/>
                </a:solidFill>
              </a:endParaRP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>
                  <a:solidFill>
                    <a:prstClr val="black"/>
                  </a:solidFill>
                </a:rPr>
                <a:t>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입원을 예측하는데도 효과</a:t>
              </a:r>
              <a:endParaRPr lang="en-US" altLang="ko-KR" sz="1100" smtClean="0">
                <a:solidFill>
                  <a:prstClr val="black"/>
                </a:solidFill>
              </a:endParaRPr>
            </a:p>
          </p:txBody>
        </p:sp>
        <p:sp>
          <p:nvSpPr>
            <p:cNvPr id="123" name="자유형 122"/>
            <p:cNvSpPr/>
            <p:nvPr/>
          </p:nvSpPr>
          <p:spPr>
            <a:xfrm>
              <a:off x="2451888" y="3282650"/>
              <a:ext cx="1935580" cy="438318"/>
            </a:xfrm>
            <a:custGeom>
              <a:avLst/>
              <a:gdLst>
                <a:gd name="connsiteX0" fmla="*/ 0 w 3634013"/>
                <a:gd name="connsiteY0" fmla="*/ 0 h 1353243"/>
                <a:gd name="connsiteX1" fmla="*/ 3634013 w 3634013"/>
                <a:gd name="connsiteY1" fmla="*/ 0 h 1353243"/>
                <a:gd name="connsiteX2" fmla="*/ 3634013 w 3634013"/>
                <a:gd name="connsiteY2" fmla="*/ 1353243 h 1353243"/>
                <a:gd name="connsiteX3" fmla="*/ 0 w 3634013"/>
                <a:gd name="connsiteY3" fmla="*/ 1353243 h 1353243"/>
                <a:gd name="connsiteX4" fmla="*/ 0 w 3634013"/>
                <a:gd name="connsiteY4" fmla="*/ 0 h 135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013" h="1353243">
                  <a:moveTo>
                    <a:pt x="0" y="0"/>
                  </a:moveTo>
                  <a:lnTo>
                    <a:pt x="3634013" y="0"/>
                  </a:lnTo>
                  <a:lnTo>
                    <a:pt x="3634013" y="1353243"/>
                  </a:lnTo>
                  <a:lnTo>
                    <a:pt x="0" y="1353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algn="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smtClean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ACG </a:t>
              </a:r>
              <a:endParaRPr lang="ko-KR" altLang="en-US" sz="240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466975" y="3688161"/>
              <a:ext cx="1920493" cy="1644871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 smtClean="0">
                  <a:solidFill>
                    <a:prstClr val="black"/>
                  </a:solidFill>
                </a:rPr>
                <a:t> ACGs(Adjusted Clinical Groups) 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ko-KR" altLang="en-US" sz="1100" smtClean="0">
                  <a:solidFill>
                    <a:prstClr val="black"/>
                  </a:solidFill>
                </a:rPr>
                <a:t>이환상태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(morbidity)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를 측정하기 위해 존스홉킨스대학에서 개발</a:t>
              </a:r>
              <a:endParaRPr lang="en-US" altLang="ko-KR" sz="1100" smtClean="0">
                <a:solidFill>
                  <a:prstClr val="black"/>
                </a:solidFill>
              </a:endParaRP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>
                  <a:solidFill>
                    <a:prstClr val="black"/>
                  </a:solidFill>
                </a:rPr>
                <a:t> </a:t>
              </a:r>
              <a:r>
                <a:rPr lang="ko-KR" altLang="en-US" sz="1100">
                  <a:solidFill>
                    <a:prstClr val="black"/>
                  </a:solidFill>
                </a:rPr>
                <a:t>해당 진단명 유무에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따라 유사한 의료이용 패턴이 예상되는 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93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개의 집단으로 분류 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463863" y="5391150"/>
              <a:ext cx="1924533" cy="742810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lang="ko-KR" altLang="en-US" sz="1100" smtClean="0">
                  <a:solidFill>
                    <a:prstClr val="black"/>
                  </a:solidFill>
                </a:rPr>
                <a:t> 의료자원 이용을 예측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 smtClean="0">
                  <a:solidFill>
                    <a:prstClr val="black"/>
                  </a:solidFill>
                </a:rPr>
                <a:t>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입원을 예측하는데 유용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136" name="자유형 135"/>
            <p:cNvSpPr/>
            <p:nvPr/>
          </p:nvSpPr>
          <p:spPr>
            <a:xfrm>
              <a:off x="6365373" y="3263104"/>
              <a:ext cx="1912872" cy="438318"/>
            </a:xfrm>
            <a:custGeom>
              <a:avLst/>
              <a:gdLst>
                <a:gd name="connsiteX0" fmla="*/ 0 w 3634013"/>
                <a:gd name="connsiteY0" fmla="*/ 0 h 1353243"/>
                <a:gd name="connsiteX1" fmla="*/ 3634013 w 3634013"/>
                <a:gd name="connsiteY1" fmla="*/ 0 h 1353243"/>
                <a:gd name="connsiteX2" fmla="*/ 3634013 w 3634013"/>
                <a:gd name="connsiteY2" fmla="*/ 1353243 h 1353243"/>
                <a:gd name="connsiteX3" fmla="*/ 0 w 3634013"/>
                <a:gd name="connsiteY3" fmla="*/ 1353243 h 1353243"/>
                <a:gd name="connsiteX4" fmla="*/ 0 w 3634013"/>
                <a:gd name="connsiteY4" fmla="*/ 0 h 135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013" h="1353243">
                  <a:moveTo>
                    <a:pt x="0" y="0"/>
                  </a:moveTo>
                  <a:lnTo>
                    <a:pt x="3634013" y="0"/>
                  </a:lnTo>
                  <a:lnTo>
                    <a:pt x="3634013" y="1353243"/>
                  </a:lnTo>
                  <a:lnTo>
                    <a:pt x="0" y="1353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algn="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smtClean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MN Tiering</a:t>
              </a:r>
              <a:endParaRPr lang="ko-KR" altLang="en-US" sz="240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95980" y="3695205"/>
              <a:ext cx="1857635" cy="1637827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 smtClean="0">
                  <a:solidFill>
                    <a:prstClr val="black"/>
                  </a:solidFill>
                </a:rPr>
                <a:t> MN Tiering(Minnesota Tiering)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>
                  <a:solidFill>
                    <a:prstClr val="black"/>
                  </a:solidFill>
                </a:rPr>
                <a:t> 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ACG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에 기반해 개발</a:t>
              </a:r>
              <a:endParaRPr lang="en-US" altLang="ko-KR" sz="1100" smtClean="0">
                <a:solidFill>
                  <a:prstClr val="black"/>
                </a:solidFill>
              </a:endParaRP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>
                  <a:solidFill>
                    <a:prstClr val="black"/>
                  </a:solidFill>
                </a:rPr>
                <a:t>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가정진료에서 </a:t>
              </a:r>
              <a:r>
                <a:rPr lang="ko-KR" altLang="en-US" sz="1100">
                  <a:solidFill>
                    <a:prstClr val="black"/>
                  </a:solidFill>
                </a:rPr>
                <a:t>돌봄통합에 대한 관리비를 결정하기 위해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미네소타주에서 </a:t>
              </a:r>
              <a:r>
                <a:rPr lang="ko-KR" altLang="en-US" sz="1100">
                  <a:solidFill>
                    <a:prstClr val="black"/>
                  </a:solidFill>
                </a:rPr>
                <a:t>사용</a:t>
              </a:r>
              <a:endParaRPr lang="en-US" altLang="ko-KR" sz="1100">
                <a:solidFill>
                  <a:prstClr val="black"/>
                </a:solidFill>
              </a:endParaRP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>
                  <a:solidFill>
                    <a:prstClr val="black"/>
                  </a:solidFill>
                </a:rPr>
                <a:t> 5</a:t>
              </a:r>
              <a:r>
                <a:rPr lang="ko-KR" altLang="en-US" sz="1100">
                  <a:solidFill>
                    <a:prstClr val="black"/>
                  </a:solidFill>
                </a:rPr>
                <a:t>개의 복합수준으로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분류</a:t>
              </a:r>
              <a:endParaRPr lang="en-US" altLang="ko-KR" sz="1100" smtClean="0">
                <a:solidFill>
                  <a:prstClr val="black"/>
                </a:solidFill>
              </a:endParaRP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>
                  <a:solidFill>
                    <a:prstClr val="black"/>
                  </a:solidFill>
                </a:rPr>
                <a:t>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주요 상태 범주의 </a:t>
              </a:r>
              <a:r>
                <a:rPr lang="ko-KR" altLang="en-US" sz="1100">
                  <a:solidFill>
                    <a:prstClr val="black"/>
                  </a:solidFill>
                </a:rPr>
                <a:t>수로서 복잡한 정도를 층화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분류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6395979" y="5399474"/>
              <a:ext cx="1857635" cy="734485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ctr"/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 smtClean="0">
                  <a:solidFill>
                    <a:prstClr val="black"/>
                  </a:solidFill>
                </a:rPr>
                <a:t>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가정진료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(medical home)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플랜에서 통합 관리비 결정에 사용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162" name="자유형 161"/>
            <p:cNvSpPr/>
            <p:nvPr/>
          </p:nvSpPr>
          <p:spPr>
            <a:xfrm>
              <a:off x="4424693" y="3282650"/>
              <a:ext cx="1909432" cy="438318"/>
            </a:xfrm>
            <a:custGeom>
              <a:avLst/>
              <a:gdLst>
                <a:gd name="connsiteX0" fmla="*/ 0 w 3634013"/>
                <a:gd name="connsiteY0" fmla="*/ 0 h 1353243"/>
                <a:gd name="connsiteX1" fmla="*/ 3634013 w 3634013"/>
                <a:gd name="connsiteY1" fmla="*/ 0 h 1353243"/>
                <a:gd name="connsiteX2" fmla="*/ 3634013 w 3634013"/>
                <a:gd name="connsiteY2" fmla="*/ 1353243 h 1353243"/>
                <a:gd name="connsiteX3" fmla="*/ 0 w 3634013"/>
                <a:gd name="connsiteY3" fmla="*/ 1353243 h 1353243"/>
                <a:gd name="connsiteX4" fmla="*/ 0 w 3634013"/>
                <a:gd name="connsiteY4" fmla="*/ 0 h 135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013" h="1353243">
                  <a:moveTo>
                    <a:pt x="0" y="0"/>
                  </a:moveTo>
                  <a:lnTo>
                    <a:pt x="3634013" y="0"/>
                  </a:lnTo>
                  <a:lnTo>
                    <a:pt x="3634013" y="1353243"/>
                  </a:lnTo>
                  <a:lnTo>
                    <a:pt x="0" y="1353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algn="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smtClean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ERA </a:t>
              </a:r>
              <a:endParaRPr lang="ko-KR" altLang="en-US" sz="240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435006" y="3693871"/>
              <a:ext cx="1914743" cy="1639161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ctr"/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lang="ko-KR" altLang="en-US" sz="110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ERAI(Elder Risk Assessment)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 </a:t>
              </a:r>
              <a:endParaRPr lang="en-US" altLang="ko-KR" sz="1100" smtClean="0">
                <a:solidFill>
                  <a:prstClr val="black"/>
                </a:solidFill>
              </a:endParaRP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 smtClean="0">
                  <a:solidFill>
                    <a:prstClr val="black"/>
                  </a:solidFill>
                </a:rPr>
                <a:t> 60</a:t>
              </a:r>
              <a:r>
                <a:rPr lang="ko-KR" altLang="en-US" sz="1100">
                  <a:solidFill>
                    <a:prstClr val="black"/>
                  </a:solidFill>
                </a:rPr>
                <a:t>세 이상에서 입원 혹은 응급실 방문 위험을 도출하기 위해 개발</a:t>
              </a:r>
              <a:r>
                <a:rPr lang="en-US" altLang="ko-KR" sz="1100">
                  <a:solidFill>
                    <a:prstClr val="black"/>
                  </a:solidFill>
                </a:rPr>
                <a:t>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 </a:t>
              </a:r>
              <a:endParaRPr lang="en-US" altLang="ko-KR" sz="1100" smtClean="0">
                <a:solidFill>
                  <a:prstClr val="black"/>
                </a:solidFill>
              </a:endParaRP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ko-KR" altLang="en-US" sz="1100" smtClean="0">
                  <a:solidFill>
                    <a:prstClr val="black"/>
                  </a:solidFill>
                </a:rPr>
                <a:t> 지난 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2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년간 입원일수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연령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성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결혼상태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당뇨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관상동맥질환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, CHF, CVA, COPD,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치매 등에 의해 가중 점수 산출</a:t>
              </a:r>
              <a:endParaRPr lang="en-US" altLang="ko-KR" sz="1100" smtClean="0">
                <a:solidFill>
                  <a:prstClr val="black"/>
                </a:solidFill>
              </a:endParaRP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 smtClean="0">
                  <a:solidFill>
                    <a:prstClr val="black"/>
                  </a:solidFill>
                </a:rPr>
                <a:t>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최저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-1,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최고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34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점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438650" y="5399474"/>
              <a:ext cx="1911100" cy="734486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050" smtClean="0">
                  <a:solidFill>
                    <a:prstClr val="black"/>
                  </a:solidFill>
                </a:rPr>
                <a:t> 60</a:t>
              </a:r>
              <a:r>
                <a:rPr lang="ko-KR" altLang="en-US" sz="1050" smtClean="0">
                  <a:solidFill>
                    <a:prstClr val="black"/>
                  </a:solidFill>
                </a:rPr>
                <a:t>세 이상 사람의 입원과 응급실 이용 예측</a:t>
              </a:r>
              <a:r>
                <a:rPr lang="en-US" altLang="ko-KR" sz="1050" smtClean="0">
                  <a:solidFill>
                    <a:prstClr val="black"/>
                  </a:solidFill>
                </a:rPr>
                <a:t> </a:t>
              </a:r>
              <a:endParaRPr lang="ko-KR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8312031" y="3253783"/>
              <a:ext cx="1857635" cy="445738"/>
            </a:xfrm>
            <a:custGeom>
              <a:avLst/>
              <a:gdLst>
                <a:gd name="connsiteX0" fmla="*/ 0 w 3634013"/>
                <a:gd name="connsiteY0" fmla="*/ 0 h 1353243"/>
                <a:gd name="connsiteX1" fmla="*/ 3634013 w 3634013"/>
                <a:gd name="connsiteY1" fmla="*/ 0 h 1353243"/>
                <a:gd name="connsiteX2" fmla="*/ 3634013 w 3634013"/>
                <a:gd name="connsiteY2" fmla="*/ 1353243 h 1353243"/>
                <a:gd name="connsiteX3" fmla="*/ 0 w 3634013"/>
                <a:gd name="connsiteY3" fmla="*/ 1353243 h 1353243"/>
                <a:gd name="connsiteX4" fmla="*/ 0 w 3634013"/>
                <a:gd name="connsiteY4" fmla="*/ 0 h 135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013" h="1353243">
                  <a:moveTo>
                    <a:pt x="0" y="0"/>
                  </a:moveTo>
                  <a:lnTo>
                    <a:pt x="3634013" y="0"/>
                  </a:lnTo>
                  <a:lnTo>
                    <a:pt x="3634013" y="1353243"/>
                  </a:lnTo>
                  <a:lnTo>
                    <a:pt x="0" y="1353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algn="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smtClean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CCI </a:t>
              </a:r>
              <a:endParaRPr lang="ko-KR" altLang="en-US" sz="240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312031" y="3674637"/>
              <a:ext cx="1857635" cy="1658395"/>
            </a:xfrm>
            <a:prstGeom prst="rect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 smtClean="0">
                  <a:solidFill>
                    <a:prstClr val="black"/>
                  </a:solidFill>
                </a:rPr>
                <a:t> CCI(Charson Comorbidity Index)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ko-KR" altLang="en-US" sz="1100" smtClean="0">
                  <a:solidFill>
                    <a:prstClr val="black"/>
                  </a:solidFill>
                </a:rPr>
                <a:t> 암환자의 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1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년사망률에 영향을 미치는 동반질환을 분류하기 위해 개발</a:t>
              </a:r>
              <a:endParaRPr lang="en-US" altLang="ko-KR" sz="1100" smtClean="0">
                <a:solidFill>
                  <a:prstClr val="black"/>
                </a:solidFill>
              </a:endParaRP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>
                  <a:solidFill>
                    <a:prstClr val="black"/>
                  </a:solidFill>
                </a:rPr>
                <a:t> 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17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개의 상태 여부에 대한 각 점수를 합산하여 산출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312030" y="5399572"/>
              <a:ext cx="1857635" cy="736769"/>
            </a:xfrm>
            <a:prstGeom prst="rect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ctr"/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 smtClean="0">
                  <a:solidFill>
                    <a:prstClr val="black"/>
                  </a:solidFill>
                </a:rPr>
                <a:t>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미래 건강결과를 예측하는데 사용</a:t>
              </a:r>
              <a:endParaRPr lang="en-US" altLang="ko-KR" sz="1100" smtClean="0">
                <a:solidFill>
                  <a:prstClr val="black"/>
                </a:solidFill>
              </a:endParaRP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>
                  <a:solidFill>
                    <a:prstClr val="black"/>
                  </a:solidFill>
                </a:rPr>
                <a:t>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나쁜 결과에 대한 예측 성과가 대규모 인구에서 입증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10224902" y="3263104"/>
              <a:ext cx="1857635" cy="438318"/>
            </a:xfrm>
            <a:custGeom>
              <a:avLst/>
              <a:gdLst>
                <a:gd name="connsiteX0" fmla="*/ 0 w 3634013"/>
                <a:gd name="connsiteY0" fmla="*/ 0 h 1353243"/>
                <a:gd name="connsiteX1" fmla="*/ 3634013 w 3634013"/>
                <a:gd name="connsiteY1" fmla="*/ 0 h 1353243"/>
                <a:gd name="connsiteX2" fmla="*/ 3634013 w 3634013"/>
                <a:gd name="connsiteY2" fmla="*/ 1353243 h 1353243"/>
                <a:gd name="connsiteX3" fmla="*/ 0 w 3634013"/>
                <a:gd name="connsiteY3" fmla="*/ 1353243 h 1353243"/>
                <a:gd name="connsiteX4" fmla="*/ 0 w 3634013"/>
                <a:gd name="connsiteY4" fmla="*/ 0 h 135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013" h="1353243">
                  <a:moveTo>
                    <a:pt x="0" y="0"/>
                  </a:moveTo>
                  <a:lnTo>
                    <a:pt x="3634013" y="0"/>
                  </a:lnTo>
                  <a:lnTo>
                    <a:pt x="3634013" y="1353243"/>
                  </a:lnTo>
                  <a:lnTo>
                    <a:pt x="0" y="1353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algn="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smtClean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rPr>
                <a:t>Hybrid </a:t>
              </a:r>
              <a:endParaRPr lang="ko-KR" altLang="en-US" sz="240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224902" y="3683958"/>
              <a:ext cx="1857635" cy="1649074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 smtClean="0">
                  <a:solidFill>
                    <a:prstClr val="black"/>
                  </a:solidFill>
                </a:rPr>
                <a:t>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일차진료 시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,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 돌봄 통합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(care coordination)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등록 프로세스에서 개발</a:t>
              </a:r>
              <a:endParaRPr lang="en-US" altLang="ko-KR" sz="1100" smtClean="0">
                <a:solidFill>
                  <a:prstClr val="black"/>
                </a:solidFill>
              </a:endParaRP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 smtClean="0">
                  <a:solidFill>
                    <a:prstClr val="black"/>
                  </a:solidFill>
                </a:rPr>
                <a:t> MN Tiering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과 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ERAI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를 조합</a:t>
              </a:r>
              <a:endParaRPr lang="en-US" altLang="ko-KR" sz="1100" smtClean="0">
                <a:solidFill>
                  <a:prstClr val="black"/>
                </a:solidFill>
              </a:endParaRP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ko-KR" sz="1100">
                  <a:solidFill>
                    <a:prstClr val="black"/>
                  </a:solidFill>
                </a:rPr>
                <a:t> 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MN Tier 4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혹은 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3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과 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ERA 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점수 </a:t>
              </a:r>
              <a:r>
                <a:rPr lang="en-US" altLang="ko-KR" sz="1100" smtClean="0">
                  <a:solidFill>
                    <a:prstClr val="black"/>
                  </a:solidFill>
                </a:rPr>
                <a:t>10</a:t>
              </a:r>
              <a:r>
                <a:rPr lang="ko-KR" altLang="en-US" sz="1100" smtClean="0">
                  <a:solidFill>
                    <a:prstClr val="black"/>
                  </a:solidFill>
                </a:rPr>
                <a:t>점 이상인 사람이 돌봄통합 대상이 됨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0224901" y="5408893"/>
              <a:ext cx="1857635" cy="727448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ctr"/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lang="ko-KR" altLang="en-US" sz="1100" smtClean="0">
                  <a:solidFill>
                    <a:prstClr val="black"/>
                  </a:solidFill>
                </a:rPr>
                <a:t> 일차진료 통합돌봄 대상 선정 시 사용 </a:t>
              </a:r>
              <a:endParaRPr lang="en-US" altLang="ko-KR" sz="1100" smtClean="0">
                <a:solidFill>
                  <a:prstClr val="black"/>
                </a:solidFill>
              </a:endParaRP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ko-KR" altLang="en-US" sz="1100" smtClean="0">
                  <a:solidFill>
                    <a:prstClr val="black"/>
                  </a:solidFill>
                </a:rPr>
                <a:t> 아직 다른 위험분류 도구와의 비교는 되지 않고 있음</a:t>
              </a:r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97194" y="3705983"/>
              <a:ext cx="295275" cy="1605024"/>
            </a:xfrm>
            <a:prstGeom prst="rect">
              <a:avLst/>
            </a:prstGeom>
            <a:solidFill>
              <a:srgbClr val="57257D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내용</a:t>
              </a: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7194" y="5381626"/>
              <a:ext cx="292701" cy="73469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용도</a:t>
              </a:r>
              <a:endParaRPr lang="ko-KR" altLang="en-US"/>
            </a:p>
          </p:txBody>
        </p:sp>
      </p:grpSp>
      <p:sp>
        <p:nvSpPr>
          <p:cNvPr id="31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7. </a:t>
            </a:r>
            <a:r>
              <a:rPr lang="ko-KR" altLang="en-US" sz="1400" b="1" smtClean="0">
                <a:solidFill>
                  <a:srgbClr val="002060"/>
                </a:solidFill>
              </a:rPr>
              <a:t>위험분류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2020"/>
            <a:ext cx="10515600" cy="558240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국가별 병원비 지불방법과 위험보정 인자</a:t>
            </a:r>
            <a:endParaRPr lang="ko-KR" altLang="en-US" sz="3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341700"/>
              </p:ext>
            </p:extLst>
          </p:nvPr>
        </p:nvGraphicFramePr>
        <p:xfrm>
          <a:off x="838200" y="1409065"/>
          <a:ext cx="10515600" cy="437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60"/>
                <a:gridCol w="3332480"/>
                <a:gridCol w="6080760"/>
              </a:tblGrid>
              <a:tr h="344224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병원비</a:t>
                      </a:r>
                      <a:r>
                        <a:rPr lang="ko-KR" altLang="en-US" sz="1600" baseline="0" smtClean="0"/>
                        <a:t> 지불 틀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위험 보정 인자</a:t>
                      </a:r>
                      <a:endParaRPr lang="ko-KR" altLang="en-US" sz="1600"/>
                    </a:p>
                  </a:txBody>
                  <a:tcPr/>
                </a:tc>
              </a:tr>
              <a:tr h="344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미국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행위별수가제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인두제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연령</a:t>
                      </a:r>
                      <a:r>
                        <a:rPr lang="en-US" altLang="ko-KR" sz="1600" smtClean="0"/>
                        <a:t>/</a:t>
                      </a:r>
                      <a:r>
                        <a:rPr lang="ko-KR" altLang="en-US" sz="1600" smtClean="0"/>
                        <a:t>성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지역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복지상태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공급자상태</a:t>
                      </a:r>
                      <a:r>
                        <a:rPr lang="en-US" altLang="ko-KR" sz="1600" smtClean="0"/>
                        <a:t>, HCC/DCG</a:t>
                      </a:r>
                      <a:endParaRPr lang="ko-KR" altLang="en-US" sz="1600"/>
                    </a:p>
                  </a:txBody>
                  <a:tcPr/>
                </a:tc>
              </a:tr>
              <a:tr h="344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캐나다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총액 상한을 가진 행위별수가제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연령</a:t>
                      </a:r>
                      <a:r>
                        <a:rPr lang="en-US" altLang="ko-KR" sz="1600" smtClean="0"/>
                        <a:t>/</a:t>
                      </a:r>
                      <a:r>
                        <a:rPr lang="ko-KR" altLang="en-US" sz="1600" smtClean="0"/>
                        <a:t>성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사회경제적상태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인종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거리</a:t>
                      </a:r>
                      <a:endParaRPr lang="ko-KR" altLang="en-US" sz="1600"/>
                    </a:p>
                  </a:txBody>
                  <a:tcPr/>
                </a:tc>
              </a:tr>
              <a:tr h="344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칠레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행위별수가제</a:t>
                      </a:r>
                      <a:r>
                        <a:rPr lang="en-US" altLang="ko-KR" sz="1600" smtClean="0"/>
                        <a:t>+DRG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연령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도시</a:t>
                      </a:r>
                      <a:r>
                        <a:rPr lang="en-US" altLang="ko-KR" sz="1600" smtClean="0"/>
                        <a:t>/</a:t>
                      </a:r>
                      <a:r>
                        <a:rPr lang="ko-KR" altLang="en-US" sz="1600" smtClean="0"/>
                        <a:t>지방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사회경제적상태</a:t>
                      </a:r>
                      <a:endParaRPr lang="ko-KR" altLang="en-US" sz="1600"/>
                    </a:p>
                  </a:txBody>
                  <a:tcPr/>
                </a:tc>
              </a:tr>
              <a:tr h="565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네덜란드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보정총액예산</a:t>
                      </a:r>
                      <a:r>
                        <a:rPr lang="en-US" altLang="ko-KR" sz="1600" smtClean="0"/>
                        <a:t>(80%)+</a:t>
                      </a:r>
                      <a:r>
                        <a:rPr lang="ko-KR" altLang="en-US" sz="1600" smtClean="0"/>
                        <a:t>사례당지불</a:t>
                      </a:r>
                      <a:r>
                        <a:rPr lang="en-US" altLang="ko-KR" sz="1600" smtClean="0"/>
                        <a:t>/DRG(20%)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연령</a:t>
                      </a:r>
                      <a:r>
                        <a:rPr lang="en-US" altLang="ko-KR" sz="1600" smtClean="0"/>
                        <a:t>/</a:t>
                      </a:r>
                      <a:r>
                        <a:rPr lang="ko-KR" altLang="en-US" sz="1600" smtClean="0"/>
                        <a:t>성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도시화정도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질병기금 가입상태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약품비 집단</a:t>
                      </a:r>
                      <a:r>
                        <a:rPr lang="en-US" altLang="ko-KR" sz="1600" smtClean="0"/>
                        <a:t>, DCG, </a:t>
                      </a:r>
                      <a:r>
                        <a:rPr lang="ko-KR" altLang="en-US" sz="1600" smtClean="0"/>
                        <a:t>자영여부</a:t>
                      </a:r>
                      <a:endParaRPr lang="ko-KR" altLang="en-US" sz="1600"/>
                    </a:p>
                  </a:txBody>
                  <a:tcPr/>
                </a:tc>
              </a:tr>
              <a:tr h="327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독일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총액예산과 사례당지불</a:t>
                      </a:r>
                      <a:r>
                        <a:rPr lang="en-US" altLang="ko-KR" sz="1600" smtClean="0"/>
                        <a:t>/DRG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연령</a:t>
                      </a:r>
                      <a:r>
                        <a:rPr lang="en-US" altLang="ko-KR" sz="1600" smtClean="0"/>
                        <a:t>/</a:t>
                      </a:r>
                      <a:r>
                        <a:rPr lang="ko-KR" altLang="en-US" sz="1600" smtClean="0"/>
                        <a:t>성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장애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수입정도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질병금고 가입상태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질병관리 프로그램 </a:t>
                      </a:r>
                      <a:endParaRPr lang="ko-KR" altLang="en-US" sz="1600"/>
                    </a:p>
                  </a:txBody>
                  <a:tcPr/>
                </a:tc>
              </a:tr>
              <a:tr h="565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스위스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사례당지불</a:t>
                      </a:r>
                      <a:r>
                        <a:rPr lang="en-US" altLang="ko-KR" sz="1600" smtClean="0"/>
                        <a:t>/DRG(2/3cantons)+</a:t>
                      </a:r>
                      <a:r>
                        <a:rPr lang="ko-KR" altLang="en-US" sz="1600" smtClean="0"/>
                        <a:t>총액예산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연령</a:t>
                      </a:r>
                      <a:r>
                        <a:rPr lang="en-US" altLang="ko-KR" sz="1600" smtClean="0"/>
                        <a:t>/</a:t>
                      </a:r>
                      <a:r>
                        <a:rPr lang="ko-KR" altLang="en-US" sz="1600" smtClean="0"/>
                        <a:t>성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지역</a:t>
                      </a:r>
                      <a:endParaRPr lang="ko-KR" altLang="en-US" sz="1600"/>
                    </a:p>
                  </a:txBody>
                  <a:tcPr/>
                </a:tc>
              </a:tr>
              <a:tr h="344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아일랜드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인두제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연령</a:t>
                      </a:r>
                      <a:r>
                        <a:rPr lang="en-US" altLang="ko-KR" sz="1600" smtClean="0"/>
                        <a:t>/</a:t>
                      </a:r>
                      <a:r>
                        <a:rPr lang="ko-KR" altLang="en-US" sz="1600" smtClean="0"/>
                        <a:t>성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의료이용</a:t>
                      </a:r>
                      <a:endParaRPr lang="ko-KR" altLang="en-US" sz="1600"/>
                    </a:p>
                  </a:txBody>
                  <a:tcPr/>
                </a:tc>
              </a:tr>
              <a:tr h="565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벨기에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사례당지불</a:t>
                      </a:r>
                      <a:r>
                        <a:rPr lang="en-US" altLang="ko-KR" sz="1600" smtClean="0"/>
                        <a:t>(45%)+</a:t>
                      </a:r>
                      <a:r>
                        <a:rPr lang="ko-KR" altLang="en-US" sz="1600" smtClean="0"/>
                        <a:t>행위당지불</a:t>
                      </a:r>
                      <a:r>
                        <a:rPr lang="en-US" altLang="ko-KR" sz="1600" smtClean="0"/>
                        <a:t>(41%)+</a:t>
                      </a:r>
                      <a:r>
                        <a:rPr lang="ko-KR" altLang="en-US" sz="1600" smtClean="0"/>
                        <a:t>약품지불</a:t>
                      </a:r>
                      <a:r>
                        <a:rPr lang="en-US" altLang="ko-KR" sz="1600" smtClean="0"/>
                        <a:t>(14%)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연령</a:t>
                      </a:r>
                      <a:r>
                        <a:rPr lang="en-US" altLang="ko-KR" sz="1600" smtClean="0"/>
                        <a:t>/</a:t>
                      </a:r>
                      <a:r>
                        <a:rPr lang="ko-KR" altLang="en-US" sz="1600" smtClean="0"/>
                        <a:t>성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장애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수입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도시화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고용상태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사회적 상태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가족 구성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진단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선호 지불제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의료보호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만성질환</a:t>
                      </a:r>
                      <a:endParaRPr lang="ko-KR" altLang="en-US" sz="1600"/>
                    </a:p>
                  </a:txBody>
                  <a:tcPr/>
                </a:tc>
              </a:tr>
              <a:tr h="565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체코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선불총액예산</a:t>
                      </a:r>
                      <a:r>
                        <a:rPr lang="en-US" altLang="ko-KR" sz="1600" smtClean="0"/>
                        <a:t>(75%)+</a:t>
                      </a:r>
                      <a:r>
                        <a:rPr lang="ko-KR" altLang="en-US" sz="1600" smtClean="0"/>
                        <a:t>사례당지불</a:t>
                      </a:r>
                      <a:r>
                        <a:rPr lang="en-US" altLang="ko-KR" sz="1600" smtClean="0"/>
                        <a:t>(15%)+</a:t>
                      </a:r>
                      <a:r>
                        <a:rPr lang="ko-KR" altLang="en-US" sz="1600" smtClean="0"/>
                        <a:t>행위당지불</a:t>
                      </a:r>
                      <a:r>
                        <a:rPr lang="en-US" altLang="ko-KR" sz="1600" smtClean="0"/>
                        <a:t>(8%)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연령</a:t>
                      </a:r>
                      <a:r>
                        <a:rPr lang="en-US" altLang="ko-KR" sz="1600" smtClean="0"/>
                        <a:t>/</a:t>
                      </a:r>
                      <a:r>
                        <a:rPr lang="ko-KR" altLang="en-US" sz="1600" smtClean="0"/>
                        <a:t>성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849524"/>
            <a:ext cx="10515600" cy="7386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/>
              <a:t>출처</a:t>
            </a:r>
            <a:r>
              <a:rPr lang="en-US" altLang="ko-KR" sz="1400" smtClean="0"/>
              <a:t>: Cylus J and Irwin R. The challenges of hospital payment system.2010; EllisRP and Fernandez JG. Risk Selection, Risk Adjustment and Choice; Concepts and Lessons from the Americas,2013; W.P.M.M. van de Ven et al. Risk adjustment and risk selection in Europe six years later. 2007; Cid C et al. International Risk-Adjusted Payment Models,2015</a:t>
            </a:r>
            <a:endParaRPr lang="ko-KR" altLang="en-US" sz="1400"/>
          </a:p>
        </p:txBody>
      </p:sp>
      <p:sp>
        <p:nvSpPr>
          <p:cNvPr id="6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7. </a:t>
            </a:r>
            <a:r>
              <a:rPr lang="ko-KR" altLang="en-US" sz="1400" b="1" smtClean="0">
                <a:solidFill>
                  <a:srgbClr val="002060"/>
                </a:solidFill>
              </a:rPr>
              <a:t>위험분류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6642" y="271319"/>
            <a:ext cx="10644797" cy="478232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smtClean="0">
                <a:latin typeface="HY헤드라인M" pitchFamily="18" charset="-127"/>
                <a:ea typeface="HY헤드라인M" pitchFamily="18" charset="-127"/>
              </a:rPr>
              <a:t>개인 위험분류</a:t>
            </a:r>
            <a:r>
              <a:rPr lang="en-US" altLang="ko-KR" sz="3200" smtClean="0">
                <a:latin typeface="HY헤드라인M" pitchFamily="18" charset="-127"/>
                <a:ea typeface="HY헤드라인M" pitchFamily="18" charset="-127"/>
              </a:rPr>
              <a:t>(Risk Stratification)</a:t>
            </a:r>
            <a:r>
              <a:rPr lang="ko-KR" altLang="en-US" sz="320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3200" b="1"/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250" y="1467179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249" y="957088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직사각형 90"/>
          <p:cNvSpPr/>
          <p:nvPr/>
        </p:nvSpPr>
        <p:spPr>
          <a:xfrm>
            <a:off x="854753" y="1462892"/>
            <a:ext cx="11167044" cy="86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'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매우 복잡함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'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에 속하는 사람들은 적은 수 이지만 보건의료 필요는 매우 크고 자원 사용도 월등히 많은 집단임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전체의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5%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도 안되지만 의료비의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50%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정도를 사용함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복합질환 상태이거나 정신사회적인 문제를 가진 환자들임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케어모델의 원칙은 집중적이고 선제적인 관리임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목표는 비용이 많이 드는 응급실 이용이나 불필요한 급성기 서비스를 예방하면서 더 나은 건강결과를 이룰 수 있도록 가능한 적은 비용의 케어 관리 서비스를 적용함</a:t>
            </a:r>
            <a:endParaRPr lang="en-US" altLang="ko-KR" sz="1500" b="1">
              <a:solidFill>
                <a:srgbClr val="C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54756" y="868849"/>
            <a:ext cx="11051494" cy="548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보건의료 필요에 따른 인구집단의 세분화는 자원을 더 효율적으로 적은 비용으로 사용할 수 있도록 서비스를 계획함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위험 구분은 다음과 같이 할 수 있음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en-US" altLang="ko-KR" sz="1500" b="1">
                <a:solidFill>
                  <a:srgbClr val="C00000"/>
                </a:solidFill>
                <a:latin typeface="맑은 고딕" panose="020B0503020000020004" pitchFamily="50" charset="-127"/>
              </a:rPr>
              <a:t>① </a:t>
            </a:r>
            <a:r>
              <a:rPr lang="ko-KR" altLang="en-US" sz="1500" b="1" smtClean="0">
                <a:solidFill>
                  <a:srgbClr val="C00000"/>
                </a:solidFill>
                <a:latin typeface="맑은 고딕" panose="020B0503020000020004" pitchFamily="50" charset="-127"/>
              </a:rPr>
              <a:t>매우 복잡함</a:t>
            </a:r>
            <a:r>
              <a:rPr lang="en-US" altLang="ko-KR" sz="1500" b="1" smtClean="0">
                <a:solidFill>
                  <a:srgbClr val="C00000"/>
                </a:solidFill>
                <a:latin typeface="맑은 고딕" panose="020B0503020000020004" pitchFamily="50" charset="-127"/>
              </a:rPr>
              <a:t>(Highly</a:t>
            </a:r>
            <a:r>
              <a:rPr lang="ko-KR" altLang="en-US" sz="1500" b="1" smtClean="0">
                <a:solidFill>
                  <a:srgbClr val="C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500" b="1" smtClean="0">
                <a:solidFill>
                  <a:srgbClr val="C00000"/>
                </a:solidFill>
                <a:latin typeface="맑은 고딕" panose="020B0503020000020004" pitchFamily="50" charset="-127"/>
              </a:rPr>
              <a:t>complex)</a:t>
            </a:r>
            <a:r>
              <a:rPr lang="ko-KR" altLang="en-US" sz="1500" b="1" smtClean="0">
                <a:solidFill>
                  <a:srgbClr val="C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500" b="1">
                <a:solidFill>
                  <a:srgbClr val="C00000"/>
                </a:solidFill>
                <a:latin typeface="맑은 고딕" panose="020B0503020000020004" pitchFamily="50" charset="-127"/>
              </a:rPr>
              <a:t>② </a:t>
            </a:r>
            <a:r>
              <a:rPr lang="ko-KR" altLang="en-US" sz="1500" b="1" smtClean="0">
                <a:solidFill>
                  <a:srgbClr val="C00000"/>
                </a:solidFill>
                <a:latin typeface="맑은 고딕" panose="020B0503020000020004" pitchFamily="50" charset="-127"/>
              </a:rPr>
              <a:t>높음</a:t>
            </a:r>
            <a:r>
              <a:rPr lang="en-US" altLang="ko-KR" sz="1500" b="1" smtClean="0">
                <a:solidFill>
                  <a:srgbClr val="C00000"/>
                </a:solidFill>
                <a:latin typeface="맑은 고딕" panose="020B0503020000020004" pitchFamily="50" charset="-127"/>
              </a:rPr>
              <a:t>(High-risk)</a:t>
            </a:r>
            <a:r>
              <a:rPr lang="ko-KR" altLang="en-US" sz="1500" b="1" smtClean="0">
                <a:solidFill>
                  <a:srgbClr val="C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높아짐</a:t>
            </a:r>
            <a:r>
              <a:rPr lang="en-US" altLang="ko-KR" sz="15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(Rising-risk)</a:t>
            </a:r>
            <a:r>
              <a:rPr lang="ko-KR" altLang="en-US" sz="15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④ 낮음</a:t>
            </a:r>
            <a:r>
              <a:rPr lang="en-US" altLang="ko-KR" sz="15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(Low-risk)</a:t>
            </a:r>
            <a:endParaRPr lang="en-US" altLang="ko-KR" sz="15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250" y="2457448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직사각형 52"/>
          <p:cNvSpPr/>
          <p:nvPr/>
        </p:nvSpPr>
        <p:spPr>
          <a:xfrm>
            <a:off x="854753" y="3019505"/>
            <a:ext cx="11051497" cy="54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'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높아짐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'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의 단계는 하나 혹은 수 개의 만성질환이나 위험요인을 가진 환자를 포함함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상태에 따라 변할 수 있는 단계이므로 케어관리를 잘함으로써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'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높음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'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의 단계로의 이행을 막을 수 있음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한 연구는 확장된 관리로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12%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까지 단계 이행을 막고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10%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비용을 절감할 수 있다고 보고함</a:t>
            </a:r>
            <a:endParaRPr lang="en-US" altLang="ko-KR" sz="15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4753" y="2426759"/>
            <a:ext cx="11051497" cy="44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'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높음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'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의 단계는 대개 복합 위험요인을 가진 환자를 포함함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잘 관리되지 않으면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'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매우 복잡함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'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의 단계로 이행될 가능성이 높음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이 단계의 환자 코호트는 임상적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사회적 그리고 통합케어가 일대일로 적용되는 구조화된 케어관리프로그램이 잘 실행되어야 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5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73805" y="3740908"/>
            <a:ext cx="11032445" cy="410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'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낮음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'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의 단계는 안정적이거나 건강한 환자를 포함함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이들은 쉽게 관리될 수 있는 가벼운 상태이므로 이들이 계속 건강하도록 하고 불필요한 서비스 없이 보건의료시스템이 운영되도록 하는 것이 목표임   </a:t>
            </a:r>
            <a:endParaRPr lang="en-US" altLang="ko-KR" sz="15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4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250" y="2994838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250" y="3756563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5" name="차트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885473"/>
              </p:ext>
            </p:extLst>
          </p:nvPr>
        </p:nvGraphicFramePr>
        <p:xfrm>
          <a:off x="4143375" y="4252938"/>
          <a:ext cx="3634740" cy="2506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5610225" y="5248275"/>
            <a:ext cx="914400" cy="571500"/>
          </a:xfrm>
          <a:prstGeom prst="line">
            <a:avLst/>
          </a:prstGeom>
          <a:ln w="254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33650" y="4536182"/>
            <a:ext cx="2771775" cy="69557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다이어그램 50"/>
          <p:cNvGraphicFramePr/>
          <p:nvPr>
            <p:extLst>
              <p:ext uri="{D42A27DB-BD31-4B8C-83A1-F6EECF244321}">
                <p14:modId xmlns:p14="http://schemas.microsoft.com/office/powerpoint/2010/main" val="3012548609"/>
              </p:ext>
            </p:extLst>
          </p:nvPr>
        </p:nvGraphicFramePr>
        <p:xfrm>
          <a:off x="596249" y="4252938"/>
          <a:ext cx="3489975" cy="2408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7" name="직사각형 56"/>
          <p:cNvSpPr/>
          <p:nvPr/>
        </p:nvSpPr>
        <p:spPr>
          <a:xfrm>
            <a:off x="2533650" y="4247538"/>
            <a:ext cx="1809751" cy="2238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Highly complex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2627" y="4609443"/>
            <a:ext cx="1159523" cy="2275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High-risk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382127" y="4245695"/>
            <a:ext cx="1323974" cy="591318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집중적이고 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선제적인 </a:t>
            </a:r>
            <a:r>
              <a:rPr lang="ko-KR" altLang="en-US" sz="1200" b="1">
                <a:solidFill>
                  <a:schemeClr val="tx1"/>
                </a:solidFill>
              </a:rPr>
              <a:t>관리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835266" y="4245951"/>
            <a:ext cx="1489709" cy="59106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복합질환</a:t>
            </a:r>
            <a:r>
              <a:rPr lang="en-US" altLang="ko-KR" sz="1200" b="1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정신사회적 문제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63253" y="4245694"/>
            <a:ext cx="1315696" cy="59131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응급실 이용</a:t>
            </a:r>
            <a:r>
              <a:rPr lang="en-US" altLang="ko-KR" sz="1200" b="1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불필요한 급성기 서비스 예방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82127" y="5514671"/>
            <a:ext cx="1323974" cy="5913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상태에 따라 다양한 변화 가능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프로토콜케어 필요 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835266" y="5514927"/>
            <a:ext cx="1489709" cy="591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한개 혹은 수 개의 만성질환이나 위험요인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763253" y="5514670"/>
            <a:ext cx="1315696" cy="591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확장된 관리로 단계 이행 예방과 비용 절감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382127" y="6167403"/>
            <a:ext cx="1323974" cy="591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쉽지만 정형화된 지속 관리 필요 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35266" y="6167659"/>
            <a:ext cx="1489709" cy="5910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안정적 혹은 건강한 사람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63253" y="6167402"/>
            <a:ext cx="1315696" cy="591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계속 </a:t>
            </a:r>
            <a:r>
              <a:rPr lang="ko-KR" altLang="en-US" sz="1200" b="1" smtClean="0">
                <a:solidFill>
                  <a:schemeClr val="tx1"/>
                </a:solidFill>
              </a:rPr>
              <a:t>건강하도록</a:t>
            </a:r>
            <a:r>
              <a:rPr lang="en-US" altLang="ko-KR" sz="1200" b="1" smtClean="0">
                <a:solidFill>
                  <a:schemeClr val="tx1"/>
                </a:solidFill>
              </a:rPr>
              <a:t>,</a:t>
            </a:r>
            <a:r>
              <a:rPr lang="ko-KR" altLang="en-US" sz="1200" b="1" smtClean="0">
                <a:solidFill>
                  <a:schemeClr val="tx1"/>
                </a:solidFill>
              </a:rPr>
              <a:t> </a:t>
            </a:r>
            <a:r>
              <a:rPr lang="ko-KR" altLang="en-US" sz="1200" b="1">
                <a:solidFill>
                  <a:schemeClr val="tx1"/>
                </a:solidFill>
              </a:rPr>
              <a:t>불필요한 서비스 </a:t>
            </a:r>
            <a:r>
              <a:rPr lang="ko-KR" altLang="en-US" sz="1200" b="1" smtClean="0">
                <a:solidFill>
                  <a:schemeClr val="tx1"/>
                </a:solidFill>
              </a:rPr>
              <a:t>없도록 함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382127" y="4878278"/>
            <a:ext cx="1323974" cy="591318"/>
          </a:xfrm>
          <a:prstGeom prst="rect">
            <a:avLst/>
          </a:prstGeom>
          <a:solidFill>
            <a:schemeClr val="accent6">
              <a:lumMod val="75000"/>
              <a:alpha val="63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일대일의 임상적</a:t>
            </a:r>
            <a:r>
              <a:rPr lang="en-US" altLang="ko-KR" sz="1200" b="1" smtClean="0">
                <a:solidFill>
                  <a:schemeClr val="tx1"/>
                </a:solidFill>
              </a:rPr>
              <a:t>, </a:t>
            </a:r>
            <a:r>
              <a:rPr lang="ko-KR" altLang="en-US" sz="1200" b="1" smtClean="0">
                <a:solidFill>
                  <a:schemeClr val="tx1"/>
                </a:solidFill>
              </a:rPr>
              <a:t>사회적</a:t>
            </a:r>
            <a:r>
              <a:rPr lang="en-US" altLang="ko-KR" sz="1200" b="1" smtClean="0">
                <a:solidFill>
                  <a:schemeClr val="tx1"/>
                </a:solidFill>
              </a:rPr>
              <a:t>, </a:t>
            </a:r>
            <a:r>
              <a:rPr lang="ko-KR" altLang="en-US" sz="1200" b="1" smtClean="0">
                <a:solidFill>
                  <a:schemeClr val="tx1"/>
                </a:solidFill>
              </a:rPr>
              <a:t>그리고 통합케어 필요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35266" y="4878534"/>
            <a:ext cx="1489709" cy="591062"/>
          </a:xfrm>
          <a:prstGeom prst="rect">
            <a:avLst/>
          </a:prstGeom>
          <a:solidFill>
            <a:schemeClr val="accent6">
              <a:lumMod val="75000"/>
              <a:alpha val="63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복합 위험요인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763253" y="4878277"/>
            <a:ext cx="1315696" cy="591319"/>
          </a:xfrm>
          <a:prstGeom prst="rect">
            <a:avLst/>
          </a:prstGeom>
          <a:solidFill>
            <a:schemeClr val="accent6">
              <a:lumMod val="75000"/>
              <a:alpha val="63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관리 </a:t>
            </a:r>
            <a:r>
              <a:rPr lang="ko-KR" altLang="en-US" sz="1200" b="1" smtClean="0">
                <a:solidFill>
                  <a:schemeClr val="tx1"/>
                </a:solidFill>
              </a:rPr>
              <a:t>안되면</a:t>
            </a:r>
            <a:r>
              <a:rPr lang="en-US" altLang="ko-KR" sz="1200" b="1" smtClean="0">
                <a:solidFill>
                  <a:schemeClr val="tx1"/>
                </a:solidFill>
              </a:rPr>
              <a:t>"Highly comples"</a:t>
            </a:r>
            <a:r>
              <a:rPr lang="ko-KR" altLang="en-US" sz="1200" b="1" smtClean="0">
                <a:solidFill>
                  <a:schemeClr val="tx1"/>
                </a:solidFill>
              </a:rPr>
              <a:t>로 진행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382127" y="3971446"/>
            <a:ext cx="1323974" cy="22549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관리 원칙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835266" y="3971544"/>
            <a:ext cx="1489709" cy="2253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분류 기준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763253" y="3971447"/>
            <a:ext cx="1315696" cy="22549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목표</a:t>
            </a:r>
            <a:endParaRPr lang="en-US" altLang="ko-KR" sz="1200" b="1" smtClean="0">
              <a:solidFill>
                <a:schemeClr val="tx1"/>
              </a:solidFill>
            </a:endParaRPr>
          </a:p>
        </p:txBody>
      </p:sp>
      <p:sp>
        <p:nvSpPr>
          <p:cNvPr id="34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7. </a:t>
            </a:r>
            <a:r>
              <a:rPr lang="ko-KR" altLang="en-US" sz="1400" b="1" smtClean="0">
                <a:solidFill>
                  <a:srgbClr val="002060"/>
                </a:solidFill>
              </a:rPr>
              <a:t>위험분류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801" y="152286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802" y="796488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직사각형 90"/>
          <p:cNvSpPr/>
          <p:nvPr/>
        </p:nvSpPr>
        <p:spPr>
          <a:xfrm>
            <a:off x="790576" y="1531165"/>
            <a:ext cx="11087098" cy="613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상태에 따라 환자들을 식별함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(Sort Patients by Condition)</a:t>
            </a:r>
          </a:p>
          <a:p>
            <a:pPr marL="285750" indent="-285750" latinLnBrk="0"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Uniform Data System(UDS)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을 이용한 임상적 상태구분에 따라 환자목록을 분류함</a:t>
            </a:r>
            <a:endParaRPr lang="en-US" altLang="ko-KR" sz="1500" smtClean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 latinLnBrk="0">
              <a:buSzPct val="80000"/>
              <a:buFont typeface="Wingdings" panose="05000000000000000000" pitchFamily="2" charset="2"/>
              <a:buChar char="Ø"/>
              <a:defRPr/>
            </a:pP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대상 인구집단 환자들 중 가장 유병률이 높은 상태를 도출하고 임상적 우선순위를 정하여 새로 작성된 목록을 만듦</a:t>
            </a:r>
            <a:endParaRPr lang="en-US" altLang="ko-KR" sz="1500" b="1">
              <a:solidFill>
                <a:srgbClr val="C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0577" y="783701"/>
            <a:ext cx="11087097" cy="665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책임맡은 환자목록 만듦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(Compile a list of Health Center Patients)</a:t>
            </a:r>
          </a:p>
          <a:p>
            <a:pPr marL="285750" indent="-285750" latinLnBrk="0">
              <a:buSzPct val="80000"/>
              <a:buFont typeface="Wingdings" panose="05000000000000000000" pitchFamily="2" charset="2"/>
              <a:buChar char="Ø"/>
              <a:defRPr/>
            </a:pP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지불자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혹은 기타 공급자 등에 의해 책임이 맡겨진 환자의 목록을 만듦</a:t>
            </a:r>
            <a:endParaRPr lang="en-US" altLang="ko-KR" sz="1500" smtClean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 latinLnBrk="0">
              <a:buSzPct val="80000"/>
              <a:buFont typeface="Wingdings" panose="05000000000000000000" pitchFamily="2" charset="2"/>
              <a:buChar char="Ø"/>
              <a:defRPr/>
            </a:pP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연령 등 관심있는 변수로 구분해 표적 인구집단 목록을 작성할 수도 있을 것임</a:t>
            </a:r>
            <a:endParaRPr lang="en-US" altLang="ko-KR" sz="15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800" y="2277821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직사각형 52"/>
          <p:cNvSpPr/>
          <p:nvPr/>
        </p:nvSpPr>
        <p:spPr>
          <a:xfrm>
            <a:off x="790576" y="2252470"/>
            <a:ext cx="11087098" cy="65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환자들을 표적집단의 인구집단으로 세분화 분류함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(Stratify Patients to Segment the Population into Target Groups)</a:t>
            </a:r>
          </a:p>
          <a:p>
            <a:pPr marL="285750" indent="-285750" latinLnBrk="0"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"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상태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(condition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counts)"-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환자당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상태 수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의 간단하지만 효과적인 방법으로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개의 위험집단으로 분류함</a:t>
            </a:r>
            <a:endParaRPr lang="en-US" altLang="ko-KR" sz="1500" smtClean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 latinLnBrk="0">
              <a:buSzPct val="80000"/>
              <a:buFont typeface="Wingdings" panose="05000000000000000000" pitchFamily="2" charset="2"/>
              <a:buChar char="Ø"/>
              <a:defRPr/>
            </a:pP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공급자와 케어 팀들이 의료이용 패턴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사회적 위험 등의 기타 요인 등 환자의 개별적 정보를 사용해 분류를 보정함</a:t>
            </a:r>
            <a:endParaRPr lang="en-US" altLang="ko-KR" sz="15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flipH="1">
            <a:off x="-724276816" y="3637306"/>
            <a:ext cx="729902915" cy="1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97754" y="3551581"/>
            <a:ext cx="4517719" cy="16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27113" y="4013358"/>
            <a:ext cx="9937773" cy="2730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>
            <a:glow rad="139700">
              <a:schemeClr val="accent6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39073" y="4216698"/>
            <a:ext cx="2112140" cy="38579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300" smtClean="0"/>
              <a:t>책임맡은 환자목록 만듦 </a:t>
            </a:r>
            <a:endParaRPr lang="ko-KR" altLang="en-US" sz="1300"/>
          </a:p>
        </p:txBody>
      </p:sp>
      <p:sp>
        <p:nvSpPr>
          <p:cNvPr id="22" name="직사각형 21"/>
          <p:cNvSpPr/>
          <p:nvPr/>
        </p:nvSpPr>
        <p:spPr>
          <a:xfrm>
            <a:off x="1339073" y="4592856"/>
            <a:ext cx="2112139" cy="1976746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36453" y="4612120"/>
            <a:ext cx="2114550" cy="1957482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36453" y="4216698"/>
            <a:ext cx="2114550" cy="38579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300" smtClean="0"/>
              <a:t>환자 표적집단 세분화 분류</a:t>
            </a:r>
            <a:endParaRPr lang="ko-KR" altLang="en-US" sz="1300"/>
          </a:p>
        </p:txBody>
      </p:sp>
      <p:sp>
        <p:nvSpPr>
          <p:cNvPr id="36" name="직사각형 35"/>
          <p:cNvSpPr/>
          <p:nvPr/>
        </p:nvSpPr>
        <p:spPr>
          <a:xfrm>
            <a:off x="1127113" y="3666054"/>
            <a:ext cx="9937773" cy="3315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smtClean="0">
                <a:solidFill>
                  <a:srgbClr val="FFFF00"/>
                </a:solidFill>
              </a:rPr>
              <a:t>위험분류 과정 단계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728868" y="4612120"/>
            <a:ext cx="2114550" cy="1957482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728868" y="4216698"/>
            <a:ext cx="2114550" cy="38579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smtClean="0"/>
              <a:t>케어 모델 개발과 개입</a:t>
            </a:r>
            <a:endParaRPr lang="ko-KR" altLang="en-US" sz="1400"/>
          </a:p>
        </p:txBody>
      </p:sp>
      <p:pic>
        <p:nvPicPr>
          <p:cNvPr id="33" name="_x386822392" descr="EMB0000293c61b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53" y="4631065"/>
            <a:ext cx="2042920" cy="191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오른쪽 화살표 33"/>
          <p:cNvSpPr/>
          <p:nvPr/>
        </p:nvSpPr>
        <p:spPr>
          <a:xfrm>
            <a:off x="3479788" y="5237395"/>
            <a:ext cx="276225" cy="294037"/>
          </a:xfrm>
          <a:prstGeom prst="rightArrow">
            <a:avLst/>
          </a:prstGeom>
          <a:solidFill>
            <a:srgbClr val="002060"/>
          </a:solidFill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5917880" y="5281217"/>
            <a:ext cx="276225" cy="294037"/>
          </a:xfrm>
          <a:prstGeom prst="rightArrow">
            <a:avLst/>
          </a:prstGeom>
          <a:solidFill>
            <a:srgbClr val="002060"/>
          </a:solidFill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8401823" y="5280412"/>
            <a:ext cx="276225" cy="294037"/>
          </a:xfrm>
          <a:prstGeom prst="rightArrow">
            <a:avLst/>
          </a:prstGeom>
          <a:solidFill>
            <a:srgbClr val="002060"/>
          </a:solidFill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list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03" y="4631066"/>
            <a:ext cx="2090411" cy="193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764911" y="4207067"/>
            <a:ext cx="2115177" cy="2370841"/>
            <a:chOff x="3764911" y="4207067"/>
            <a:chExt cx="2115177" cy="2370841"/>
          </a:xfrm>
        </p:grpSpPr>
        <p:sp>
          <p:nvSpPr>
            <p:cNvPr id="8" name="직사각형 7"/>
            <p:cNvSpPr/>
            <p:nvPr/>
          </p:nvSpPr>
          <p:spPr>
            <a:xfrm>
              <a:off x="3765538" y="4602488"/>
              <a:ext cx="2114550" cy="1975420"/>
            </a:xfrm>
            <a:prstGeom prst="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65538" y="4207067"/>
              <a:ext cx="2114550" cy="38579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300" smtClean="0"/>
                <a:t>상태에 따라 환자들을 식별</a:t>
              </a:r>
              <a:endParaRPr lang="ko-KR" altLang="en-US" sz="130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765538" y="4612121"/>
              <a:ext cx="2114550" cy="18925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r>
                <a:rPr lang="en-US" altLang="ko-KR" smtClean="0"/>
                <a:t>ancer</a:t>
              </a:r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65537" y="5055595"/>
              <a:ext cx="2114550" cy="22562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/>
                <a:t>Chronic Lower Respiratory Disase</a:t>
              </a:r>
              <a:endParaRPr lang="ko-KR" altLang="en-US" sz="90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64911" y="5304794"/>
              <a:ext cx="2114550" cy="18925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Asthma</a:t>
              </a:r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764911" y="5516888"/>
              <a:ext cx="2114550" cy="18925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Diabetes</a:t>
              </a: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64911" y="5734928"/>
              <a:ext cx="2114550" cy="1892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Hypertension</a:t>
              </a:r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65538" y="5955360"/>
              <a:ext cx="2114550" cy="1892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Obesity</a:t>
              </a:r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765538" y="6168477"/>
              <a:ext cx="2114550" cy="1892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Depression</a:t>
              </a:r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64911" y="4820636"/>
              <a:ext cx="2114550" cy="2137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Heart Disease</a:t>
              </a:r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4911" y="6381594"/>
              <a:ext cx="2114550" cy="18925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Mental Disorder</a:t>
              </a:r>
              <a:endParaRPr lang="ko-KR" altLang="en-US"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20517"/>
              </p:ext>
            </p:extLst>
          </p:nvPr>
        </p:nvGraphicFramePr>
        <p:xfrm>
          <a:off x="6267617" y="4620692"/>
          <a:ext cx="2052221" cy="1920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4378"/>
                <a:gridCol w="727843"/>
              </a:tblGrid>
              <a:tr h="166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위험수준</a:t>
                      </a:r>
                      <a:endParaRPr lang="ko-KR" altLang="en-US" sz="1200"/>
                    </a:p>
                  </a:txBody>
                  <a:tcPr marL="72000" marR="7200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상태 수</a:t>
                      </a:r>
                      <a:endParaRPr lang="ko-KR" altLang="en-US" sz="1200"/>
                    </a:p>
                  </a:txBody>
                  <a:tcPr marL="72000" marR="72000" marT="0" marB="0"/>
                </a:tc>
              </a:tr>
              <a:tr h="232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HIghly complex</a:t>
                      </a:r>
                      <a:endParaRPr lang="ko-KR" altLang="en-US" sz="120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7+</a:t>
                      </a:r>
                      <a:endParaRPr lang="ko-KR" altLang="en-US" sz="1200"/>
                    </a:p>
                  </a:txBody>
                  <a:tcPr marL="72000" marR="72000" marT="36000" marB="36000"/>
                </a:tc>
              </a:tr>
              <a:tr h="232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Highly complex</a:t>
                      </a:r>
                      <a:endParaRPr lang="ko-KR" altLang="en-US" sz="120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6</a:t>
                      </a:r>
                      <a:endParaRPr lang="ko-KR" altLang="en-US" sz="1200"/>
                    </a:p>
                  </a:txBody>
                  <a:tcPr marL="72000" marR="72000" marT="36000" marB="36000"/>
                </a:tc>
              </a:tr>
              <a:tr h="232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High-risk</a:t>
                      </a:r>
                      <a:endParaRPr lang="ko-KR" altLang="en-US" sz="120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5</a:t>
                      </a:r>
                      <a:endParaRPr lang="ko-KR" altLang="en-US" sz="1200"/>
                    </a:p>
                  </a:txBody>
                  <a:tcPr marL="72000" marR="72000" marT="36000" marB="36000"/>
                </a:tc>
              </a:tr>
              <a:tr h="232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High-risk</a:t>
                      </a:r>
                      <a:endParaRPr lang="ko-KR" altLang="en-US" sz="120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4</a:t>
                      </a:r>
                      <a:endParaRPr lang="ko-KR" altLang="en-US" sz="1200"/>
                    </a:p>
                  </a:txBody>
                  <a:tcPr marL="72000" marR="72000" marT="36000" marB="36000"/>
                </a:tc>
              </a:tr>
              <a:tr h="232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Rising-risk</a:t>
                      </a:r>
                      <a:endParaRPr lang="ko-KR" altLang="en-US" sz="120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 marL="72000" marR="72000" marT="36000" marB="36000"/>
                </a:tc>
              </a:tr>
              <a:tr h="232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Rising-risk</a:t>
                      </a:r>
                      <a:endParaRPr lang="ko-KR" altLang="en-US" sz="120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marL="72000" marR="72000" marT="36000" marB="36000"/>
                </a:tc>
              </a:tr>
              <a:tr h="208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Low-risk</a:t>
                      </a:r>
                      <a:endParaRPr lang="ko-KR" altLang="en-US" sz="1200"/>
                    </a:p>
                  </a:txBody>
                  <a:tcPr marL="72000" marR="72000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 or 1</a:t>
                      </a:r>
                      <a:endParaRPr lang="ko-KR" altLang="en-US" sz="1200"/>
                    </a:p>
                  </a:txBody>
                  <a:tcPr marL="72000" marR="72000" marT="0" marB="0"/>
                </a:tc>
              </a:tr>
            </a:tbl>
          </a:graphicData>
        </a:graphic>
      </p:graphicFrame>
      <p:pic>
        <p:nvPicPr>
          <p:cNvPr id="42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279" y="3031301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직사각형 45"/>
          <p:cNvSpPr/>
          <p:nvPr/>
        </p:nvSpPr>
        <p:spPr>
          <a:xfrm>
            <a:off x="742055" y="3034526"/>
            <a:ext cx="11087098" cy="571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en-US" altLang="ko-KR" sz="150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케어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모델 개발과 개입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(Design care models and target interventions for each risk groups</a:t>
            </a: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285750" indent="-285750" latinLnBrk="0">
              <a:buSzPct val="80000"/>
              <a:buFont typeface="Wingdings" panose="05000000000000000000" pitchFamily="2" charset="2"/>
              <a:buChar char="Ø"/>
              <a:defRPr/>
            </a:pP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각 위험 코호트는 필요에 맞는 케어모델을 제공받아야 함</a:t>
            </a:r>
            <a:endParaRPr lang="en-US" altLang="ko-KR" sz="1500" smtClean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 latinLnBrk="0">
              <a:buSzPct val="80000"/>
              <a:buFont typeface="Wingdings" panose="05000000000000000000" pitchFamily="2" charset="2"/>
              <a:buChar char="Ø"/>
              <a:defRPr/>
            </a:pPr>
            <a:r>
              <a:rPr lang="ko-KR" altLang="en-US" sz="15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공급자는 내부역량과 외부자원을 고려해 표적집단에 적합한 케어를 제공해야 함 </a:t>
            </a:r>
            <a:endParaRPr lang="en-US" altLang="ko-KR" sz="1500" smtClean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7" name="제목 2"/>
          <p:cNvSpPr>
            <a:spLocks noGrp="1"/>
          </p:cNvSpPr>
          <p:nvPr>
            <p:ph type="title"/>
          </p:nvPr>
        </p:nvSpPr>
        <p:spPr>
          <a:xfrm>
            <a:off x="871706" y="147221"/>
            <a:ext cx="10644797" cy="625999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smtClean="0">
                <a:latin typeface="HY헤드라인M" pitchFamily="18" charset="-127"/>
                <a:ea typeface="HY헤드라인M" pitchFamily="18" charset="-127"/>
              </a:rPr>
              <a:t>위험분류 과정</a:t>
            </a:r>
            <a:r>
              <a:rPr lang="en-US" altLang="ko-KR" sz="320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smtClean="0">
                <a:latin typeface="HY헤드라인M" pitchFamily="18" charset="-127"/>
                <a:ea typeface="HY헤드라인M" pitchFamily="18" charset="-127"/>
              </a:rPr>
              <a:t>단계</a:t>
            </a:r>
            <a:r>
              <a:rPr lang="en-US" altLang="ko-KR" sz="1200" i="1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1200" i="1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1200" i="1" smtClean="0">
                <a:latin typeface="HY헤드라인M" pitchFamily="18" charset="-127"/>
                <a:ea typeface="HY헤드라인M" pitchFamily="18" charset="-127"/>
              </a:rPr>
              <a:t>(Value Transformation Framework Action Guide. 2019 National Association of Community Health Centers|Quality Center@nachc.org|July2019)</a:t>
            </a:r>
            <a:endParaRPr lang="ko-KR" altLang="en-US" sz="3200" b="1" i="1"/>
          </a:p>
        </p:txBody>
      </p:sp>
      <p:sp>
        <p:nvSpPr>
          <p:cNvPr id="51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7. </a:t>
            </a:r>
            <a:r>
              <a:rPr lang="ko-KR" altLang="en-US" sz="1400" b="1" smtClean="0">
                <a:solidFill>
                  <a:srgbClr val="002060"/>
                </a:solidFill>
              </a:rPr>
              <a:t>위험분류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97912" y="112671"/>
            <a:ext cx="10743857" cy="810468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smtClean="0"/>
              <a:t>건강보험 </a:t>
            </a:r>
            <a:r>
              <a:rPr lang="en-US" altLang="ko-KR" sz="3200" b="1" smtClean="0"/>
              <a:t>40</a:t>
            </a:r>
            <a:r>
              <a:rPr lang="ko-KR" altLang="en-US" sz="3200" b="1" smtClean="0"/>
              <a:t>년의 명암</a:t>
            </a:r>
            <a:endParaRPr lang="ko-KR" altLang="en-US" sz="1800" b="1" dirty="0"/>
          </a:p>
        </p:txBody>
      </p:sp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857" y="940153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직사각형 37"/>
          <p:cNvSpPr/>
          <p:nvPr/>
        </p:nvSpPr>
        <p:spPr>
          <a:xfrm>
            <a:off x="698241" y="906254"/>
            <a:ext cx="10921930" cy="397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우리나라에 건강보험제도가 도입된 지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40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년이 지난 현재에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건강보험을 돌이켜 보면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국민 건강에 기여한 부분과 바람직하지 않은 곳으로 더 간 부분이 함께 존재함</a:t>
            </a:r>
            <a:endParaRPr lang="en-US" altLang="ko-KR" sz="140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092945" y="6404128"/>
            <a:ext cx="2389516" cy="365125"/>
          </a:xfrm>
        </p:spPr>
        <p:txBody>
          <a:bodyPr/>
          <a:lstStyle/>
          <a:p>
            <a:fld id="{226A7A18-950E-430F-B78B-4CE5EA3222A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89572" y="3835073"/>
            <a:ext cx="10539831" cy="2566130"/>
            <a:chOff x="876314" y="4090659"/>
            <a:chExt cx="10539831" cy="2566130"/>
          </a:xfrm>
        </p:grpSpPr>
        <p:sp>
          <p:nvSpPr>
            <p:cNvPr id="39" name="직사각형 38"/>
            <p:cNvSpPr/>
            <p:nvPr/>
          </p:nvSpPr>
          <p:spPr>
            <a:xfrm>
              <a:off x="6358417" y="6202077"/>
              <a:ext cx="4944530" cy="3686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700" smtClean="0">
                  <a:solidFill>
                    <a:srgbClr val="FF0000"/>
                  </a:solidFill>
                </a:rPr>
                <a:t>노인</a:t>
              </a:r>
              <a:r>
                <a:rPr lang="en-US" altLang="ko-KR" sz="170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700" smtClean="0">
                  <a:solidFill>
                    <a:prstClr val="black"/>
                  </a:solidFill>
                </a:rPr>
                <a:t>장애인에 대한 </a:t>
              </a:r>
              <a:r>
                <a:rPr lang="ko-KR" altLang="en-US" sz="1700" smtClean="0">
                  <a:solidFill>
                    <a:srgbClr val="FF0000"/>
                  </a:solidFill>
                </a:rPr>
                <a:t>체계적인 돌봄시스템 </a:t>
              </a:r>
              <a:r>
                <a:rPr lang="ko-KR" altLang="en-US" sz="1700" smtClean="0">
                  <a:solidFill>
                    <a:prstClr val="black"/>
                  </a:solidFill>
                </a:rPr>
                <a:t>미흡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299200" y="4090659"/>
              <a:ext cx="5116945" cy="2566130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43040" y="5026014"/>
              <a:ext cx="4872136" cy="3477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7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국민들의 의료기관 </a:t>
              </a:r>
              <a:r>
                <a:rPr lang="ko-KR" altLang="en-US" sz="1700" smtClean="0">
                  <a:solidFill>
                    <a:srgbClr val="C00000"/>
                  </a:solidFill>
                  <a:latin typeface="Arial" panose="020B0604020202020204" pitchFamily="34" charset="0"/>
                </a:rPr>
                <a:t>접근성</a:t>
              </a:r>
              <a:r>
                <a:rPr lang="ko-KR" altLang="en-US" sz="17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세계 최고 수준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43041" y="4637245"/>
              <a:ext cx="4872136" cy="3497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700" smtClean="0">
                  <a:solidFill>
                    <a:srgbClr val="C00000"/>
                  </a:solidFill>
                  <a:latin typeface="+mn-ea"/>
                </a:rPr>
                <a:t>보편적 의료보장 </a:t>
              </a:r>
              <a:r>
                <a:rPr lang="ko-KR" altLang="en-US" sz="1700" smtClean="0">
                  <a:solidFill>
                    <a:schemeClr val="tx1"/>
                  </a:solidFill>
                  <a:latin typeface="+mn-ea"/>
                </a:rPr>
                <a:t>달성</a:t>
              </a:r>
              <a:endParaRPr lang="en-US" altLang="ko-KR" sz="17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43042" y="4208952"/>
              <a:ext cx="4872133" cy="39449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FFC000"/>
                  </a:solidFill>
                </a:rPr>
                <a:t>밝은 면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76314" y="4099927"/>
              <a:ext cx="5007250" cy="1763403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358414" y="4971539"/>
              <a:ext cx="4944534" cy="3477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700" smtClean="0">
                  <a:solidFill>
                    <a:srgbClr val="C00000"/>
                  </a:solidFill>
                  <a:latin typeface="Arial" panose="020B0604020202020204" pitchFamily="34" charset="0"/>
                </a:rPr>
                <a:t>의료비 </a:t>
              </a:r>
              <a:r>
                <a:rPr lang="ko-KR" altLang="en-US" sz="1700" smtClean="0">
                  <a:solidFill>
                    <a:schemeClr val="tx1"/>
                  </a:solidFill>
                  <a:latin typeface="Arial" panose="020B0604020202020204" pitchFamily="34" charset="0"/>
                </a:rPr>
                <a:t>급증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58414" y="5364158"/>
              <a:ext cx="4944533" cy="3597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700" smtClean="0">
                  <a:solidFill>
                    <a:prstClr val="black"/>
                  </a:solidFill>
                </a:rPr>
                <a:t>비효율적인 </a:t>
              </a:r>
              <a:r>
                <a:rPr lang="ko-KR" altLang="en-US" sz="1700" smtClean="0">
                  <a:solidFill>
                    <a:srgbClr val="C00000"/>
                  </a:solidFill>
                </a:rPr>
                <a:t>의료전달체계 </a:t>
              </a:r>
              <a:r>
                <a:rPr lang="ko-KR" altLang="en-US" sz="1700" smtClean="0">
                  <a:solidFill>
                    <a:schemeClr val="tx1"/>
                  </a:solidFill>
                </a:rPr>
                <a:t>고착화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58415" y="4582770"/>
              <a:ext cx="4944534" cy="3497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700" smtClean="0">
                  <a:solidFill>
                    <a:srgbClr val="C00000"/>
                  </a:solidFill>
                  <a:latin typeface="+mn-ea"/>
                </a:rPr>
                <a:t>계층간 건강결과 </a:t>
              </a:r>
              <a:r>
                <a:rPr lang="ko-KR" altLang="en-US" sz="1700" smtClean="0">
                  <a:solidFill>
                    <a:schemeClr val="tx1"/>
                  </a:solidFill>
                  <a:latin typeface="+mn-ea"/>
                </a:rPr>
                <a:t>격차 커짐</a:t>
              </a:r>
              <a:endParaRPr lang="en-US" altLang="ko-KR" sz="17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358415" y="5770111"/>
              <a:ext cx="4944534" cy="3836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700" smtClean="0">
                  <a:solidFill>
                    <a:srgbClr val="C00000"/>
                  </a:solidFill>
                  <a:latin typeface="Arial" panose="020B0604020202020204" pitchFamily="34" charset="0"/>
                </a:rPr>
                <a:t>분절적</a:t>
              </a:r>
              <a:r>
                <a:rPr lang="ko-KR" altLang="en-US" sz="1700" smtClean="0">
                  <a:solidFill>
                    <a:schemeClr val="tx1"/>
                  </a:solidFill>
                  <a:latin typeface="Arial" panose="020B0604020202020204" pitchFamily="34" charset="0"/>
                </a:rPr>
                <a:t>이고</a:t>
              </a:r>
              <a:r>
                <a:rPr lang="ko-KR" altLang="en-US" sz="1700" smtClean="0">
                  <a:solidFill>
                    <a:srgbClr val="C00000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1700" smtClean="0">
                  <a:solidFill>
                    <a:schemeClr val="tx1"/>
                  </a:solidFill>
                  <a:latin typeface="Arial" panose="020B0604020202020204" pitchFamily="34" charset="0"/>
                </a:rPr>
                <a:t>통합되지</a:t>
              </a:r>
              <a:r>
                <a:rPr lang="ko-KR" altLang="en-US" sz="1700" smtClean="0">
                  <a:solidFill>
                    <a:srgbClr val="C00000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1700" smtClean="0">
                  <a:solidFill>
                    <a:schemeClr val="tx1"/>
                  </a:solidFill>
                  <a:latin typeface="Arial" panose="020B0604020202020204" pitchFamily="34" charset="0"/>
                </a:rPr>
                <a:t>않은</a:t>
              </a:r>
              <a:r>
                <a:rPr lang="ko-KR" altLang="en-US" sz="1700" smtClean="0">
                  <a:solidFill>
                    <a:srgbClr val="C00000"/>
                  </a:solidFill>
                  <a:latin typeface="Arial" panose="020B0604020202020204" pitchFamily="34" charset="0"/>
                </a:rPr>
                <a:t> 의료서비스 </a:t>
              </a:r>
              <a:r>
                <a:rPr lang="ko-KR" altLang="en-US" sz="1700" smtClean="0">
                  <a:solidFill>
                    <a:schemeClr val="tx1"/>
                  </a:solidFill>
                  <a:latin typeface="Arial" panose="020B0604020202020204" pitchFamily="34" charset="0"/>
                </a:rPr>
                <a:t>지속</a:t>
              </a:r>
              <a:endParaRPr lang="en-US" altLang="ko-KR" sz="17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358416" y="4154477"/>
              <a:ext cx="4944530" cy="39449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FFC000"/>
                  </a:solidFill>
                </a:rPr>
                <a:t>어두운 면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43040" y="5406430"/>
              <a:ext cx="4872136" cy="3477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7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소득 대비 </a:t>
              </a:r>
              <a:r>
                <a:rPr lang="ko-KR" altLang="en-US" sz="1700" smtClean="0">
                  <a:solidFill>
                    <a:srgbClr val="C00000"/>
                  </a:solidFill>
                  <a:latin typeface="Arial" panose="020B0604020202020204" pitchFamily="34" charset="0"/>
                </a:rPr>
                <a:t>낮은</a:t>
              </a:r>
              <a:r>
                <a:rPr lang="ko-KR" altLang="en-US" sz="17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일인당 </a:t>
              </a:r>
              <a:r>
                <a:rPr lang="ko-KR" altLang="en-US" sz="1700" smtClean="0">
                  <a:solidFill>
                    <a:srgbClr val="C00000"/>
                  </a:solidFill>
                  <a:latin typeface="Arial" panose="020B0604020202020204" pitchFamily="34" charset="0"/>
                </a:rPr>
                <a:t>국민의료비</a:t>
              </a:r>
              <a:r>
                <a:rPr lang="ko-KR" altLang="en-US" sz="170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지출</a:t>
              </a:r>
              <a:endParaRPr lang="ko-KR" altLang="en-US" sz="1700" dirty="0">
                <a:solidFill>
                  <a:prstClr val="black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97912" y="1434352"/>
            <a:ext cx="10921930" cy="58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국민건강보험으로 보편적 의료보장을 달성한 모범적인 사례로 각광받고 있으며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국민소득 대비 낮은 국민의료비로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OECD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평균보다 높은 평균수명의 건강결과를 이룬 효율적인 국가보건의료시스템을 이뤘음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또 국민들의 의료기관에 대한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지리적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경제적 접근성이 세계 최고수준으로 국민들의 만족이 높음</a:t>
            </a:r>
            <a:endParaRPr lang="en-US" altLang="ko-KR" sz="140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8241" y="2179651"/>
            <a:ext cx="10921930" cy="1493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반면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건강보험 재정을 안정적으로 유지하기 위해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높은 본인부담과 비급여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유지함으로써 소득계층간 건강결과가 더 많이 벌어졌으며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낮은 수가와 행위별수가제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맞물려 서비스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양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(volume)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늘린 결과는 매년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10%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정도의 급여 증가로 이어져 국민의료비가 급증하고 있음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연장선 상에서 질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(quality)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높은 서비스를 제공하는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상급종합병원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환자가 집중하고 비용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효과적인 의료전달체계 관점에서 중요한 일차의료가 약화되는 현상이 지속되고 있음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결과적으로 의료기관 중심으로 독립적인 운영이 일반화되면서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환자 중심의 통합적인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의료서비스가 이루어지지 않고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분절적인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보건의료서비스제공체계가 고착화 되었음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또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노인과 만성질환 시대에 </a:t>
            </a:r>
            <a:r>
              <a:rPr lang="ko-KR" altLang="en-US" sz="1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복지와의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연계 단절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취약한 인구집단에 대한 체계적인 돌봄시스템이 작동하지 못하여 돌봄이 필요한 노인과 가족들의 힘든 삶을 해결할 사회적인 노력이 성과를 내지 못하고 있음  </a:t>
            </a:r>
            <a:endParaRPr lang="en-US" altLang="ko-KR" sz="140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2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857" y="1434352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857" y="2179651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60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6051" y="179093"/>
            <a:ext cx="11899898" cy="716586"/>
          </a:xfrm>
        </p:spPr>
        <p:txBody>
          <a:bodyPr>
            <a:noAutofit/>
          </a:bodyPr>
          <a:lstStyle/>
          <a:p>
            <a:pPr algn="ctr">
              <a:lnSpc>
                <a:spcPts val="1400"/>
              </a:lnSpc>
            </a:pPr>
            <a:r>
              <a:rPr lang="ko-KR" altLang="en-US" sz="2800" b="1" smtClean="0"/>
              <a:t>위험분류 알고리즘</a:t>
            </a:r>
            <a:r>
              <a:rPr lang="en-US" altLang="ko-KR" sz="2800" b="1" smtClean="0"/>
              <a:t/>
            </a:r>
            <a:br>
              <a:rPr lang="en-US" altLang="ko-KR" sz="2800" b="1" smtClean="0"/>
            </a:br>
            <a:r>
              <a:rPr lang="en-US" altLang="ko-KR" sz="1200" smtClean="0"/>
              <a:t>(Defining your risk stratification algorithm. by Kate Davidson in Care Transition Network)</a:t>
            </a:r>
            <a:r>
              <a:rPr lang="ko-KR" altLang="en-US" sz="120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800100" y="751684"/>
            <a:ext cx="11074407" cy="658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가치</a:t>
            </a:r>
            <a:r>
              <a:rPr lang="en-US" altLang="ko-KR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지불은 가능한 적은 자원으로 좋은 질의 서비스를 환자와 가족들이 만족할 수 있는 케어모형을 필요로 하고 이를 잘 하기 위해서는 대상 인구집단내 개인들의 위험을 분류함으로써 각 하위집단에 대한 관리를 잘 하는 프로그램이 필요할 것임</a:t>
            </a:r>
            <a:endParaRPr lang="ko-KR" altLang="en-US" sz="16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748" y="762505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800100" y="1781293"/>
            <a:ext cx="10987002" cy="429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위험식별 알고리즘을 개발하고 필요한 자료 수집과 분석 프로토콜을 가지고 자료를 공유함으로써 인구집단 내 개인들의 고유한 질병 특성에 맞춘 맞춤의료와 인구집단의학이 활성화 될 수 있음</a:t>
            </a:r>
            <a:endParaRPr lang="ko-KR" altLang="en-US" sz="16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748" y="1506775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오른쪽 화살표 41"/>
          <p:cNvSpPr/>
          <p:nvPr/>
        </p:nvSpPr>
        <p:spPr>
          <a:xfrm>
            <a:off x="5600227" y="3541372"/>
            <a:ext cx="343001" cy="290218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6027354" y="2586305"/>
            <a:ext cx="1559088" cy="2390923"/>
            <a:chOff x="7308687" y="3666977"/>
            <a:chExt cx="1959138" cy="2390923"/>
          </a:xfrm>
        </p:grpSpPr>
        <p:sp>
          <p:nvSpPr>
            <p:cNvPr id="31" name="슬라이드 번호 개체 틀 1"/>
            <p:cNvSpPr txBox="1">
              <a:spLocks/>
            </p:cNvSpPr>
            <p:nvPr/>
          </p:nvSpPr>
          <p:spPr>
            <a:xfrm>
              <a:off x="7308687" y="4979495"/>
              <a:ext cx="1959138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26A7A18-950E-430F-B78B-4CE5EA3222A8}" type="slidenum">
                <a:rPr lang="ko-KR" altLang="en-US" smtClean="0"/>
                <a:pPr/>
                <a:t>30</a:t>
              </a:fld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397526" y="3666977"/>
              <a:ext cx="1820861" cy="23909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440212" y="3720965"/>
              <a:ext cx="1729559" cy="2113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200" b="1" smtClean="0">
                  <a:solidFill>
                    <a:schemeClr val="accent4">
                      <a:lumMod val="50000"/>
                    </a:schemeClr>
                  </a:solidFill>
                </a:rPr>
                <a:t>위험 식별 팀</a:t>
              </a:r>
              <a:endParaRPr lang="ko-KR" altLang="en-US" sz="1200" b="1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446083" y="4242283"/>
              <a:ext cx="1729559" cy="1994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질 개선팀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446083" y="4493067"/>
              <a:ext cx="1729559" cy="207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prstClr val="black"/>
                  </a:solidFill>
                </a:rPr>
                <a:t>임상 책임자</a:t>
              </a:r>
              <a:endParaRPr lang="ko-KR" altLang="en-US" sz="1200">
                <a:solidFill>
                  <a:srgbClr val="C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448363" y="4751792"/>
              <a:ext cx="1727712" cy="2104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prstClr val="black"/>
                  </a:solidFill>
                </a:rPr>
                <a:t>치료팀</a:t>
              </a:r>
              <a:endParaRPr lang="ko-KR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446083" y="5012102"/>
              <a:ext cx="1727712" cy="2104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prstClr val="black"/>
                  </a:solidFill>
                </a:rPr>
                <a:t>상위 관리자</a:t>
              </a:r>
              <a:endParaRPr lang="en-US" altLang="ko-KR" sz="1200" smtClean="0">
                <a:solidFill>
                  <a:srgbClr val="C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448137" y="3973998"/>
              <a:ext cx="1727712" cy="2137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prstClr val="black"/>
                  </a:solidFill>
                </a:rPr>
                <a:t>정보 기술팀</a:t>
              </a:r>
              <a:endParaRPr lang="en-US" altLang="ko-KR" sz="1200" smtClean="0">
                <a:solidFill>
                  <a:srgbClr val="C0000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454606" y="5268593"/>
              <a:ext cx="1727712" cy="2104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prstClr val="black"/>
                  </a:solidFill>
                </a:rPr>
                <a:t>돌봄 관리자</a:t>
              </a:r>
              <a:endParaRPr lang="en-US" altLang="ko-KR" sz="1200" smtClean="0">
                <a:solidFill>
                  <a:srgbClr val="C0000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454606" y="5526329"/>
              <a:ext cx="1727712" cy="2104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prstClr val="black"/>
                  </a:solidFill>
                </a:rPr>
                <a:t>원무팀</a:t>
              </a:r>
              <a:endParaRPr lang="en-US" altLang="ko-KR" sz="1200" smtClean="0">
                <a:solidFill>
                  <a:srgbClr val="C0000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454606" y="5775270"/>
              <a:ext cx="1727712" cy="2104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prstClr val="black"/>
                  </a:solidFill>
                </a:rPr>
                <a:t>의무기록팀</a:t>
              </a:r>
              <a:endParaRPr lang="en-US" altLang="ko-KR" sz="120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199749" y="2587320"/>
            <a:ext cx="3430276" cy="1664073"/>
            <a:chOff x="8124198" y="3731683"/>
            <a:chExt cx="3430276" cy="1664073"/>
          </a:xfrm>
        </p:grpSpPr>
        <p:sp>
          <p:nvSpPr>
            <p:cNvPr id="52" name="직사각형 51"/>
            <p:cNvSpPr/>
            <p:nvPr/>
          </p:nvSpPr>
          <p:spPr>
            <a:xfrm>
              <a:off x="8124198" y="3731683"/>
              <a:ext cx="3430276" cy="1664073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144502" y="3731683"/>
              <a:ext cx="3391887" cy="2783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smtClean="0">
                  <a:solidFill>
                    <a:srgbClr val="FFFF00"/>
                  </a:solidFill>
                </a:rPr>
                <a:t>위험식별 기본 요소</a:t>
              </a:r>
              <a:endParaRPr lang="ko-KR" altLang="en-US" sz="1200" b="1">
                <a:solidFill>
                  <a:srgbClr val="FFFF0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144502" y="4029254"/>
              <a:ext cx="3391887" cy="21783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위험 식별 알고리즘은 무엇인가</a:t>
              </a:r>
              <a:endParaRPr lang="ko-KR" altLang="en-US" sz="12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144501" y="4467234"/>
              <a:ext cx="3391887" cy="25969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어떻게 자료를 수집할 것인가</a:t>
              </a:r>
              <a:endParaRPr lang="ko-KR" altLang="en-US" sz="120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143875" y="4721927"/>
              <a:ext cx="3391887" cy="21783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누가 이 자료를 수집하나</a:t>
              </a:r>
              <a:endParaRPr lang="ko-KR" altLang="en-US" sz="120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143875" y="4934021"/>
              <a:ext cx="3391887" cy="21783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이 자료를 어떻게 공유하나</a:t>
              </a:r>
              <a:endParaRPr lang="ko-KR" altLang="en-US" sz="120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143875" y="5152061"/>
              <a:ext cx="3391887" cy="21783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환자들이 가장 중요시 하는 요소가 무엇인가</a:t>
              </a:r>
              <a:endParaRPr lang="ko-KR" altLang="en-US" sz="120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143875" y="4234073"/>
              <a:ext cx="3391887" cy="2459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임상가들이 문제를 </a:t>
              </a:r>
              <a:r>
                <a:rPr lang="ko-KR" altLang="en-US" sz="1200"/>
                <a:t>어떻게 </a:t>
              </a:r>
              <a:r>
                <a:rPr lang="ko-KR" altLang="en-US" sz="1200" smtClean="0"/>
                <a:t>이해하나</a:t>
              </a:r>
              <a:endParaRPr lang="ko-KR" altLang="en-US" sz="120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886825" y="4296173"/>
            <a:ext cx="3046412" cy="2484253"/>
            <a:chOff x="8610600" y="4043128"/>
            <a:chExt cx="3046412" cy="2484253"/>
          </a:xfrm>
        </p:grpSpPr>
        <p:graphicFrame>
          <p:nvGraphicFramePr>
            <p:cNvPr id="18" name="다이어그램 17"/>
            <p:cNvGraphicFramePr/>
            <p:nvPr>
              <p:extLst>
                <p:ext uri="{D42A27DB-BD31-4B8C-83A1-F6EECF244321}">
                  <p14:modId xmlns:p14="http://schemas.microsoft.com/office/powerpoint/2010/main" val="2000958782"/>
                </p:ext>
              </p:extLst>
            </p:nvPr>
          </p:nvGraphicFramePr>
          <p:xfrm>
            <a:off x="8610600" y="4467225"/>
            <a:ext cx="3046412" cy="2000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8877300" y="4381579"/>
              <a:ext cx="2476500" cy="21458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877300" y="4043128"/>
              <a:ext cx="2476500" cy="33845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위험 알고리즘에 포함된 변수들</a:t>
              </a:r>
              <a:r>
                <a:rPr lang="en-US" altLang="ko-KR" sz="1100" b="1" smtClean="0"/>
                <a:t>(</a:t>
              </a:r>
              <a:r>
                <a:rPr lang="ko-KR" altLang="en-US" sz="1100" b="1" smtClean="0"/>
                <a:t>예</a:t>
              </a:r>
              <a:r>
                <a:rPr lang="en-US" altLang="ko-KR" sz="1100" b="1" smtClean="0"/>
                <a:t>)</a:t>
              </a:r>
              <a:endParaRPr lang="ko-KR" altLang="en-US" sz="1100" b="1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7124" y="5101356"/>
            <a:ext cx="8265500" cy="1679070"/>
            <a:chOff x="228600" y="4886411"/>
            <a:chExt cx="8265500" cy="1679070"/>
          </a:xfrm>
        </p:grpSpPr>
        <p:graphicFrame>
          <p:nvGraphicFramePr>
            <p:cNvPr id="16" name="다이어그램 15"/>
            <p:cNvGraphicFramePr/>
            <p:nvPr>
              <p:extLst>
                <p:ext uri="{D42A27DB-BD31-4B8C-83A1-F6EECF244321}">
                  <p14:modId xmlns:p14="http://schemas.microsoft.com/office/powerpoint/2010/main" val="474927406"/>
                </p:ext>
              </p:extLst>
            </p:nvPr>
          </p:nvGraphicFramePr>
          <p:xfrm>
            <a:off x="306007" y="5265998"/>
            <a:ext cx="8112125" cy="12613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63" name="직사각형 62"/>
            <p:cNvSpPr/>
            <p:nvPr/>
          </p:nvSpPr>
          <p:spPr>
            <a:xfrm>
              <a:off x="228600" y="5242158"/>
              <a:ext cx="8265500" cy="13233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8600" y="4886411"/>
              <a:ext cx="8265500" cy="33845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/>
                <a:t>위험 식별 방법</a:t>
              </a:r>
              <a:endParaRPr lang="ko-KR" altLang="en-US" sz="1200" b="1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97124" y="2579761"/>
            <a:ext cx="5406029" cy="2401243"/>
            <a:chOff x="254106" y="2209132"/>
            <a:chExt cx="5406029" cy="2401243"/>
          </a:xfrm>
        </p:grpSpPr>
        <p:graphicFrame>
          <p:nvGraphicFramePr>
            <p:cNvPr id="4" name="다이어그램 3"/>
            <p:cNvGraphicFramePr/>
            <p:nvPr>
              <p:extLst>
                <p:ext uri="{D42A27DB-BD31-4B8C-83A1-F6EECF244321}">
                  <p14:modId xmlns:p14="http://schemas.microsoft.com/office/powerpoint/2010/main" val="3849304622"/>
                </p:ext>
              </p:extLst>
            </p:nvPr>
          </p:nvGraphicFramePr>
          <p:xfrm>
            <a:off x="306007" y="2557917"/>
            <a:ext cx="5354128" cy="2014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grpSp>
          <p:nvGrpSpPr>
            <p:cNvPr id="21" name="그룹 20"/>
            <p:cNvGrpSpPr/>
            <p:nvPr/>
          </p:nvGrpSpPr>
          <p:grpSpPr>
            <a:xfrm>
              <a:off x="254106" y="2209132"/>
              <a:ext cx="4860255" cy="2401243"/>
              <a:chOff x="257175" y="2199500"/>
              <a:chExt cx="4860255" cy="2401243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57175" y="2533651"/>
                <a:ext cx="4860255" cy="2067092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58382" y="2199500"/>
                <a:ext cx="4859048" cy="33845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/>
                  <a:t>가치</a:t>
                </a:r>
                <a:r>
                  <a:rPr lang="en-US" altLang="ko-KR" sz="1200" b="1" smtClean="0"/>
                  <a:t>-</a:t>
                </a:r>
                <a:r>
                  <a:rPr lang="ko-KR" altLang="en-US" sz="1200" b="1" smtClean="0"/>
                  <a:t>기반지불과 위험분류의 관련 개념</a:t>
                </a:r>
                <a:endParaRPr lang="ko-KR" altLang="en-US" sz="1200" b="1"/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86825" y="6356350"/>
            <a:ext cx="2743200" cy="365125"/>
          </a:xfrm>
        </p:spPr>
        <p:txBody>
          <a:bodyPr/>
          <a:lstStyle/>
          <a:p>
            <a:fld id="{226A7A18-950E-430F-B78B-4CE5EA3222A8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00100" y="1469555"/>
            <a:ext cx="10686019" cy="266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위험분류는 인구집단관리에 가장 중요한 케어모형을 구축하는 기본으로 관련된 모든 전문가의 참여가 필요함</a:t>
            </a:r>
            <a:endParaRPr lang="ko-KR" altLang="en-US" sz="16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0100" y="2256131"/>
            <a:ext cx="10686019" cy="258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일반적으로 위험식별 알고리즘에 포함된 변수로 진단명</a:t>
            </a:r>
            <a:r>
              <a:rPr lang="en-US" altLang="ko-KR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동반상병</a:t>
            </a:r>
            <a:r>
              <a:rPr lang="en-US" altLang="ko-KR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입원력</a:t>
            </a:r>
            <a:r>
              <a:rPr lang="en-US" altLang="ko-KR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응급실 이용력</a:t>
            </a:r>
            <a:r>
              <a:rPr lang="en-US" altLang="ko-KR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사회적결정요인 등임</a:t>
            </a:r>
            <a:endParaRPr lang="ko-KR" altLang="en-US" sz="16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2" name="오른쪽 화살표 61"/>
          <p:cNvSpPr/>
          <p:nvPr/>
        </p:nvSpPr>
        <p:spPr>
          <a:xfrm>
            <a:off x="7688592" y="3307611"/>
            <a:ext cx="343001" cy="290218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/>
          <p:cNvSpPr/>
          <p:nvPr/>
        </p:nvSpPr>
        <p:spPr>
          <a:xfrm rot="6900000">
            <a:off x="8090224" y="4535016"/>
            <a:ext cx="513525" cy="282717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748" y="1788192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748" y="2295514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7. </a:t>
            </a:r>
            <a:r>
              <a:rPr lang="ko-KR" altLang="en-US" sz="1400" b="1" smtClean="0">
                <a:solidFill>
                  <a:srgbClr val="002060"/>
                </a:solidFill>
              </a:rPr>
              <a:t>위험분류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7000" y="266043"/>
            <a:ext cx="11899898" cy="716586"/>
          </a:xfrm>
        </p:spPr>
        <p:txBody>
          <a:bodyPr>
            <a:noAutofit/>
          </a:bodyPr>
          <a:lstStyle/>
          <a:p>
            <a:pPr algn="ctr">
              <a:lnSpc>
                <a:spcPts val="1400"/>
              </a:lnSpc>
            </a:pPr>
            <a:r>
              <a:rPr lang="ko-KR" altLang="en-US" sz="2800" b="1" smtClean="0"/>
              <a:t>복합케어관리 여부 선별 도구와 위험분류</a:t>
            </a:r>
            <a:r>
              <a:rPr lang="en-US" altLang="ko-KR" sz="2800" b="1" smtClean="0"/>
              <a:t/>
            </a:r>
            <a:br>
              <a:rPr lang="en-US" altLang="ko-KR" sz="2800" b="1" smtClean="0"/>
            </a:br>
            <a:r>
              <a:rPr lang="en-US" altLang="ko-KR" sz="1200" smtClean="0"/>
              <a:t>(Complex Care Management Triage Tool for Risk Stratification. HEALTH QUALITY INNOVATORS www.hqi,solutions)</a:t>
            </a:r>
            <a:r>
              <a:rPr lang="ko-KR" altLang="en-US" sz="120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730171" y="808595"/>
            <a:ext cx="11218769" cy="453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보건의료는 더 이상 독립된 공간과 시간에서 행해지는 것이 아님</a:t>
            </a:r>
            <a:r>
              <a:rPr lang="en-US" altLang="ko-KR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계속 지속되고 환자 중심으로 일어나는 행위임</a:t>
            </a:r>
            <a:r>
              <a:rPr lang="en-US" altLang="ko-KR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결과와 파급 효과를 개선하려면 신중하고 선제적으로 관리되어야 하는 고</a:t>
            </a:r>
            <a:r>
              <a:rPr lang="en-US" altLang="ko-KR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위험</a:t>
            </a:r>
            <a:r>
              <a:rPr lang="en-US" altLang="ko-KR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</a:t>
            </a:r>
            <a:r>
              <a:rPr lang="en-US" altLang="ko-KR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비용 환자를 표적으로 하는 개입을 행해야 함</a:t>
            </a:r>
            <a:endParaRPr lang="ko-KR" altLang="en-US" sz="16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748" y="818359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748" y="1404056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직사각형 58"/>
          <p:cNvSpPr/>
          <p:nvPr/>
        </p:nvSpPr>
        <p:spPr>
          <a:xfrm>
            <a:off x="730171" y="1346930"/>
            <a:ext cx="11218769" cy="246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위험분류는 고</a:t>
            </a:r>
            <a:r>
              <a:rPr lang="en-US" altLang="ko-KR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위험</a:t>
            </a:r>
            <a:r>
              <a:rPr lang="en-US" altLang="ko-KR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</a:t>
            </a:r>
            <a:r>
              <a:rPr lang="en-US" altLang="ko-KR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위험</a:t>
            </a:r>
            <a:r>
              <a:rPr lang="en-US" altLang="ko-KR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r>
              <a:rPr lang="en-US" altLang="ko-KR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위험으로 인구집단을 분류하는 과정이고 이는 인구집단관리 성공에 핵심적인 열쇠임</a:t>
            </a:r>
            <a:endParaRPr lang="ko-KR" altLang="en-US" sz="16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슬라이드 번호 개체 틀 1"/>
          <p:cNvSpPr txBox="1">
            <a:spLocks/>
          </p:cNvSpPr>
          <p:nvPr/>
        </p:nvSpPr>
        <p:spPr>
          <a:xfrm>
            <a:off x="5513217" y="6243973"/>
            <a:ext cx="64357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6A7A18-950E-430F-B78B-4CE5EA3222A8}" type="slidenum">
              <a:rPr lang="ko-KR" altLang="en-US" smtClean="0"/>
              <a:pPr/>
              <a:t>31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5726" y="1670778"/>
            <a:ext cx="5010149" cy="2390923"/>
            <a:chOff x="219075" y="1697864"/>
            <a:chExt cx="5010149" cy="2390923"/>
          </a:xfrm>
        </p:grpSpPr>
        <p:sp>
          <p:nvSpPr>
            <p:cNvPr id="82" name="직사각형 81"/>
            <p:cNvSpPr/>
            <p:nvPr/>
          </p:nvSpPr>
          <p:spPr>
            <a:xfrm>
              <a:off x="219075" y="1697864"/>
              <a:ext cx="5010149" cy="23909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17416" y="1751852"/>
              <a:ext cx="4814584" cy="2195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200" b="1" smtClean="0">
                  <a:solidFill>
                    <a:schemeClr val="bg2"/>
                  </a:solidFill>
                </a:rPr>
                <a:t>각 </a:t>
              </a:r>
              <a:r>
                <a:rPr lang="en-US" altLang="ko-KR" sz="1200" b="1" smtClean="0">
                  <a:solidFill>
                    <a:schemeClr val="bg2"/>
                  </a:solidFill>
                </a:rPr>
                <a:t>1 </a:t>
              </a:r>
              <a:r>
                <a:rPr lang="ko-KR" altLang="en-US" sz="1200" b="1" smtClean="0">
                  <a:solidFill>
                    <a:schemeClr val="bg2"/>
                  </a:solidFill>
                </a:rPr>
                <a:t>점 </a:t>
              </a:r>
              <a:r>
                <a:rPr lang="en-US" altLang="ko-KR" sz="1200" b="1" smtClean="0">
                  <a:solidFill>
                    <a:schemeClr val="bg2"/>
                  </a:solidFill>
                </a:rPr>
                <a:t>(</a:t>
              </a:r>
              <a:r>
                <a:rPr lang="ko-KR" altLang="en-US" sz="1200" b="1" smtClean="0">
                  <a:solidFill>
                    <a:schemeClr val="bg2"/>
                  </a:solidFill>
                </a:rPr>
                <a:t>기본적 위험요소</a:t>
              </a:r>
              <a:r>
                <a:rPr lang="en-US" altLang="ko-KR" sz="1200" b="1" smtClean="0">
                  <a:solidFill>
                    <a:schemeClr val="bg2"/>
                  </a:solidFill>
                </a:rPr>
                <a:t>)</a:t>
              </a:r>
              <a:endParaRPr lang="ko-KR" altLang="en-US" sz="1200" b="1">
                <a:solidFill>
                  <a:schemeClr val="bg2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17416" y="3823610"/>
              <a:ext cx="4820969" cy="1809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투약 순응 어려움</a:t>
              </a:r>
              <a:endParaRPr lang="ko-KR" altLang="en-US" sz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17417" y="2257254"/>
              <a:ext cx="4819756" cy="2070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중등도 </a:t>
              </a:r>
              <a:r>
                <a:rPr lang="ko-KR" altLang="en-US" sz="1200">
                  <a:solidFill>
                    <a:schemeClr val="accent6">
                      <a:lumMod val="50000"/>
                    </a:schemeClr>
                  </a:solidFill>
                </a:rPr>
                <a:t>위험에는 없으나 잘 통제되지 않은 만성질환을 가지고 있나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?</a:t>
              </a:r>
              <a:endParaRPr lang="ko-KR" altLang="en-US" sz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17416" y="2515979"/>
              <a:ext cx="4820969" cy="2218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낙상 위험</a:t>
              </a:r>
              <a:endParaRPr lang="ko-KR" altLang="en-US" sz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17416" y="2776289"/>
              <a:ext cx="4814584" cy="239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일상활동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(ADLs)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장애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17416" y="2004885"/>
              <a:ext cx="4817202" cy="2044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중등도 </a:t>
              </a:r>
              <a:r>
                <a:rPr lang="ko-KR" altLang="en-US" sz="1200">
                  <a:solidFill>
                    <a:schemeClr val="accent6">
                      <a:lumMod val="50000"/>
                    </a:schemeClr>
                  </a:solidFill>
                </a:rPr>
                <a:t>위험에는 없으나 잘 통제되지 않은 만성질환을 가지고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있나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?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17416" y="3054018"/>
              <a:ext cx="4820969" cy="2364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보행 장애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17417" y="3331747"/>
              <a:ext cx="4814584" cy="224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판단 장애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17417" y="3597191"/>
              <a:ext cx="4814584" cy="1861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예약하는데 어려움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62527" y="1660140"/>
            <a:ext cx="5976765" cy="5083936"/>
            <a:chOff x="5414877" y="1697864"/>
            <a:chExt cx="5976765" cy="4911234"/>
          </a:xfrm>
        </p:grpSpPr>
        <p:sp>
          <p:nvSpPr>
            <p:cNvPr id="72" name="직사각형 71"/>
            <p:cNvSpPr/>
            <p:nvPr/>
          </p:nvSpPr>
          <p:spPr>
            <a:xfrm>
              <a:off x="5414877" y="1697864"/>
              <a:ext cx="5976765" cy="49112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513217" y="1751852"/>
              <a:ext cx="5743469" cy="2195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200" b="1" smtClean="0">
                  <a:solidFill>
                    <a:schemeClr val="bg2"/>
                  </a:solidFill>
                </a:rPr>
                <a:t>각 </a:t>
              </a:r>
              <a:r>
                <a:rPr lang="en-US" altLang="ko-KR" sz="1200" b="1" smtClean="0">
                  <a:solidFill>
                    <a:schemeClr val="bg2"/>
                  </a:solidFill>
                </a:rPr>
                <a:t>2 </a:t>
              </a:r>
              <a:r>
                <a:rPr lang="ko-KR" altLang="en-US" sz="1200" b="1" smtClean="0">
                  <a:solidFill>
                    <a:schemeClr val="bg2"/>
                  </a:solidFill>
                </a:rPr>
                <a:t>점 </a:t>
              </a:r>
              <a:r>
                <a:rPr lang="en-US" altLang="ko-KR" sz="1200" b="1" smtClean="0">
                  <a:solidFill>
                    <a:schemeClr val="bg2"/>
                  </a:solidFill>
                </a:rPr>
                <a:t>(</a:t>
              </a:r>
              <a:r>
                <a:rPr lang="ko-KR" altLang="en-US" sz="1200" b="1" smtClean="0">
                  <a:solidFill>
                    <a:schemeClr val="bg2"/>
                  </a:solidFill>
                </a:rPr>
                <a:t>중등도 위험요소</a:t>
              </a:r>
              <a:r>
                <a:rPr lang="en-US" altLang="ko-KR" sz="1200" b="1" smtClean="0">
                  <a:solidFill>
                    <a:schemeClr val="bg2"/>
                  </a:solidFill>
                </a:rPr>
                <a:t>)</a:t>
              </a:r>
              <a:endParaRPr lang="ko-KR" altLang="en-US" sz="1200" b="1">
                <a:solidFill>
                  <a:schemeClr val="bg2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513218" y="3823610"/>
              <a:ext cx="5751086" cy="227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심각한 만성질환이고 주치의 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follow-up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이 잘 안되거나 통합 케어가 잘 안됨  </a:t>
              </a:r>
              <a:endParaRPr lang="ko-KR" altLang="en-US" sz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13218" y="2257254"/>
              <a:ext cx="5749639" cy="2070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울혈성심부전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(CHF) -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잘 통제되지 않음</a:t>
              </a:r>
              <a:endParaRPr lang="ko-KR" altLang="en-US" sz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513218" y="2515979"/>
              <a:ext cx="5751086" cy="2218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당뇨병 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-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잘 통제되지 않음</a:t>
              </a:r>
              <a:endParaRPr lang="ko-KR" altLang="en-US" sz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513217" y="2776289"/>
              <a:ext cx="5743469" cy="2392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폐쇄성호흡기장애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(COPD) -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잘 통제되지 않음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513218" y="2004885"/>
              <a:ext cx="5746592" cy="2044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관상동맥질환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(CAD) -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잘 통제되지 않음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513218" y="3054018"/>
              <a:ext cx="5751086" cy="236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만성 통증 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-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잘 통제되지 않음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513218" y="3331747"/>
              <a:ext cx="5743469" cy="224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기타 말기단계 질환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513218" y="3597191"/>
              <a:ext cx="5743469" cy="1861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약을 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8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종류 이상 복용하거나 최근 고위험약제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항응고제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인슐린 등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 투약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513218" y="5100488"/>
              <a:ext cx="5751086" cy="180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노숙자</a:t>
              </a:r>
              <a:endParaRPr lang="ko-KR" altLang="en-US" sz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513217" y="4078654"/>
              <a:ext cx="5743469" cy="2137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심각한 육체적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정신적 혹은 학습 장애로 전원 의뢰가 필요함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513218" y="4330896"/>
              <a:ext cx="5751086" cy="236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정신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사회적 위험요인가 있어 적절한 고위험질병 관리를 막음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각 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점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/6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점 까지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513218" y="4608625"/>
              <a:ext cx="5743469" cy="224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문맹 수준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513218" y="4874069"/>
              <a:ext cx="5743469" cy="1861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안전 의식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513217" y="6379332"/>
              <a:ext cx="5751086" cy="180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정신병 진단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정신분열증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심한 우울증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조울증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심한 불안 등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) -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총 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점 </a:t>
              </a:r>
              <a:endParaRPr lang="ko-KR" altLang="en-US" sz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513216" y="5332011"/>
              <a:ext cx="5743469" cy="2392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극빈자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513217" y="5609740"/>
              <a:ext cx="5751086" cy="236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끼니 불안정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13217" y="5887469"/>
              <a:ext cx="5743469" cy="224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>
                  <a:solidFill>
                    <a:schemeClr val="accent6">
                      <a:lumMod val="50000"/>
                    </a:schemeClr>
                  </a:solidFill>
                </a:rPr>
                <a:t>불법 체류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513217" y="6152913"/>
              <a:ext cx="5743469" cy="1861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약물 사용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술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마약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신경안정제 등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) - 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총 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점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5725" y="4151541"/>
            <a:ext cx="5010149" cy="1930660"/>
            <a:chOff x="219075" y="4222254"/>
            <a:chExt cx="5010149" cy="1930660"/>
          </a:xfrm>
        </p:grpSpPr>
        <p:sp>
          <p:nvSpPr>
            <p:cNvPr id="102" name="직사각형 101"/>
            <p:cNvSpPr/>
            <p:nvPr/>
          </p:nvSpPr>
          <p:spPr>
            <a:xfrm>
              <a:off x="219075" y="4222254"/>
              <a:ext cx="5010149" cy="19306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7416" y="4276241"/>
              <a:ext cx="4814584" cy="2195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200" b="1" smtClean="0">
                  <a:solidFill>
                    <a:schemeClr val="bg2"/>
                  </a:solidFill>
                </a:rPr>
                <a:t>각 </a:t>
              </a:r>
              <a:r>
                <a:rPr lang="en-US" altLang="ko-KR" sz="1200" b="1" smtClean="0">
                  <a:solidFill>
                    <a:schemeClr val="bg2"/>
                  </a:solidFill>
                </a:rPr>
                <a:t>3 </a:t>
              </a:r>
              <a:r>
                <a:rPr lang="ko-KR" altLang="en-US" sz="1200" b="1" smtClean="0">
                  <a:solidFill>
                    <a:schemeClr val="bg2"/>
                  </a:solidFill>
                </a:rPr>
                <a:t>점 </a:t>
              </a:r>
              <a:r>
                <a:rPr lang="en-US" altLang="ko-KR" sz="1200" b="1" smtClean="0">
                  <a:solidFill>
                    <a:schemeClr val="bg2"/>
                  </a:solidFill>
                </a:rPr>
                <a:t>(</a:t>
              </a:r>
              <a:r>
                <a:rPr lang="ko-KR" altLang="en-US" sz="1200" b="1" smtClean="0">
                  <a:solidFill>
                    <a:schemeClr val="bg2"/>
                  </a:solidFill>
                </a:rPr>
                <a:t>고도 위험요소</a:t>
              </a:r>
              <a:r>
                <a:rPr lang="en-US" altLang="ko-KR" sz="1200" b="1" smtClean="0">
                  <a:solidFill>
                    <a:schemeClr val="bg2"/>
                  </a:solidFill>
                </a:rPr>
                <a:t>)</a:t>
              </a:r>
              <a:endParaRPr lang="ko-KR" altLang="en-US" sz="1200" b="1">
                <a:solidFill>
                  <a:schemeClr val="bg2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7417" y="4781643"/>
              <a:ext cx="4819756" cy="2070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지난 해 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30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일 내 재입원</a:t>
              </a:r>
              <a:endParaRPr lang="ko-KR" altLang="en-US" sz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7416" y="5040368"/>
              <a:ext cx="4820969" cy="2218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지난 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개월 간 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번 이상의 입원 경험 </a:t>
              </a:r>
              <a:endParaRPr lang="ko-KR" altLang="en-US" sz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7416" y="5300678"/>
              <a:ext cx="4814584" cy="2392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지난 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개월 간 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번 이상의 응급실 방문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7416" y="4529274"/>
              <a:ext cx="4817202" cy="2044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지난 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30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일 동안 입원 경험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17416" y="5578407"/>
              <a:ext cx="4820969" cy="2364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다음 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개월 내 입원 이나 응급실 방문 고위험 여부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17417" y="5856136"/>
              <a:ext cx="4814584" cy="2242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다음 </a:t>
              </a:r>
              <a:r>
                <a:rPr lang="en-US" altLang="ko-KR" sz="1200" smtClean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  <a:r>
                <a:rPr lang="ko-KR" altLang="en-US" sz="1200" smtClean="0">
                  <a:solidFill>
                    <a:schemeClr val="accent6">
                      <a:lumMod val="50000"/>
                    </a:schemeClr>
                  </a:solidFill>
                </a:rPr>
                <a:t>개원 내 기능 상태의 심각한 저하나 장기요양시설 필요 여부</a:t>
              </a:r>
              <a:endParaRPr lang="en-US" altLang="ko-KR" sz="120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8413" y="6157975"/>
            <a:ext cx="5010149" cy="586101"/>
            <a:chOff x="219075" y="6263626"/>
            <a:chExt cx="5010149" cy="803924"/>
          </a:xfrm>
        </p:grpSpPr>
        <p:sp>
          <p:nvSpPr>
            <p:cNvPr id="25" name="직사각형 24"/>
            <p:cNvSpPr/>
            <p:nvPr/>
          </p:nvSpPr>
          <p:spPr>
            <a:xfrm>
              <a:off x="219075" y="6263626"/>
              <a:ext cx="5010149" cy="8039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7416" y="6336191"/>
              <a:ext cx="4820970" cy="29095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15</a:t>
              </a:r>
              <a:r>
                <a:rPr lang="ko-KR" altLang="en-US" sz="1400" smtClean="0"/>
                <a:t>점 이상</a:t>
              </a:r>
              <a:r>
                <a:rPr lang="en-US" altLang="ko-KR" sz="1400" smtClean="0"/>
                <a:t>; </a:t>
              </a:r>
              <a:r>
                <a:rPr lang="ko-KR" altLang="en-US" sz="1400" smtClean="0"/>
                <a:t>고위험</a:t>
              </a:r>
              <a:r>
                <a:rPr lang="en-US" altLang="ko-KR" sz="1400" smtClean="0"/>
                <a:t>(</a:t>
              </a:r>
              <a:r>
                <a:rPr lang="ko-KR" altLang="en-US" sz="1400" smtClean="0"/>
                <a:t>복합케어관리 대상</a:t>
              </a:r>
              <a:r>
                <a:rPr lang="en-US" altLang="ko-KR" sz="1400" smtClean="0"/>
                <a:t>)</a:t>
              </a:r>
              <a:endParaRPr lang="ko-KR" altLang="en-US" sz="140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17416" y="6699715"/>
              <a:ext cx="4820970" cy="296218"/>
            </a:xfrm>
            <a:prstGeom prst="rect">
              <a:avLst/>
            </a:prstGeom>
            <a:solidFill>
              <a:srgbClr val="DB52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15</a:t>
              </a:r>
              <a:r>
                <a:rPr lang="ko-KR" altLang="en-US" sz="1400" smtClean="0"/>
                <a:t>점 미만</a:t>
              </a:r>
              <a:r>
                <a:rPr lang="en-US" altLang="ko-KR" sz="1400" smtClean="0"/>
                <a:t>; </a:t>
              </a:r>
              <a:r>
                <a:rPr lang="ko-KR" altLang="en-US" sz="1400" smtClean="0"/>
                <a:t>복합케어관리 조건 안됨</a:t>
              </a:r>
              <a:endParaRPr lang="ko-KR" altLang="en-US" sz="1400"/>
            </a:p>
          </p:txBody>
        </p:sp>
      </p:grpSp>
      <p:sp>
        <p:nvSpPr>
          <p:cNvPr id="54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7. </a:t>
            </a:r>
            <a:r>
              <a:rPr lang="ko-KR" altLang="en-US" sz="1400" b="1" smtClean="0">
                <a:solidFill>
                  <a:srgbClr val="002060"/>
                </a:solidFill>
              </a:rPr>
              <a:t>위험분류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6980" y="122744"/>
            <a:ext cx="11899898" cy="508509"/>
          </a:xfrm>
        </p:spPr>
        <p:txBody>
          <a:bodyPr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altLang="ko-KR" sz="2800" b="1" smtClean="0"/>
              <a:t>MA(medicare</a:t>
            </a:r>
            <a:r>
              <a:rPr lang="ko-KR" altLang="en-US" sz="2800" b="1" smtClean="0"/>
              <a:t> </a:t>
            </a:r>
            <a:r>
              <a:rPr lang="en-US" altLang="ko-KR" sz="2800" b="1" smtClean="0"/>
              <a:t>advantage)</a:t>
            </a:r>
            <a:r>
              <a:rPr lang="ko-KR" altLang="en-US" sz="2800" b="1" smtClean="0"/>
              <a:t>와 위험조정</a:t>
            </a:r>
            <a:r>
              <a:rPr lang="en-US" altLang="ko-KR" sz="2800" b="1" smtClean="0"/>
              <a:t/>
            </a:r>
            <a:br>
              <a:rPr lang="en-US" altLang="ko-KR" sz="2800" b="1" smtClean="0"/>
            </a:br>
            <a:r>
              <a:rPr lang="en-US" altLang="ko-KR" sz="1200" smtClean="0"/>
              <a:t>(Understanding Risk Adjustment in Medicare Advantage. Better Medicare Alliance. Issue Brief June 2017)</a:t>
            </a:r>
            <a:r>
              <a:rPr lang="ko-KR" altLang="en-US" sz="120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798378" y="569153"/>
            <a:ext cx="10680052" cy="38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위험조정은 보험상품에 등록한 개인들의 건강상태를 평가하고 의료비를 예측하는데 사용되는 필수적인 기전임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임상의사들의 정확한 진단기록이 위험조정 과정에 가장 핵심적인 요소임  </a:t>
            </a:r>
            <a:endParaRPr lang="ko-KR" altLang="en-US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544" y="565438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98377" y="1007484"/>
            <a:ext cx="11133424" cy="594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메디케어 어드벤티지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(Medicare advantage;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이하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메디케어 파트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이며 매년 의료이용 검토하여 익년 보험료를 정함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행위별수가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(FFS)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의해 급여하는 파트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A(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입원비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파트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B(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의사비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급여를 모두 포함하며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시력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청각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치과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운동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(fitness)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복지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(wellness)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급여 포함하고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FFS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메디케어에는 없는 본인부담 최고액을 적용함</a:t>
            </a:r>
            <a:endParaRPr lang="ko-KR" altLang="en-US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275" y="1003473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798378" y="1663689"/>
            <a:ext cx="11228515" cy="359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모든 가입자에게 좋은 급여를 제공하기 위해 예측 가능하고 적절한 보험료를 책정할 수 있도록 해 주는 위험조정을 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안정적인 위험조정시스템이 모든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가입자에게 양질의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통합적이고 감당 가능한 케어를 주기 위해서는 지속적으로 믿을 수있고 혁신적인 것이 중요함</a:t>
            </a:r>
            <a:endParaRPr lang="ko-KR" altLang="en-US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8381" y="2101108"/>
            <a:ext cx="11133421" cy="387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가입자 수는 메디케어의 ⅓인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18,500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천명 이상이고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36%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연소득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만불 이하임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흑인의 ⅓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라틴계의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44%,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메디케어와 메디케이드에 모두 가입된 사람의 </a:t>
            </a:r>
            <a:r>
              <a:rPr lang="en-US" altLang="ko-KR" sz="14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¼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 가입해 있음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가입자의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91%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만족함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2027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년에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메디케어의 </a:t>
            </a:r>
            <a:r>
              <a:rPr lang="en-US" altLang="ko-KR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41%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3,100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만명이 가입할 것으로 예상함</a:t>
            </a:r>
            <a:endParaRPr lang="ko-KR" altLang="en-US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542" y="2596095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275" y="1649992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798377" y="2578608"/>
            <a:ext cx="11057221" cy="60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FFS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차이는 </a:t>
            </a:r>
            <a:r>
              <a:rPr lang="ko-KR" altLang="en-US" sz="14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인두제 방식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(capitated monthly amount per beneficiary)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지불이고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개원의와 공급자들과 이 지불로 계약하여 급여 제공함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맑은 고딕" panose="020B0503020000020004" pitchFamily="50" charset="-127"/>
              </a:rPr>
              <a:t>②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예방적 케어와 조기 개입에 촛점을 맞춤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또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</a:rPr>
              <a:t>③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혁신과 케어 통합에 대해 인센티브를 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가정케어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질병관리 전략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복합질환자에 대한 차별적 케어가 예임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</a:rPr>
              <a:t>④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가입자 간 건강상태 차이를 보정하기 위해 위험조정을 함</a:t>
            </a:r>
            <a:endParaRPr lang="ko-KR" altLang="en-US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275" y="3239543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798377" y="3279794"/>
            <a:ext cx="11057221" cy="526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CMS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개인의 진단코드를 사용하여 광범위한 진단그룹으로 구분하는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HCCs(Hierarchical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Condition Categories)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이용하여 위험조정을 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모델을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CMS-HCCs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라고 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최종으로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2010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부터 의회가 요청한 진단코드 강도 조정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(Coding intensity adjustment)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FFS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간 코딩 패턴의 차이를 보정하기 위한 목적으로 매년 일정율을 정하여 보정함</a:t>
            </a:r>
            <a:endParaRPr lang="ko-KR" altLang="en-US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582156" y="6432555"/>
            <a:ext cx="2300888" cy="351906"/>
          </a:xfrm>
        </p:spPr>
        <p:txBody>
          <a:bodyPr/>
          <a:lstStyle/>
          <a:p>
            <a:fld id="{226A7A18-950E-430F-B78B-4CE5EA3222A8}" type="slidenum">
              <a:rPr lang="ko-KR" altLang="en-US" sz="1100" smtClean="0"/>
              <a:t>32</a:t>
            </a:fld>
            <a:endParaRPr lang="ko-KR" altLang="en-US" sz="1100"/>
          </a:p>
        </p:txBody>
      </p:sp>
      <p:pic>
        <p:nvPicPr>
          <p:cNvPr id="6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542" y="2141318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" name="왼쪽 화살표 106"/>
          <p:cNvSpPr/>
          <p:nvPr/>
        </p:nvSpPr>
        <p:spPr>
          <a:xfrm flipH="1">
            <a:off x="2992128" y="4641055"/>
            <a:ext cx="744757" cy="38551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FFFF00"/>
                </a:solidFill>
              </a:rPr>
              <a:t>차이</a:t>
            </a:r>
            <a:endParaRPr lang="ko-KR" altLang="en-US" sz="1100" b="1">
              <a:solidFill>
                <a:srgbClr val="FFFF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96776" y="4070653"/>
            <a:ext cx="2779781" cy="2469309"/>
            <a:chOff x="12861" y="4264840"/>
            <a:chExt cx="2779781" cy="2469309"/>
          </a:xfrm>
        </p:grpSpPr>
        <p:sp>
          <p:nvSpPr>
            <p:cNvPr id="51" name="직사각형 50"/>
            <p:cNvSpPr/>
            <p:nvPr/>
          </p:nvSpPr>
          <p:spPr>
            <a:xfrm>
              <a:off x="266192" y="4560991"/>
              <a:ext cx="2298119" cy="20896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66192" y="4264840"/>
              <a:ext cx="2298119" cy="2775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smtClean="0">
                  <a:solidFill>
                    <a:srgbClr val="FFFF00"/>
                  </a:solidFill>
                </a:rPr>
                <a:t>메디커어 인구</a:t>
              </a:r>
              <a:r>
                <a:rPr lang="en-US" altLang="ko-KR" sz="1200" b="1" smtClean="0">
                  <a:solidFill>
                    <a:srgbClr val="FFFF00"/>
                  </a:solidFill>
                </a:rPr>
                <a:t>(57</a:t>
              </a:r>
              <a:r>
                <a:rPr lang="ko-KR" altLang="en-US" sz="1200" b="1" smtClean="0">
                  <a:solidFill>
                    <a:srgbClr val="FFFF00"/>
                  </a:solidFill>
                </a:rPr>
                <a:t>백만명</a:t>
              </a:r>
              <a:r>
                <a:rPr lang="en-US" altLang="ko-KR" sz="1200" b="1" smtClean="0">
                  <a:solidFill>
                    <a:srgbClr val="FFFF00"/>
                  </a:solidFill>
                </a:rPr>
                <a:t>,2016)</a:t>
              </a:r>
              <a:endParaRPr lang="ko-KR" altLang="en-US" sz="1200" b="1">
                <a:solidFill>
                  <a:srgbClr val="FFFF00"/>
                </a:solidFill>
              </a:endParaRPr>
            </a:p>
          </p:txBody>
        </p:sp>
        <p:graphicFrame>
          <p:nvGraphicFramePr>
            <p:cNvPr id="80" name="차트 7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9160716"/>
                </p:ext>
              </p:extLst>
            </p:nvPr>
          </p:nvGraphicFramePr>
          <p:xfrm>
            <a:off x="12861" y="4531628"/>
            <a:ext cx="2779781" cy="22025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55" name="그룹 54"/>
          <p:cNvGrpSpPr/>
          <p:nvPr/>
        </p:nvGrpSpPr>
        <p:grpSpPr>
          <a:xfrm>
            <a:off x="3896233" y="3703692"/>
            <a:ext cx="7505121" cy="3057956"/>
            <a:chOff x="2877058" y="3705538"/>
            <a:chExt cx="7505121" cy="3057956"/>
          </a:xfrm>
        </p:grpSpPr>
        <p:grpSp>
          <p:nvGrpSpPr>
            <p:cNvPr id="64" name="그룹 63"/>
            <p:cNvGrpSpPr/>
            <p:nvPr/>
          </p:nvGrpSpPr>
          <p:grpSpPr>
            <a:xfrm>
              <a:off x="2877058" y="4179921"/>
              <a:ext cx="3430276" cy="1225269"/>
              <a:chOff x="8124198" y="3731683"/>
              <a:chExt cx="3430276" cy="1225269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8124198" y="3731684"/>
                <a:ext cx="3430276" cy="1225268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8144502" y="3731683"/>
                <a:ext cx="3391887" cy="27831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b="1" smtClean="0">
                    <a:solidFill>
                      <a:srgbClr val="FFFF00"/>
                    </a:solidFill>
                  </a:rPr>
                  <a:t>MA</a:t>
                </a:r>
                <a:r>
                  <a:rPr lang="ko-KR" altLang="en-US" sz="1200" b="1" smtClean="0">
                    <a:solidFill>
                      <a:srgbClr val="FFFF00"/>
                    </a:solidFill>
                  </a:rPr>
                  <a:t>관점에서 </a:t>
                </a:r>
                <a:r>
                  <a:rPr lang="en-US" altLang="ko-KR" sz="1200" b="1" smtClean="0">
                    <a:solidFill>
                      <a:srgbClr val="FFFF00"/>
                    </a:solidFill>
                  </a:rPr>
                  <a:t>MA</a:t>
                </a:r>
                <a:r>
                  <a:rPr lang="ko-KR" altLang="en-US" sz="1200" b="1" smtClean="0">
                    <a:solidFill>
                      <a:srgbClr val="FFFF00"/>
                    </a:solidFill>
                  </a:rPr>
                  <a:t>와 </a:t>
                </a:r>
                <a:r>
                  <a:rPr lang="en-US" altLang="ko-KR" sz="1200" b="1" smtClean="0">
                    <a:solidFill>
                      <a:srgbClr val="FFFF00"/>
                    </a:solidFill>
                  </a:rPr>
                  <a:t>FFS</a:t>
                </a:r>
                <a:r>
                  <a:rPr lang="ko-KR" altLang="en-US" sz="1200" b="1" smtClean="0">
                    <a:solidFill>
                      <a:srgbClr val="FFFF00"/>
                    </a:solidFill>
                  </a:rPr>
                  <a:t>의 차이</a:t>
                </a:r>
                <a:endParaRPr lang="ko-KR" altLang="en-US" sz="12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144502" y="4029254"/>
                <a:ext cx="3391887" cy="217834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월별 정액의 인두제 방식 지불과 공급자 계약</a:t>
                </a:r>
                <a:endParaRPr lang="ko-KR" altLang="en-US" sz="120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8144501" y="4467234"/>
                <a:ext cx="3391887" cy="259698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혁신과 케어 통합에 인센티브</a:t>
                </a:r>
                <a:endParaRPr lang="ko-KR" altLang="en-US" sz="120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8143875" y="4721927"/>
                <a:ext cx="3391887" cy="21783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가입자 간 건강상태 보정의 위험조정</a:t>
                </a:r>
                <a:endParaRPr lang="ko-KR" altLang="en-US" sz="120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8143875" y="4234073"/>
                <a:ext cx="3391887" cy="2459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예방적케어와 조기 개입</a:t>
                </a:r>
                <a:endParaRPr lang="ko-KR" altLang="en-US" sz="1200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7695590" y="3705538"/>
              <a:ext cx="2023308" cy="2176345"/>
              <a:chOff x="7308687" y="3666977"/>
              <a:chExt cx="1959138" cy="2176345"/>
            </a:xfrm>
          </p:grpSpPr>
          <p:sp>
            <p:nvSpPr>
              <p:cNvPr id="86" name="슬라이드 번호 개체 틀 1"/>
              <p:cNvSpPr txBox="1">
                <a:spLocks/>
              </p:cNvSpPr>
              <p:nvPr/>
            </p:nvSpPr>
            <p:spPr>
              <a:xfrm>
                <a:off x="7308687" y="4979495"/>
                <a:ext cx="1959138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ko-KR"/>
                </a:defPPr>
                <a:lvl1pPr marL="0" algn="r" defTabSz="914400" rtl="0" eaLnBrk="1" latinLnBrk="1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fld id="{226A7A18-950E-430F-B78B-4CE5EA3222A8}" type="slidenum">
                  <a:rPr lang="ko-KR" altLang="en-US" smtClean="0"/>
                  <a:pPr/>
                  <a:t>32</a:t>
                </a:fld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397526" y="3666977"/>
                <a:ext cx="1820861" cy="21763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440212" y="3720965"/>
                <a:ext cx="1729559" cy="211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200" b="1" smtClean="0">
                    <a:solidFill>
                      <a:schemeClr val="accent4">
                        <a:lumMod val="50000"/>
                      </a:schemeClr>
                    </a:solidFill>
                  </a:rPr>
                  <a:t>MA</a:t>
                </a:r>
                <a:r>
                  <a:rPr lang="ko-KR" altLang="en-US" sz="1200" b="1" smtClean="0">
                    <a:solidFill>
                      <a:schemeClr val="accent4">
                        <a:lumMod val="50000"/>
                      </a:schemeClr>
                    </a:solidFill>
                  </a:rPr>
                  <a:t>의 급여범위</a:t>
                </a:r>
                <a:endParaRPr lang="ko-KR" altLang="en-US" sz="1200" b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446083" y="4242283"/>
                <a:ext cx="1729559" cy="1994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</a:rPr>
                  <a:t>메디케어 파트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B(</a:t>
                </a:r>
                <a:r>
                  <a:rPr lang="ko-KR" altLang="en-US" sz="1200" smtClean="0">
                    <a:solidFill>
                      <a:schemeClr val="tx1"/>
                    </a:solidFill>
                  </a:rPr>
                  <a:t>의사비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)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446083" y="4493067"/>
                <a:ext cx="1729559" cy="2073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1200" smtClean="0">
                    <a:solidFill>
                      <a:prstClr val="black"/>
                    </a:solidFill>
                  </a:rPr>
                  <a:t>시력</a:t>
                </a:r>
                <a:endParaRPr lang="ko-KR" altLang="en-US" sz="120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7448363" y="4751792"/>
                <a:ext cx="1727712" cy="2104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1200" smtClean="0">
                    <a:solidFill>
                      <a:prstClr val="black"/>
                    </a:solidFill>
                  </a:rPr>
                  <a:t>청각</a:t>
                </a:r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446083" y="5012102"/>
                <a:ext cx="1727712" cy="2104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1200" smtClean="0">
                    <a:solidFill>
                      <a:prstClr val="black"/>
                    </a:solidFill>
                  </a:rPr>
                  <a:t>치과</a:t>
                </a:r>
                <a:endParaRPr lang="en-US" altLang="ko-KR" sz="1200" smtClean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448137" y="3973998"/>
                <a:ext cx="1727712" cy="2137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1200" smtClean="0">
                    <a:solidFill>
                      <a:prstClr val="black"/>
                    </a:solidFill>
                  </a:rPr>
                  <a:t>메디케어 파트</a:t>
                </a:r>
                <a:r>
                  <a:rPr lang="en-US" altLang="ko-KR" sz="1200" smtClean="0">
                    <a:solidFill>
                      <a:prstClr val="black"/>
                    </a:solidFill>
                  </a:rPr>
                  <a:t>A(</a:t>
                </a:r>
                <a:r>
                  <a:rPr lang="ko-KR" altLang="en-US" sz="1200" smtClean="0">
                    <a:solidFill>
                      <a:prstClr val="black"/>
                    </a:solidFill>
                  </a:rPr>
                  <a:t>입원비</a:t>
                </a:r>
                <a:r>
                  <a:rPr lang="en-US" altLang="ko-KR" sz="1200" smtClean="0">
                    <a:solidFill>
                      <a:prstClr val="black"/>
                    </a:solidFill>
                  </a:rPr>
                  <a:t>)</a:t>
                </a:r>
                <a:endParaRPr lang="en-US" altLang="ko-KR" sz="1200" smtClean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454606" y="5268593"/>
                <a:ext cx="1727712" cy="2104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1200" smtClean="0">
                    <a:solidFill>
                      <a:prstClr val="black"/>
                    </a:solidFill>
                  </a:rPr>
                  <a:t>피트니스</a:t>
                </a:r>
                <a:endParaRPr lang="en-US" altLang="ko-KR" sz="1200" smtClean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7454606" y="5526329"/>
                <a:ext cx="1727712" cy="2104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ko-KR" altLang="en-US" sz="1200" smtClean="0">
                    <a:solidFill>
                      <a:prstClr val="black"/>
                    </a:solidFill>
                  </a:rPr>
                  <a:t>웰니스</a:t>
                </a:r>
                <a:endParaRPr lang="en-US" altLang="ko-KR" sz="1200" smtClean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871841" y="5975476"/>
              <a:ext cx="6510338" cy="788018"/>
              <a:chOff x="3995737" y="5945253"/>
              <a:chExt cx="6510338" cy="788018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995737" y="5945253"/>
                <a:ext cx="6510338" cy="7880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09339" y="6067586"/>
                <a:ext cx="2304473" cy="483204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벤치마크 보험료</a:t>
                </a:r>
                <a:endParaRPr lang="en-US" altLang="ko-KR" sz="1400" smtClean="0"/>
              </a:p>
              <a:p>
                <a:pPr algn="ctr"/>
                <a:r>
                  <a:rPr lang="en-US" altLang="ko-KR" sz="1400" smtClean="0"/>
                  <a:t>(</a:t>
                </a:r>
                <a:r>
                  <a:rPr lang="ko-KR" altLang="en-US" sz="1400" smtClean="0"/>
                  <a:t>지역별 기준 월 보험료</a:t>
                </a:r>
                <a:endParaRPr lang="ko-KR" altLang="en-US" sz="1400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6924717" y="6067586"/>
                <a:ext cx="1255644" cy="48320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/>
                  <a:t>위험 점수</a:t>
                </a:r>
                <a:endParaRPr lang="ko-KR" altLang="en-US" sz="160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8588424" y="6067586"/>
                <a:ext cx="1747004" cy="483204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/>
                    </a:solidFill>
                  </a:rPr>
                  <a:t>MA </a:t>
                </a:r>
                <a:r>
                  <a:rPr lang="ko-KR" altLang="en-US" sz="1400" smtClean="0">
                    <a:solidFill>
                      <a:schemeClr val="bg2"/>
                    </a:solidFill>
                  </a:rPr>
                  <a:t>대상자별 월별 정액 보험료</a:t>
                </a:r>
                <a:endParaRPr lang="ko-KR" altLang="en-US" sz="1400">
                  <a:solidFill>
                    <a:schemeClr val="bg2"/>
                  </a:solidFill>
                </a:endParaRPr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6598228" y="6107169"/>
                <a:ext cx="230042" cy="464185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등호 22"/>
              <p:cNvSpPr/>
              <p:nvPr/>
            </p:nvSpPr>
            <p:spPr>
              <a:xfrm>
                <a:off x="8231399" y="6151357"/>
                <a:ext cx="319364" cy="308484"/>
              </a:xfrm>
              <a:prstGeom prst="mathEqua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직선 화살표 연결선 32"/>
            <p:cNvCxnSpPr>
              <a:stCxn id="36" idx="0"/>
              <a:endCxn id="67" idx="3"/>
            </p:cNvCxnSpPr>
            <p:nvPr/>
          </p:nvCxnSpPr>
          <p:spPr>
            <a:xfrm flipH="1" flipV="1">
              <a:off x="6289249" y="4586409"/>
              <a:ext cx="837761" cy="138906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109" idx="0"/>
              <a:endCxn id="70" idx="3"/>
            </p:cNvCxnSpPr>
            <p:nvPr/>
          </p:nvCxnSpPr>
          <p:spPr>
            <a:xfrm flipH="1" flipV="1">
              <a:off x="6288622" y="5279082"/>
              <a:ext cx="1140021" cy="81872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87" idx="1"/>
              <a:endCxn id="74" idx="3"/>
            </p:cNvCxnSpPr>
            <p:nvPr/>
          </p:nvCxnSpPr>
          <p:spPr>
            <a:xfrm flipH="1">
              <a:off x="6288622" y="4793711"/>
              <a:ext cx="1498717" cy="11597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7. </a:t>
            </a:r>
            <a:r>
              <a:rPr lang="ko-KR" altLang="en-US" sz="1400" b="1" smtClean="0">
                <a:solidFill>
                  <a:srgbClr val="002060"/>
                </a:solidFill>
              </a:rPr>
              <a:t>위험분류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utoShape 44"/>
          <p:cNvSpPr>
            <a:spLocks noChangeArrowheads="1"/>
          </p:cNvSpPr>
          <p:nvPr/>
        </p:nvSpPr>
        <p:spPr bwMode="auto">
          <a:xfrm>
            <a:off x="1491082" y="3080312"/>
            <a:ext cx="8962605" cy="3593013"/>
          </a:xfrm>
          <a:prstGeom prst="roundRect">
            <a:avLst>
              <a:gd name="adj" fmla="val 5278"/>
            </a:avLst>
          </a:prstGeom>
          <a:solidFill>
            <a:schemeClr val="bg2">
              <a:lumMod val="90000"/>
              <a:alpha val="30000"/>
            </a:schemeClr>
          </a:solidFill>
          <a:ln w="3175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86622" y="161389"/>
            <a:ext cx="10515600" cy="478232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dirty="0" smtClean="0"/>
              <a:t>위험조정</a:t>
            </a:r>
            <a:r>
              <a:rPr lang="en-US" altLang="ko-KR" sz="3200" b="1" dirty="0" smtClean="0"/>
              <a:t>(</a:t>
            </a:r>
            <a:r>
              <a:rPr lang="en-US" altLang="ko-KR" sz="3200" b="1" smtClean="0"/>
              <a:t>Risk Adjustment)</a:t>
            </a:r>
            <a:endParaRPr lang="ko-KR" altLang="en-US" sz="3200" b="1" dirty="0"/>
          </a:p>
        </p:txBody>
      </p:sp>
      <p:sp>
        <p:nvSpPr>
          <p:cNvPr id="12" name="직사각형 11"/>
          <p:cNvSpPr/>
          <p:nvPr/>
        </p:nvSpPr>
        <p:spPr>
          <a:xfrm>
            <a:off x="1046480" y="680619"/>
            <a:ext cx="9039570" cy="257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위험조정은 보험자와 공급자에게 위험에 대한 공정한 보상을 하기 위한 방법</a:t>
            </a:r>
            <a:endParaRPr lang="en-US" altLang="ko-KR" sz="15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996" y="937812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046479" y="1482005"/>
            <a:ext cx="9895841" cy="473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대표적인 적용 국가로는 네덜란드와 미국이 있는데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네덜란드는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Risk-Equalization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모델이라 하고 진단적 비용 집단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DCGs;Diagnostic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Cost Groups)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를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적용함</a:t>
            </a:r>
            <a:endParaRPr lang="en-US" altLang="ko-KR" sz="15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179" y="706394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62"/>
          <p:cNvSpPr txBox="1"/>
          <p:nvPr/>
        </p:nvSpPr>
        <p:spPr>
          <a:xfrm>
            <a:off x="2182836" y="883962"/>
            <a:ext cx="8059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/>
          </a:p>
        </p:txBody>
      </p:sp>
      <p:pic>
        <p:nvPicPr>
          <p:cNvPr id="64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995" y="1474186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직사각형 90"/>
          <p:cNvSpPr/>
          <p:nvPr/>
        </p:nvSpPr>
        <p:spPr>
          <a:xfrm>
            <a:off x="1046479" y="978810"/>
            <a:ext cx="9407207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위험조정에 사용되는 위험요인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나이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성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사회경제상태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소득수준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고용상태 등의 인구학적 요인 변수 등과 질병상태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투약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사망 등 건강상태 요인 변수 </a:t>
            </a:r>
            <a:endParaRPr lang="en-US" altLang="ko-KR" sz="15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46478" y="2031550"/>
            <a:ext cx="10007601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미국은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CMS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가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DCGs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를 바탕으로 개발한 위계적 </a:t>
            </a:r>
            <a:r>
              <a:rPr lang="ko-KR" altLang="en-US" sz="15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질환군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위험조정모델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(CMS-HCC, </a:t>
            </a:r>
            <a:r>
              <a:rPr lang="en-US" altLang="ko-KR" sz="15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Hierachical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Condition Category Risk Adjustment Model)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을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적용함</a:t>
            </a:r>
            <a:endParaRPr lang="en-US" altLang="ko-KR" sz="15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421" y="2012215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2415231" y="3227267"/>
          <a:ext cx="7114309" cy="151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436"/>
                <a:gridCol w="1413164"/>
                <a:gridCol w="1413164"/>
                <a:gridCol w="1154545"/>
              </a:tblGrid>
              <a:tr h="2832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대상과 종속변수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성∙연령 만의 모형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R²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CMS-HCC </a:t>
                      </a:r>
                      <a:r>
                        <a:rPr lang="ko-KR" altLang="en-US" sz="1200" dirty="0" smtClean="0"/>
                        <a:t>모형 </a:t>
                      </a:r>
                      <a:r>
                        <a:rPr lang="en-US" altLang="ko-KR" sz="1200" dirty="0" smtClean="0"/>
                        <a:t>R²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32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메디케어</a:t>
                      </a:r>
                      <a:r>
                        <a:rPr lang="ko-KR" altLang="en-US" sz="1200" dirty="0" smtClean="0"/>
                        <a:t> 모형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조정된 모형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72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모든 대상자의 급여진료비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(n=971,691)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0.08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0.38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0.36</a:t>
                      </a:r>
                      <a:endParaRPr lang="ko-KR" altLang="en-US" sz="1800" dirty="0"/>
                    </a:p>
                  </a:txBody>
                  <a:tcPr/>
                </a:tc>
              </a:tr>
              <a:tr h="472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상위 </a:t>
                      </a:r>
                      <a:r>
                        <a:rPr lang="en-US" altLang="ko-KR" sz="1200" dirty="0" smtClean="0"/>
                        <a:t>0.5%</a:t>
                      </a:r>
                      <a:r>
                        <a:rPr lang="ko-KR" altLang="en-US" sz="1200" dirty="0" smtClean="0"/>
                        <a:t>를 제외한 대상자의 급여진료비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(n=966,832)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0.42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0.41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내용 개체 틀 4"/>
          <p:cNvGraphicFramePr>
            <a:graphicFrameLocks/>
          </p:cNvGraphicFramePr>
          <p:nvPr>
            <p:extLst/>
          </p:nvPr>
        </p:nvGraphicFramePr>
        <p:xfrm>
          <a:off x="2415231" y="5164010"/>
          <a:ext cx="711430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883"/>
                <a:gridCol w="1378181"/>
                <a:gridCol w="1826946"/>
                <a:gridCol w="1669299"/>
              </a:tblGrid>
              <a:tr h="259011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45720" marR="4572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성∙연령 만의 모형</a:t>
                      </a:r>
                      <a:endParaRPr lang="en-US" altLang="ko-KR" sz="1200" dirty="0" smtClean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CMS-HCC </a:t>
                      </a:r>
                      <a:r>
                        <a:rPr lang="ko-KR" altLang="en-US" sz="1200" dirty="0" smtClean="0"/>
                        <a:t>모형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590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메디케어</a:t>
                      </a:r>
                      <a:r>
                        <a:rPr lang="ko-KR" altLang="en-US" sz="1200" dirty="0" smtClean="0"/>
                        <a:t> 모형</a:t>
                      </a:r>
                      <a:endParaRPr lang="ko-KR" altLang="en-US" sz="1200" dirty="0"/>
                    </a:p>
                  </a:txBody>
                  <a:tcPr marL="45720" marR="457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조정된 모형</a:t>
                      </a:r>
                      <a:endParaRPr lang="ko-KR" altLang="en-US" sz="1200" dirty="0"/>
                    </a:p>
                  </a:txBody>
                  <a:tcPr marL="45720" marR="4572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50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PPV(Positive predictive</a:t>
                      </a:r>
                      <a:r>
                        <a:rPr lang="en-US" altLang="ko-KR" sz="1200" baseline="0" dirty="0" smtClean="0"/>
                        <a:t> value)</a:t>
                      </a:r>
                      <a:endParaRPr lang="ko-KR" alt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0.185</a:t>
                      </a:r>
                      <a:endParaRPr lang="ko-KR" altLang="en-US" sz="1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0.286</a:t>
                      </a:r>
                      <a:endParaRPr lang="ko-KR" altLang="en-US" sz="1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0.286</a:t>
                      </a:r>
                      <a:endParaRPr lang="ko-KR" altLang="en-US" sz="1800" dirty="0"/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15232" y="6068873"/>
            <a:ext cx="7900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★ PPV(Positive </a:t>
            </a:r>
            <a:r>
              <a:rPr lang="en-US" altLang="ko-KR" sz="1200" dirty="0"/>
              <a:t>predictive </a:t>
            </a:r>
            <a:r>
              <a:rPr lang="en-US" altLang="ko-KR" sz="1200" dirty="0" smtClean="0"/>
              <a:t>value):2009</a:t>
            </a:r>
            <a:r>
              <a:rPr lang="ko-KR" altLang="en-US" sz="1200" dirty="0" smtClean="0"/>
              <a:t>년 예측 진료비가 상위</a:t>
            </a:r>
            <a:r>
              <a:rPr lang="en-US" altLang="ko-KR" sz="1200" dirty="0" smtClean="0"/>
              <a:t>5%</a:t>
            </a:r>
            <a:r>
              <a:rPr lang="ko-KR" altLang="en-US" sz="1200" dirty="0" smtClean="0"/>
              <a:t>인 사람이 </a:t>
            </a:r>
            <a:r>
              <a:rPr lang="en-US" altLang="ko-KR" sz="1200" dirty="0" smtClean="0"/>
              <a:t>2010</a:t>
            </a:r>
            <a:r>
              <a:rPr lang="ko-KR" altLang="en-US" sz="1200" dirty="0" smtClean="0"/>
              <a:t>년 실제 진료비도 상위 </a:t>
            </a:r>
            <a:r>
              <a:rPr lang="en-US" altLang="ko-KR" sz="1200" dirty="0" smtClean="0"/>
              <a:t>5%</a:t>
            </a:r>
            <a:r>
              <a:rPr lang="ko-KR" altLang="en-US" sz="1200" dirty="0" smtClean="0"/>
              <a:t>인 비중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953621" y="4710474"/>
            <a:ext cx="6037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표 </a:t>
            </a:r>
            <a:r>
              <a:rPr lang="en-US" altLang="ko-KR" sz="1400" dirty="0" smtClean="0"/>
              <a:t>1. CMS-HCC </a:t>
            </a:r>
            <a:r>
              <a:rPr lang="ko-KR" altLang="en-US" sz="1400" dirty="0" smtClean="0"/>
              <a:t>모형에 의해 건강보험 </a:t>
            </a:r>
            <a:r>
              <a:rPr lang="ko-KR" altLang="en-US" sz="1400" dirty="0" err="1" smtClean="0"/>
              <a:t>포본코호트유</a:t>
            </a:r>
            <a:r>
              <a:rPr lang="en-US" altLang="ko-KR" sz="1400" dirty="0" smtClean="0"/>
              <a:t>(2008</a:t>
            </a:r>
            <a:r>
              <a:rPr lang="ko-KR" altLang="en-US" sz="1400" dirty="0" smtClean="0"/>
              <a:t>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적용한 </a:t>
            </a:r>
            <a:r>
              <a:rPr lang="en-US" altLang="ko-KR" sz="1400" dirty="0" smtClean="0"/>
              <a:t>R²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8271" y="6294242"/>
            <a:ext cx="435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표 </a:t>
            </a:r>
            <a:r>
              <a:rPr lang="en-US" altLang="ko-KR" sz="1400" dirty="0" smtClean="0"/>
              <a:t>2. CMS-HCC </a:t>
            </a:r>
            <a:r>
              <a:rPr lang="ko-KR" altLang="en-US" sz="1400" dirty="0" smtClean="0"/>
              <a:t>모형에 의한 시뮬레이션 양성예측도 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046478" y="2555931"/>
            <a:ext cx="1017016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국민건강정보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중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2008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년도 자료를 사용하여 미국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CMS-HCC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모형에 적용한 결과를 보면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성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연령만을 포함하면 상위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0.5%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를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제외하고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20%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설명력을 갖고 질병상태를 포함하면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42%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임</a:t>
            </a:r>
            <a:endParaRPr lang="en-US" altLang="ko-KR" sz="15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2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995" y="2526936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9. </a:t>
            </a:r>
            <a:r>
              <a:rPr lang="ko-KR" altLang="en-US" sz="1400" b="1" smtClean="0">
                <a:solidFill>
                  <a:srgbClr val="002060"/>
                </a:solidFill>
              </a:rPr>
              <a:t>위계적 질환군 위험조정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내용 개체 틀 6"/>
          <p:cNvGraphicFramePr>
            <a:graphicFrameLocks/>
          </p:cNvGraphicFramePr>
          <p:nvPr>
            <p:extLst/>
          </p:nvPr>
        </p:nvGraphicFramePr>
        <p:xfrm>
          <a:off x="6212788" y="2073231"/>
          <a:ext cx="512667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90"/>
                <a:gridCol w="3781224"/>
                <a:gridCol w="738156"/>
              </a:tblGrid>
              <a:tr h="22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독립변수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계수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4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HCC16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Diabetes with Neurologic or Other Specified Manifestation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4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HCC17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Diabetes with Acute Complications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373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4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HCC18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Diabetes with Ophthalmologic or Unspecified Manifestation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349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4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HCC19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Diabetes without Complication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4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HCC21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Protein-Calorie Malnutrition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2,561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4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HCC25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End-Stage Liver Disease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721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4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HCC26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Cirrhosis of Liver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496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4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HCC27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 Hepatitis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4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HCC32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Pancreatic Disease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814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4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HCC37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Bone/Joint/Muscle Infections/Necrosis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1,313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4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HCC38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Rheumatoid Arthritis and Inflammatory Connective Tissue Disease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492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4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HCC44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Severe Hematological Disorders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1,015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4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HCC45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Disorders of Immunity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1,952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4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HCC51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Drug/Alcohol Psychosis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715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24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HCC52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Drug/Alcohol Dependence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1,283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6643" y="271319"/>
            <a:ext cx="10515600" cy="478232"/>
          </a:xfrm>
        </p:spPr>
        <p:txBody>
          <a:bodyPr>
            <a:noAutofit/>
          </a:bodyPr>
          <a:lstStyle/>
          <a:p>
            <a:r>
              <a:rPr lang="en-US" altLang="ko-KR" sz="3200" b="1" smtClean="0"/>
              <a:t>CMS-HCC</a:t>
            </a:r>
            <a:r>
              <a:rPr lang="ko-KR" altLang="en-US" sz="3200" b="1" smtClean="0"/>
              <a:t>모형 기반의 건강보험 자료</a:t>
            </a:r>
            <a:r>
              <a:rPr lang="en-US" altLang="ko-KR" sz="3200" b="1" smtClean="0"/>
              <a:t>(2008) </a:t>
            </a:r>
            <a:r>
              <a:rPr lang="ko-KR" altLang="en-US" sz="3200" b="1" smtClean="0"/>
              <a:t>적용 결과</a:t>
            </a:r>
            <a:r>
              <a:rPr lang="en-US" altLang="ko-KR" sz="3200" b="1" smtClean="0"/>
              <a:t>(1)</a:t>
            </a:r>
            <a:endParaRPr lang="ko-KR" altLang="en-US" sz="3200" b="1" dirty="0"/>
          </a:p>
        </p:txBody>
      </p:sp>
      <p:sp>
        <p:nvSpPr>
          <p:cNvPr id="12" name="직사각형 11"/>
          <p:cNvSpPr/>
          <p:nvPr/>
        </p:nvSpPr>
        <p:spPr>
          <a:xfrm>
            <a:off x="1088031" y="667549"/>
            <a:ext cx="10560521" cy="717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국민건강보험공단이 구축한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국민건강정보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DB“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는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2002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년 자격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로부터 건강보험가입자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100</a:t>
            </a:r>
            <a:r>
              <a:rPr lang="ko-KR" altLang="en-US" sz="15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만명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표본을 추출하고 각 가입자의 건강보험 청구자료와 건강검진자료를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2010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년까지 연결하여 건강보험 표본 </a:t>
            </a:r>
            <a:r>
              <a:rPr lang="ko-KR" altLang="en-US" sz="15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코호트를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구축한 자료임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5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529" y="1385479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831" y="783745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62"/>
          <p:cNvSpPr txBox="1"/>
          <p:nvPr/>
        </p:nvSpPr>
        <p:spPr>
          <a:xfrm>
            <a:off x="2182836" y="1387833"/>
            <a:ext cx="8059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/>
          </a:p>
        </p:txBody>
      </p:sp>
      <p:sp>
        <p:nvSpPr>
          <p:cNvPr id="91" name="직사각형 90"/>
          <p:cNvSpPr/>
          <p:nvPr/>
        </p:nvSpPr>
        <p:spPr>
          <a:xfrm>
            <a:off x="1088031" y="1397525"/>
            <a:ext cx="1072804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2008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년도 자료를 사용하여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CMS-HCC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모형을 기반으로 우리나라에 많지 않은 질환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표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2&gt;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들을 제외한 조정된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CMS-HCC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모형을 만들었음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표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1&gt;</a:t>
            </a:r>
            <a:endParaRPr lang="en-US" altLang="ko-KR" sz="15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4" name="내용 개체 틀 6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66597" y="2073231"/>
          <a:ext cx="4823694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512"/>
                <a:gridCol w="3565236"/>
                <a:gridCol w="544946"/>
              </a:tblGrid>
              <a:tr h="18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독립변수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계수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8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F0_19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세 미만 여성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8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F20_34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세 이상 </a:t>
                      </a:r>
                      <a:r>
                        <a:rPr lang="en-US" altLang="ko-KR" sz="1000" dirty="0" smtClean="0"/>
                        <a:t>35</a:t>
                      </a:r>
                      <a:r>
                        <a:rPr lang="ko-KR" altLang="en-US" sz="1000" dirty="0" smtClean="0"/>
                        <a:t>세 미만 여성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8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F35_49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35</a:t>
                      </a:r>
                      <a:r>
                        <a:rPr lang="ko-KR" altLang="en-US" sz="1000" dirty="0" smtClean="0"/>
                        <a:t>세 이상 </a:t>
                      </a:r>
                      <a:r>
                        <a:rPr lang="en-US" altLang="ko-KR" sz="1000" dirty="0" smtClean="0"/>
                        <a:t>50</a:t>
                      </a:r>
                      <a:r>
                        <a:rPr lang="ko-KR" altLang="en-US" sz="1000" dirty="0" smtClean="0"/>
                        <a:t>세 미만 여성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8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F50_64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50</a:t>
                      </a:r>
                      <a:r>
                        <a:rPr lang="ko-KR" altLang="en-US" sz="1000" dirty="0" smtClean="0"/>
                        <a:t>세 이상 </a:t>
                      </a:r>
                      <a:r>
                        <a:rPr lang="en-US" altLang="ko-KR" sz="1000" dirty="0" smtClean="0"/>
                        <a:t>65</a:t>
                      </a:r>
                      <a:r>
                        <a:rPr lang="ko-KR" altLang="en-US" sz="1000" dirty="0" smtClean="0"/>
                        <a:t>세 미만 여성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8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F65_over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65</a:t>
                      </a:r>
                      <a:r>
                        <a:rPr lang="ko-KR" altLang="en-US" sz="1000" dirty="0" smtClean="0"/>
                        <a:t>세 이상 여성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8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M0_19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세 미만 남성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239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8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M20_34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세 이상 </a:t>
                      </a:r>
                      <a:r>
                        <a:rPr lang="en-US" altLang="ko-KR" sz="1000" dirty="0" smtClean="0"/>
                        <a:t>35</a:t>
                      </a:r>
                      <a:r>
                        <a:rPr lang="ko-KR" altLang="en-US" sz="1000" dirty="0" smtClean="0"/>
                        <a:t>세 미만 남성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8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M35_49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35</a:t>
                      </a:r>
                      <a:r>
                        <a:rPr lang="ko-KR" altLang="en-US" sz="1000" dirty="0" smtClean="0"/>
                        <a:t>세 이상 </a:t>
                      </a:r>
                      <a:r>
                        <a:rPr lang="en-US" altLang="ko-KR" sz="1000" dirty="0" smtClean="0"/>
                        <a:t>50</a:t>
                      </a:r>
                      <a:r>
                        <a:rPr lang="ko-KR" altLang="en-US" sz="1000" dirty="0" smtClean="0"/>
                        <a:t>세 미만 남성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8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M50_64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50</a:t>
                      </a:r>
                      <a:r>
                        <a:rPr lang="ko-KR" altLang="en-US" sz="1000" dirty="0" smtClean="0"/>
                        <a:t>세 이상 </a:t>
                      </a:r>
                      <a:r>
                        <a:rPr lang="en-US" altLang="ko-KR" sz="1000" dirty="0" smtClean="0"/>
                        <a:t>65</a:t>
                      </a:r>
                      <a:r>
                        <a:rPr lang="ko-KR" altLang="en-US" sz="1000" dirty="0" smtClean="0"/>
                        <a:t>세 미만 남성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8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M65_over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65</a:t>
                      </a:r>
                      <a:r>
                        <a:rPr lang="ko-KR" altLang="en-US" sz="1000" dirty="0" smtClean="0"/>
                        <a:t>세 이상 남성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365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8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HCC7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Metastatic Cancer and Acute Leukemia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3,321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8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HCC8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Lung, Upper Digestive Tract, and Other Severe Cancers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1,409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8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HCC9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Lymphatic, Head and Neck, Brain, and Other Major Cancers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1,137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8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HCC10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Breast, Prostate, Colorectal and Other Cancers and Tumors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1,145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189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HCC15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Diabetes with Renal or Peripheral Circulatory Manifestation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348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48225" y="6009985"/>
            <a:ext cx="326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표 </a:t>
            </a:r>
            <a:r>
              <a:rPr lang="en-US" altLang="ko-KR" sz="1400" dirty="0" smtClean="0"/>
              <a:t>1. </a:t>
            </a:r>
            <a:r>
              <a:rPr lang="ko-KR" altLang="en-US" sz="1400" dirty="0" smtClean="0"/>
              <a:t>조정된 </a:t>
            </a:r>
            <a:r>
              <a:rPr lang="en-US" altLang="ko-KR" sz="1400" dirty="0" smtClean="0"/>
              <a:t>CMS-HCC </a:t>
            </a:r>
            <a:r>
              <a:rPr lang="ko-KR" altLang="en-US" sz="1400" dirty="0" smtClean="0"/>
              <a:t>회귀계수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계속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5171" y="6163873"/>
            <a:ext cx="364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표 </a:t>
            </a:r>
            <a:r>
              <a:rPr lang="en-US" altLang="ko-KR" sz="1400" dirty="0" smtClean="0"/>
              <a:t>1. </a:t>
            </a:r>
            <a:r>
              <a:rPr lang="ko-KR" altLang="en-US" sz="1400" dirty="0" smtClean="0"/>
              <a:t>조정된 </a:t>
            </a:r>
            <a:r>
              <a:rPr lang="en-US" altLang="ko-KR" sz="1400" dirty="0" smtClean="0"/>
              <a:t>CMS-HCC </a:t>
            </a:r>
            <a:r>
              <a:rPr lang="ko-KR" altLang="en-US" sz="1400" dirty="0" smtClean="0"/>
              <a:t>회귀계수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계속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82" name="AutoShape 44"/>
          <p:cNvSpPr>
            <a:spLocks noChangeArrowheads="1"/>
          </p:cNvSpPr>
          <p:nvPr/>
        </p:nvSpPr>
        <p:spPr bwMode="auto">
          <a:xfrm>
            <a:off x="608145" y="1954196"/>
            <a:ext cx="11028218" cy="4552953"/>
          </a:xfrm>
          <a:prstGeom prst="roundRect">
            <a:avLst>
              <a:gd name="adj" fmla="val 5278"/>
            </a:avLst>
          </a:prstGeom>
          <a:solidFill>
            <a:schemeClr val="bg2">
              <a:lumMod val="90000"/>
              <a:alpha val="30000"/>
            </a:schemeClr>
          </a:solidFill>
          <a:ln w="3175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</a:endParaRPr>
          </a:p>
        </p:txBody>
      </p:sp>
      <p:sp>
        <p:nvSpPr>
          <p:cNvPr id="16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9. </a:t>
            </a:r>
            <a:r>
              <a:rPr lang="ko-KR" altLang="en-US" sz="1400" b="1" smtClean="0">
                <a:solidFill>
                  <a:srgbClr val="002060"/>
                </a:solidFill>
              </a:rPr>
              <a:t>위계적 질환군 위험조정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12836" y="885237"/>
            <a:ext cx="7903214" cy="297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회귀계수는 해당 질환을 가지고 있으면 연간 그만한 비용이 추가로 소요된다는 의미임</a:t>
            </a:r>
            <a:endParaRPr lang="en-US" altLang="ko-KR" sz="15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932" y="1240471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933" y="945635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직사각형 90"/>
          <p:cNvSpPr/>
          <p:nvPr/>
        </p:nvSpPr>
        <p:spPr>
          <a:xfrm>
            <a:off x="944078" y="1173715"/>
            <a:ext cx="7903214" cy="310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아무 질환이 없으면 성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연령의 회귀계수가 기본으로 지불되는 인구집단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기반의 금액임</a:t>
            </a:r>
            <a:endParaRPr lang="en-US" altLang="ko-KR" sz="15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4" name="내용 개체 틀 6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046481" y="1924408"/>
          <a:ext cx="4380834" cy="3987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56"/>
                <a:gridCol w="3153514"/>
                <a:gridCol w="603864"/>
              </a:tblGrid>
              <a:tr h="260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독립변수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계수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HCC54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Schizophrenia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1,088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73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HCC55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Depressive, Bipolar, and Paranoid Disorders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HCC67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Quadriplegia, Other Extensive Paralysis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1,167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HCC68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Paraplegia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1,168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HCC69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Spinal Cord Disorders/Injuries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692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HCC71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Polyneuropathy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384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HCC72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Sclerosis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960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HCC73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Parkinsons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Huntingtons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Diseases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672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HCC74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Seizure Disorders and Convulsions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566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HCC75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Coma, Brain Compression/Anoxic Damage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738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HCC77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Respirator Dependence/Tracheostomy Status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1,671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HCC78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Respiratory Arrest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1,255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HCC79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Cardio-Respiratory Failure and Shock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1,303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HCC80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Congestive Heart Failure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HCC81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Acute Myocardial Infarction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1,199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15" name="내용 개체 틀 6"/>
          <p:cNvGraphicFramePr>
            <a:graphicFrameLocks/>
          </p:cNvGraphicFramePr>
          <p:nvPr>
            <p:extLst/>
          </p:nvPr>
        </p:nvGraphicFramePr>
        <p:xfrm>
          <a:off x="6238241" y="1924409"/>
          <a:ext cx="4932330" cy="3987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71"/>
                <a:gridCol w="3696271"/>
                <a:gridCol w="571588"/>
              </a:tblGrid>
              <a:tr h="301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독립변수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계수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5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HCC82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Unstable Angina and Other Acute Ischemic Heart Disease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638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5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HCC83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Angina Pectoris/Old Myocardial Infarction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318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5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HCC92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Specified Heart Arrhythmias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605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5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HCC95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Cerebral Hemorrhage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881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5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HCC96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Ischemic or Unspecified Stroke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312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5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HCC100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Hemiplegia/Hemiparesis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1,643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5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HCC101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Cerebral Palsy and Other Paralytic Syndromes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1,005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5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HCC104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Vascular Disease with Complications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399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5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HCC105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Vascular Disease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5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HCC108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 Obstructive Pulmonary Disease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313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5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HCC119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Proliferative Diabetic Retinopathy and Vitreous Hemorrhage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829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</a:tr>
              <a:tr h="245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HCC131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Renal Failure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823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5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HCC132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Nephritis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5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HCC148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Decubitus Ulcer of Skin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2,265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45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HCC150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Extensive Third-Degree Burns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2,074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86385" y="6014713"/>
            <a:ext cx="326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표 </a:t>
            </a:r>
            <a:r>
              <a:rPr lang="en-US" altLang="ko-KR" sz="1400" dirty="0" smtClean="0"/>
              <a:t>1. </a:t>
            </a:r>
            <a:r>
              <a:rPr lang="ko-KR" altLang="en-US" sz="1400" dirty="0" smtClean="0"/>
              <a:t>조정된 </a:t>
            </a:r>
            <a:r>
              <a:rPr lang="en-US" altLang="ko-KR" sz="1400" dirty="0" smtClean="0"/>
              <a:t>CMS-HCC </a:t>
            </a:r>
            <a:r>
              <a:rPr lang="ko-KR" altLang="en-US" sz="1400" dirty="0" smtClean="0"/>
              <a:t>회귀계수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계속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154155" y="6014713"/>
            <a:ext cx="326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표 </a:t>
            </a:r>
            <a:r>
              <a:rPr lang="en-US" altLang="ko-KR" sz="1400" dirty="0" smtClean="0"/>
              <a:t>1. </a:t>
            </a:r>
            <a:r>
              <a:rPr lang="ko-KR" altLang="en-US" sz="1400" dirty="0" smtClean="0"/>
              <a:t>조정된 </a:t>
            </a:r>
            <a:r>
              <a:rPr lang="en-US" altLang="ko-KR" sz="1400" dirty="0" smtClean="0"/>
              <a:t>CMS-HCC </a:t>
            </a:r>
            <a:r>
              <a:rPr lang="ko-KR" altLang="en-US" sz="1400" dirty="0" smtClean="0"/>
              <a:t>회귀계수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계속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7" name="제목 2"/>
          <p:cNvSpPr txBox="1">
            <a:spLocks/>
          </p:cNvSpPr>
          <p:nvPr/>
        </p:nvSpPr>
        <p:spPr>
          <a:xfrm>
            <a:off x="876643" y="271319"/>
            <a:ext cx="10515600" cy="47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smtClean="0"/>
              <a:t>CMS-HCC</a:t>
            </a:r>
            <a:r>
              <a:rPr lang="ko-KR" altLang="en-US" sz="3200" b="1" smtClean="0"/>
              <a:t>모형 기반의 건강보험 자료</a:t>
            </a:r>
            <a:r>
              <a:rPr lang="en-US" altLang="ko-KR" sz="3200" b="1" smtClean="0"/>
              <a:t>(2008) </a:t>
            </a:r>
            <a:r>
              <a:rPr lang="ko-KR" altLang="en-US" sz="3200" b="1" smtClean="0"/>
              <a:t>적용 결과</a:t>
            </a:r>
            <a:r>
              <a:rPr lang="en-US" altLang="ko-KR" sz="3200" b="1" smtClean="0"/>
              <a:t>(2)</a:t>
            </a:r>
            <a:endParaRPr lang="ko-KR" altLang="en-US" sz="3200" b="1" dirty="0"/>
          </a:p>
        </p:txBody>
      </p:sp>
      <p:sp>
        <p:nvSpPr>
          <p:cNvPr id="82" name="AutoShape 44"/>
          <p:cNvSpPr>
            <a:spLocks noChangeArrowheads="1"/>
          </p:cNvSpPr>
          <p:nvPr/>
        </p:nvSpPr>
        <p:spPr bwMode="auto">
          <a:xfrm>
            <a:off x="589280" y="1623216"/>
            <a:ext cx="11003280" cy="4837053"/>
          </a:xfrm>
          <a:prstGeom prst="roundRect">
            <a:avLst>
              <a:gd name="adj" fmla="val 5278"/>
            </a:avLst>
          </a:prstGeom>
          <a:solidFill>
            <a:schemeClr val="bg2">
              <a:lumMod val="90000"/>
              <a:alpha val="30000"/>
            </a:schemeClr>
          </a:solidFill>
          <a:ln w="3175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</a:endParaRPr>
          </a:p>
        </p:txBody>
      </p:sp>
      <p:sp>
        <p:nvSpPr>
          <p:cNvPr id="20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9. </a:t>
            </a:r>
            <a:r>
              <a:rPr lang="ko-KR" altLang="en-US" sz="1400" b="1" smtClean="0">
                <a:solidFill>
                  <a:srgbClr val="002060"/>
                </a:solidFill>
              </a:rPr>
              <a:t>위계적 질환군 위험조정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5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66800" y="964112"/>
            <a:ext cx="1009712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표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2&gt;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는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CMS-HCC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모형에서 제외된 항목으로서 우리나라에 드물거나 다음 해 진료비에는 반영되지 않을 </a:t>
            </a:r>
            <a:r>
              <a:rPr lang="ko-KR" altLang="en-US" sz="15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급성기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성격의 질환과 미국과는 코드가 틀려 다른 질환에 반영된 것들임 </a:t>
            </a:r>
            <a:endParaRPr lang="en-US" altLang="ko-KR" sz="15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095" y="955575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내용 개체 틀 6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967110" y="1876935"/>
          <a:ext cx="5327522" cy="402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090"/>
                <a:gridCol w="3918520"/>
                <a:gridCol w="533912"/>
              </a:tblGrid>
              <a:tr h="292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독립변수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계수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9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HCC155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Head Injury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606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9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HCC158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 Fracture/Dislocation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1,239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9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HCC164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Complications of Medical Care and Trauma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1,785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9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HCC174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Organ Transplant Status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6,965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9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HCC176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Openings for Feeding or Elimination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1,956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9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D_HCC44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Severe Hematological Disorders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가진 장애인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251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9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D_HCC51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Drug/Alcohol Psychosis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가진 장애인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53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9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D_HCC52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Drug/Alcohol Dependence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가진 장애인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9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DM_CHF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당뇨병과 울혈성심질환을 동시에 가진 사람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29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DM_CVD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당뇨병과 뇌졸중을 동시에 가진 사람</a:t>
                      </a:r>
                      <a:endParaRPr lang="ko-KR" altLang="en-US" sz="10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327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CHF_COPD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울혈성심질환과 만성폐쇄성호흡기질환을 동시에 가진 사람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  <a:tr h="4756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COPD_CVD_CAD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만성폐쇄성호흡기질환과 뇌졸중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허혈성심질환을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동시에 가진 사람</a:t>
                      </a:r>
                      <a:endParaRPr lang="ko-KR" alt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484</a:t>
                      </a:r>
                      <a:endParaRPr lang="ko-KR" altLang="en-US" sz="1000" dirty="0"/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88517" y="5900341"/>
            <a:ext cx="326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표 </a:t>
            </a:r>
            <a:r>
              <a:rPr lang="en-US" altLang="ko-KR" sz="1400" dirty="0" smtClean="0"/>
              <a:t>1. </a:t>
            </a:r>
            <a:r>
              <a:rPr lang="ko-KR" altLang="en-US" sz="1400" dirty="0" smtClean="0"/>
              <a:t>조정된 </a:t>
            </a:r>
            <a:r>
              <a:rPr lang="en-US" altLang="ko-KR" sz="1400" dirty="0" smtClean="0"/>
              <a:t>CMS-HCC </a:t>
            </a:r>
            <a:r>
              <a:rPr lang="ko-KR" altLang="en-US" sz="1400" dirty="0" smtClean="0"/>
              <a:t>회귀계수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938356" y="5633695"/>
            <a:ext cx="388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표 </a:t>
            </a:r>
            <a:r>
              <a:rPr lang="en-US" altLang="ko-KR" sz="1400" dirty="0" smtClean="0"/>
              <a:t>2. </a:t>
            </a:r>
            <a:r>
              <a:rPr lang="ko-KR" altLang="en-US" sz="1400" dirty="0" smtClean="0"/>
              <a:t>조정된 </a:t>
            </a:r>
            <a:r>
              <a:rPr lang="en-US" altLang="ko-KR" sz="1400" dirty="0" smtClean="0"/>
              <a:t>CMS-HCC </a:t>
            </a:r>
            <a:r>
              <a:rPr lang="ko-KR" altLang="en-US" sz="1400" dirty="0" smtClean="0"/>
              <a:t>모형에서 제외된 항목</a:t>
            </a:r>
            <a:endParaRPr lang="ko-KR" altLang="en-US" sz="1400" dirty="0"/>
          </a:p>
        </p:txBody>
      </p:sp>
      <p:graphicFrame>
        <p:nvGraphicFramePr>
          <p:cNvPr id="19" name="내용 개체 틀 6"/>
          <p:cNvGraphicFramePr>
            <a:graphicFrameLocks/>
          </p:cNvGraphicFramePr>
          <p:nvPr>
            <p:extLst/>
          </p:nvPr>
        </p:nvGraphicFramePr>
        <p:xfrm>
          <a:off x="6563360" y="1876935"/>
          <a:ext cx="4828883" cy="3753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554"/>
                <a:gridCol w="4076329"/>
              </a:tblGrid>
              <a:tr h="288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독립변수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96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HIV/AIDS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Septicemia/Shock 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Opportunistic Infections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88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Inflammatory Bowel Disease 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88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HCC70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Muscular Dystrophy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88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HCC107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Cystic Fibrosis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Aspiration and Specified Bacterial Pneumonias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Pneumococcal Pneumonia, Empyema, Lung Abscess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HCC130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Dialysis Status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HCC154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Severe Head Injury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88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HCC157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Vertebral Fractures without Spinal Cord Injury</a:t>
                      </a:r>
                      <a:endParaRPr lang="ko-KR" altLang="en-US" sz="1000" dirty="0"/>
                    </a:p>
                  </a:txBody>
                  <a:tcPr/>
                </a:tc>
              </a:tr>
              <a:tr h="288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HCC177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Amputation Status, Lower Limb/Amputation Complications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제목 2"/>
          <p:cNvSpPr txBox="1">
            <a:spLocks/>
          </p:cNvSpPr>
          <p:nvPr/>
        </p:nvSpPr>
        <p:spPr>
          <a:xfrm>
            <a:off x="876643" y="271319"/>
            <a:ext cx="10515600" cy="47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smtClean="0"/>
              <a:t>CMS-HCC</a:t>
            </a:r>
            <a:r>
              <a:rPr lang="ko-KR" altLang="en-US" sz="3200" b="1" smtClean="0"/>
              <a:t>모형 기반의 건강보험 자료</a:t>
            </a:r>
            <a:r>
              <a:rPr lang="en-US" altLang="ko-KR" sz="3200" b="1" smtClean="0"/>
              <a:t>(2008) </a:t>
            </a:r>
            <a:r>
              <a:rPr lang="ko-KR" altLang="en-US" sz="3200" b="1" smtClean="0"/>
              <a:t>적용 결과</a:t>
            </a:r>
            <a:r>
              <a:rPr lang="en-US" altLang="ko-KR" sz="3200" b="1" smtClean="0"/>
              <a:t>(3)</a:t>
            </a:r>
            <a:endParaRPr lang="ko-KR" altLang="en-US" sz="3200" b="1" dirty="0"/>
          </a:p>
        </p:txBody>
      </p:sp>
      <p:sp>
        <p:nvSpPr>
          <p:cNvPr id="82" name="AutoShape 44"/>
          <p:cNvSpPr>
            <a:spLocks noChangeArrowheads="1"/>
          </p:cNvSpPr>
          <p:nvPr/>
        </p:nvSpPr>
        <p:spPr bwMode="auto">
          <a:xfrm>
            <a:off x="619760" y="1751511"/>
            <a:ext cx="11094719" cy="4706141"/>
          </a:xfrm>
          <a:prstGeom prst="roundRect">
            <a:avLst>
              <a:gd name="adj" fmla="val 5278"/>
            </a:avLst>
          </a:prstGeom>
          <a:solidFill>
            <a:schemeClr val="bg2">
              <a:lumMod val="90000"/>
              <a:alpha val="30000"/>
            </a:schemeClr>
          </a:solidFill>
          <a:ln w="3175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</a:endParaRPr>
          </a:p>
        </p:txBody>
      </p:sp>
      <p:sp>
        <p:nvSpPr>
          <p:cNvPr id="10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9. </a:t>
            </a:r>
            <a:r>
              <a:rPr lang="ko-KR" altLang="en-US" sz="1400" b="1" smtClean="0">
                <a:solidFill>
                  <a:srgbClr val="002060"/>
                </a:solidFill>
              </a:rPr>
              <a:t>위계적 질환군 위험조정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13251" y="216424"/>
            <a:ext cx="9710077" cy="478232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CMS-HCC </a:t>
            </a:r>
            <a:r>
              <a:rPr lang="ko-KR" altLang="en-US" sz="3200" b="1" dirty="0" smtClean="0"/>
              <a:t>위험보정모형에 의한 </a:t>
            </a:r>
            <a:r>
              <a:rPr lang="ko-KR" altLang="en-US" sz="3200" b="1" smtClean="0"/>
              <a:t>시뮬레이션 결과</a:t>
            </a:r>
            <a:r>
              <a:rPr lang="en-US" altLang="ko-KR" sz="3200" b="1" smtClean="0"/>
              <a:t>(1)</a:t>
            </a:r>
            <a:endParaRPr lang="ko-KR" altLang="en-US" sz="3200" b="1" dirty="0"/>
          </a:p>
        </p:txBody>
      </p:sp>
      <p:sp>
        <p:nvSpPr>
          <p:cNvPr id="12" name="직사각형 11"/>
          <p:cNvSpPr/>
          <p:nvPr/>
        </p:nvSpPr>
        <p:spPr>
          <a:xfrm>
            <a:off x="985520" y="622254"/>
            <a:ext cx="10718800" cy="75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CMS-HCC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위험보정모형에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의해 건강보험공단 </a:t>
            </a:r>
            <a:r>
              <a:rPr lang="ko-KR" altLang="en-US" sz="15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표본코호트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를 사용하여 연간 일인당 평균 급여진료비를 추정하고 실제 평균 급여진료비와 비교한 결과 대개 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5%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차이를 보이고 전체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경한 질환</a:t>
            </a:r>
            <a:r>
              <a:rPr lang="en-US" altLang="ko-KR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위중한 질환에서 모두 유사하였음</a:t>
            </a:r>
            <a:endParaRPr lang="en-US" altLang="ko-KR" sz="15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174" y="1320810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175" y="749551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62"/>
          <p:cNvSpPr txBox="1"/>
          <p:nvPr/>
        </p:nvSpPr>
        <p:spPr>
          <a:xfrm>
            <a:off x="2182836" y="1387833"/>
            <a:ext cx="8059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/>
          </a:p>
        </p:txBody>
      </p:sp>
      <p:sp>
        <p:nvSpPr>
          <p:cNvPr id="91" name="직사각형 90"/>
          <p:cNvSpPr/>
          <p:nvPr/>
        </p:nvSpPr>
        <p:spPr>
          <a:xfrm>
            <a:off x="985519" y="1351365"/>
            <a:ext cx="10580627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ko-KR" altLang="en-US" sz="15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건강보험 총 급여진료비의 증가율로 보정한 결과는 보정 예측한 진료비가 실제 진료비보다 대부분의 시도에서 높은 것을 볼 수 있음</a:t>
            </a:r>
            <a:endParaRPr lang="en-US" altLang="ko-KR" sz="15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4" name="차트 13"/>
          <p:cNvGraphicFramePr>
            <a:graphicFrameLocks/>
          </p:cNvGraphicFramePr>
          <p:nvPr>
            <p:extLst/>
          </p:nvPr>
        </p:nvGraphicFramePr>
        <p:xfrm>
          <a:off x="216494" y="2137927"/>
          <a:ext cx="4303801" cy="3966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/>
          </p:nvPr>
        </p:nvGraphicFramePr>
        <p:xfrm>
          <a:off x="4651417" y="2137927"/>
          <a:ext cx="3563035" cy="3966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차트 15"/>
          <p:cNvGraphicFramePr>
            <a:graphicFrameLocks/>
          </p:cNvGraphicFramePr>
          <p:nvPr>
            <p:extLst/>
          </p:nvPr>
        </p:nvGraphicFramePr>
        <p:xfrm>
          <a:off x="8345574" y="2137928"/>
          <a:ext cx="3599211" cy="3966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5848" y="6176243"/>
            <a:ext cx="3285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그림</a:t>
            </a: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전체 건강보험 평균 급여진료비</a:t>
            </a:r>
            <a:r>
              <a:rPr lang="en-US" altLang="ko-KR" sz="1600" b="1" dirty="0" smtClean="0"/>
              <a:t>(n=988,990)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90388" y="6148923"/>
            <a:ext cx="3285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그림</a:t>
            </a:r>
            <a:r>
              <a:rPr lang="en-US" altLang="ko-KR" sz="1600" b="1" dirty="0"/>
              <a:t>2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오로지 당뇨병만 있는 평균 건강보험 급여진료비</a:t>
            </a:r>
            <a:r>
              <a:rPr lang="en-US" altLang="ko-KR" sz="1600" b="1" dirty="0" smtClean="0"/>
              <a:t>(n=19,890)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502633" y="6148923"/>
            <a:ext cx="3285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그림</a:t>
            </a:r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뇌졸중 건강보험 평균 급여진료비</a:t>
            </a:r>
            <a:r>
              <a:rPr lang="en-US" altLang="ko-KR" sz="1600" b="1" dirty="0" smtClean="0"/>
              <a:t>(n=14,714)</a:t>
            </a:r>
            <a:endParaRPr lang="ko-KR" altLang="en-US" sz="1600" b="1" dirty="0"/>
          </a:p>
        </p:txBody>
      </p:sp>
      <p:sp>
        <p:nvSpPr>
          <p:cNvPr id="82" name="AutoShape 44"/>
          <p:cNvSpPr>
            <a:spLocks noChangeArrowheads="1"/>
          </p:cNvSpPr>
          <p:nvPr/>
        </p:nvSpPr>
        <p:spPr bwMode="auto">
          <a:xfrm>
            <a:off x="83127" y="2010309"/>
            <a:ext cx="11970327" cy="4750709"/>
          </a:xfrm>
          <a:prstGeom prst="roundRect">
            <a:avLst>
              <a:gd name="adj" fmla="val 5278"/>
            </a:avLst>
          </a:prstGeom>
          <a:solidFill>
            <a:schemeClr val="bg2">
              <a:lumMod val="90000"/>
              <a:alpha val="15000"/>
            </a:schemeClr>
          </a:solidFill>
          <a:ln w="3175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</a:endParaRPr>
          </a:p>
        </p:txBody>
      </p:sp>
      <p:sp>
        <p:nvSpPr>
          <p:cNvPr id="17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9. </a:t>
            </a:r>
            <a:r>
              <a:rPr lang="ko-KR" altLang="en-US" sz="1400" b="1" smtClean="0">
                <a:solidFill>
                  <a:srgbClr val="002060"/>
                </a:solidFill>
              </a:rPr>
              <a:t>위계적 질환군 위험조정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5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94308" y="681155"/>
            <a:ext cx="10074732" cy="478232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CMS-HCC </a:t>
            </a:r>
            <a:r>
              <a:rPr lang="ko-KR" altLang="en-US" sz="3200" b="1" dirty="0" smtClean="0"/>
              <a:t>위험보정모형에 의한 </a:t>
            </a:r>
            <a:r>
              <a:rPr lang="ko-KR" altLang="en-US" sz="3200" b="1" smtClean="0"/>
              <a:t>시뮬레이션 결과</a:t>
            </a:r>
            <a:r>
              <a:rPr lang="en-US" altLang="ko-KR" sz="3200" b="1" smtClean="0"/>
              <a:t>(2)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6968" y="5710155"/>
            <a:ext cx="5217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그림</a:t>
            </a:r>
            <a:r>
              <a:rPr lang="en-US" altLang="ko-KR" sz="1600" b="1" smtClean="0"/>
              <a:t>4. </a:t>
            </a:r>
            <a:r>
              <a:rPr lang="ko-KR" altLang="en-US" sz="1600" b="1" smtClean="0"/>
              <a:t>만성신부전 </a:t>
            </a:r>
            <a:r>
              <a:rPr lang="ko-KR" altLang="en-US" sz="1600" b="1" dirty="0" smtClean="0"/>
              <a:t>건강보험 평균 급여진료비</a:t>
            </a:r>
            <a:r>
              <a:rPr lang="en-US" altLang="ko-KR" sz="1600" b="1" smtClean="0"/>
              <a:t>(n=5,398)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14501" y="5741672"/>
            <a:ext cx="5051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그림</a:t>
            </a:r>
            <a:r>
              <a:rPr lang="en-US" altLang="ko-KR" sz="1600" b="1" smtClean="0"/>
              <a:t>5. </a:t>
            </a:r>
            <a:r>
              <a:rPr lang="ko-KR" altLang="en-US" sz="1600" b="1" smtClean="0"/>
              <a:t>만성폐쇄성폐질환 </a:t>
            </a:r>
            <a:r>
              <a:rPr lang="ko-KR" altLang="en-US" sz="1600" b="1" dirty="0" smtClean="0"/>
              <a:t>건강보험 평균 급여진료비</a:t>
            </a:r>
            <a:r>
              <a:rPr lang="en-US" altLang="ko-KR" sz="1600" b="1" smtClean="0"/>
              <a:t>(n=37,912)</a:t>
            </a:r>
            <a:endParaRPr lang="ko-KR" altLang="en-US" sz="1600" b="1" dirty="0"/>
          </a:p>
        </p:txBody>
      </p:sp>
      <p:graphicFrame>
        <p:nvGraphicFramePr>
          <p:cNvPr id="17" name="차트 16"/>
          <p:cNvGraphicFramePr>
            <a:graphicFrameLocks/>
          </p:cNvGraphicFramePr>
          <p:nvPr>
            <p:extLst/>
          </p:nvPr>
        </p:nvGraphicFramePr>
        <p:xfrm>
          <a:off x="549592" y="1577109"/>
          <a:ext cx="5465128" cy="420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차트 18"/>
          <p:cNvGraphicFramePr>
            <a:graphicFrameLocks/>
          </p:cNvGraphicFramePr>
          <p:nvPr>
            <p:extLst/>
          </p:nvPr>
        </p:nvGraphicFramePr>
        <p:xfrm>
          <a:off x="6074614" y="1548813"/>
          <a:ext cx="5491532" cy="4192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2" name="AutoShape 44"/>
          <p:cNvSpPr>
            <a:spLocks noChangeArrowheads="1"/>
          </p:cNvSpPr>
          <p:nvPr/>
        </p:nvSpPr>
        <p:spPr bwMode="auto">
          <a:xfrm>
            <a:off x="336266" y="1460987"/>
            <a:ext cx="11476696" cy="4897245"/>
          </a:xfrm>
          <a:prstGeom prst="roundRect">
            <a:avLst>
              <a:gd name="adj" fmla="val 5278"/>
            </a:avLst>
          </a:prstGeom>
          <a:solidFill>
            <a:schemeClr val="bg2">
              <a:lumMod val="90000"/>
              <a:alpha val="15000"/>
            </a:schemeClr>
          </a:solidFill>
          <a:ln w="3175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</a:endParaRPr>
          </a:p>
        </p:txBody>
      </p:sp>
      <p:sp>
        <p:nvSpPr>
          <p:cNvPr id="8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-1" y="34232"/>
            <a:ext cx="2753309" cy="257390"/>
          </a:xfrm>
        </p:spPr>
        <p:txBody>
          <a:bodyPr/>
          <a:lstStyle/>
          <a:p>
            <a:pPr algn="l"/>
            <a:r>
              <a:rPr lang="en-US" altLang="ko-KR" sz="1400" b="1" smtClean="0">
                <a:solidFill>
                  <a:srgbClr val="002060"/>
                </a:solidFill>
              </a:rPr>
              <a:t>9. </a:t>
            </a:r>
            <a:r>
              <a:rPr lang="ko-KR" altLang="en-US" sz="1400" b="1" smtClean="0">
                <a:solidFill>
                  <a:srgbClr val="002060"/>
                </a:solidFill>
              </a:rPr>
              <a:t>위계적 질환군 위험조정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0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/>
          <p:cNvSpPr/>
          <p:nvPr/>
        </p:nvSpPr>
        <p:spPr>
          <a:xfrm>
            <a:off x="1343026" y="3862016"/>
            <a:ext cx="9459446" cy="287129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6642" y="271319"/>
            <a:ext cx="10644797" cy="478232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smtClean="0">
                <a:latin typeface="HY헤드라인M" pitchFamily="18" charset="-127"/>
                <a:ea typeface="HY헤드라인M" pitchFamily="18" charset="-127"/>
              </a:rPr>
              <a:t>우리나라 국민건강보험의 미래 방향</a:t>
            </a:r>
            <a:endParaRPr lang="ko-KR" altLang="en-US" sz="3200" b="1"/>
          </a:p>
        </p:txBody>
      </p:sp>
      <p:sp>
        <p:nvSpPr>
          <p:cNvPr id="58" name="직사각형 57"/>
          <p:cNvSpPr/>
          <p:nvPr/>
        </p:nvSpPr>
        <p:spPr>
          <a:xfrm>
            <a:off x="944491" y="868850"/>
            <a:ext cx="10647434" cy="458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사회보험인 국민건강보험을 운영하는 국가 입장에서 국민 건강을 책임질 의무가 있음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현재 국민건강보험은 질병 발생 시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질병에 대한 치료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에 집중하여 운영하고 있으나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보장의 범위를 국민이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건강한 삶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을 살 수 있도록 적극적으로 지원하는 방향으로 전환해야 함</a:t>
            </a:r>
            <a:endParaRPr lang="en-US" altLang="ko-KR" sz="14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6" name="자유형 135"/>
          <p:cNvSpPr/>
          <p:nvPr/>
        </p:nvSpPr>
        <p:spPr>
          <a:xfrm>
            <a:off x="3607603" y="4056394"/>
            <a:ext cx="3135017" cy="368750"/>
          </a:xfrm>
          <a:custGeom>
            <a:avLst/>
            <a:gdLst>
              <a:gd name="connsiteX0" fmla="*/ 0 w 3634013"/>
              <a:gd name="connsiteY0" fmla="*/ 0 h 1353243"/>
              <a:gd name="connsiteX1" fmla="*/ 3634013 w 3634013"/>
              <a:gd name="connsiteY1" fmla="*/ 0 h 1353243"/>
              <a:gd name="connsiteX2" fmla="*/ 3634013 w 3634013"/>
              <a:gd name="connsiteY2" fmla="*/ 1353243 h 1353243"/>
              <a:gd name="connsiteX3" fmla="*/ 0 w 3634013"/>
              <a:gd name="connsiteY3" fmla="*/ 1353243 h 1353243"/>
              <a:gd name="connsiteX4" fmla="*/ 0 w 3634013"/>
              <a:gd name="connsiteY4" fmla="*/ 0 h 135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013" h="1353243">
                <a:moveTo>
                  <a:pt x="0" y="0"/>
                </a:moveTo>
                <a:lnTo>
                  <a:pt x="3634013" y="0"/>
                </a:lnTo>
                <a:lnTo>
                  <a:pt x="3634013" y="1353243"/>
                </a:lnTo>
                <a:lnTo>
                  <a:pt x="0" y="13532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smtClean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smtClean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현재</a:t>
            </a:r>
            <a:endParaRPr lang="ko-KR" altLang="en-US" sz="2000">
              <a:solidFill>
                <a:schemeClr val="accent5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2" name="자유형 161"/>
          <p:cNvSpPr/>
          <p:nvPr/>
        </p:nvSpPr>
        <p:spPr>
          <a:xfrm>
            <a:off x="1533526" y="4053650"/>
            <a:ext cx="1925759" cy="368750"/>
          </a:xfrm>
          <a:custGeom>
            <a:avLst/>
            <a:gdLst>
              <a:gd name="connsiteX0" fmla="*/ 0 w 3634013"/>
              <a:gd name="connsiteY0" fmla="*/ 0 h 1353243"/>
              <a:gd name="connsiteX1" fmla="*/ 3634013 w 3634013"/>
              <a:gd name="connsiteY1" fmla="*/ 0 h 1353243"/>
              <a:gd name="connsiteX2" fmla="*/ 3634013 w 3634013"/>
              <a:gd name="connsiteY2" fmla="*/ 1353243 h 1353243"/>
              <a:gd name="connsiteX3" fmla="*/ 0 w 3634013"/>
              <a:gd name="connsiteY3" fmla="*/ 1353243 h 1353243"/>
              <a:gd name="connsiteX4" fmla="*/ 0 w 3634013"/>
              <a:gd name="connsiteY4" fmla="*/ 0 h 135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013" h="1353243">
                <a:moveTo>
                  <a:pt x="0" y="0"/>
                </a:moveTo>
                <a:lnTo>
                  <a:pt x="3634013" y="0"/>
                </a:lnTo>
                <a:lnTo>
                  <a:pt x="3634013" y="1353243"/>
                </a:lnTo>
                <a:lnTo>
                  <a:pt x="0" y="13532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97536" rIns="72000" bIns="97536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smtClean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smtClean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구분</a:t>
            </a:r>
            <a:endParaRPr lang="ko-KR" altLang="en-US" sz="2000">
              <a:solidFill>
                <a:schemeClr val="accent5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533527" y="4490091"/>
            <a:ext cx="1925758" cy="4906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목표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328097" y="4490091"/>
            <a:ext cx="3277149" cy="4906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0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국민의 건강한 삶</a:t>
            </a:r>
            <a:endParaRPr lang="ko-KR" altLang="en-US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07602" y="4492835"/>
            <a:ext cx="3135017" cy="4906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0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질병 치료</a:t>
            </a:r>
            <a:endParaRPr lang="ko-KR" altLang="en-US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533527" y="5025968"/>
            <a:ext cx="1925758" cy="4906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보험자 임무 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328098" y="5025968"/>
            <a:ext cx="3277149" cy="4906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36000" rtlCol="0" anchor="ctr"/>
          <a:lstStyle/>
          <a:p>
            <a:pPr algn="ctr"/>
            <a:r>
              <a:rPr lang="ko-KR" altLang="en-US" sz="20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국민 건강</a:t>
            </a:r>
            <a:r>
              <a:rPr lang="en-US" altLang="ko-KR" sz="20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20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가치</a:t>
            </a:r>
            <a:r>
              <a:rPr lang="en-US" altLang="ko-KR" sz="20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sz="20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에 대한 구매</a:t>
            </a:r>
            <a:endParaRPr lang="ko-KR" altLang="en-US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607602" y="5028712"/>
            <a:ext cx="3135017" cy="4906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0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행위에대한 구매</a:t>
            </a:r>
            <a:endParaRPr lang="ko-KR" altLang="en-US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533527" y="5572440"/>
            <a:ext cx="1925758" cy="4906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공급자 관리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328098" y="5572440"/>
            <a:ext cx="3277148" cy="4906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0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새로운 조직을 통한 관리</a:t>
            </a:r>
            <a:endParaRPr lang="ko-KR" altLang="en-US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07602" y="5575184"/>
            <a:ext cx="3135017" cy="4906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0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 기능 부재</a:t>
            </a:r>
            <a:endParaRPr lang="ko-KR" altLang="en-US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533526" y="6110476"/>
            <a:ext cx="1930090" cy="4906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소비자</a:t>
            </a:r>
            <a:r>
              <a:rPr lang="en-US" altLang="ko-KR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국민</a:t>
            </a:r>
            <a:r>
              <a:rPr lang="en-US" altLang="ko-KR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선택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332428" y="6110476"/>
            <a:ext cx="3272817" cy="4906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0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경쟁을 통한 조직 선택</a:t>
            </a:r>
            <a:endParaRPr lang="ko-KR" altLang="en-US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11933" y="6113220"/>
            <a:ext cx="3135017" cy="4906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0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혼자서 모든 것 결정</a:t>
            </a:r>
            <a:endParaRPr lang="ko-KR" altLang="en-US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7344261" y="4053650"/>
            <a:ext cx="3260984" cy="368750"/>
          </a:xfrm>
          <a:custGeom>
            <a:avLst/>
            <a:gdLst>
              <a:gd name="connsiteX0" fmla="*/ 0 w 3634013"/>
              <a:gd name="connsiteY0" fmla="*/ 0 h 1353243"/>
              <a:gd name="connsiteX1" fmla="*/ 3634013 w 3634013"/>
              <a:gd name="connsiteY1" fmla="*/ 0 h 1353243"/>
              <a:gd name="connsiteX2" fmla="*/ 3634013 w 3634013"/>
              <a:gd name="connsiteY2" fmla="*/ 1353243 h 1353243"/>
              <a:gd name="connsiteX3" fmla="*/ 0 w 3634013"/>
              <a:gd name="connsiteY3" fmla="*/ 1353243 h 1353243"/>
              <a:gd name="connsiteX4" fmla="*/ 0 w 3634013"/>
              <a:gd name="connsiteY4" fmla="*/ 0 h 135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013" h="1353243">
                <a:moveTo>
                  <a:pt x="0" y="0"/>
                </a:moveTo>
                <a:lnTo>
                  <a:pt x="3634013" y="0"/>
                </a:lnTo>
                <a:lnTo>
                  <a:pt x="3634013" y="1353243"/>
                </a:lnTo>
                <a:lnTo>
                  <a:pt x="0" y="13532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smtClean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smtClean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가고자 하는 방향</a:t>
            </a:r>
            <a:endParaRPr lang="ko-KR" altLang="en-US" sz="2400">
              <a:solidFill>
                <a:schemeClr val="accent5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6821768" y="4597626"/>
            <a:ext cx="427180" cy="275587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6815285" y="5131275"/>
            <a:ext cx="427180" cy="275587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6821768" y="5679975"/>
            <a:ext cx="427180" cy="275587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6815285" y="6211696"/>
            <a:ext cx="427180" cy="275587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44489" y="1511463"/>
            <a:ext cx="10647434" cy="417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이를 달성하기 위해서는 국민건강보험 보험자가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행위에 대한 구매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를 하도록 한 건강보험법을 국민 건강을 유지 향상시킨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성과에 대해 구매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하도록 수정할 필요가 있음</a:t>
            </a:r>
            <a:endParaRPr lang="en-US" altLang="ko-KR" sz="14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55965" y="2069675"/>
            <a:ext cx="10647434" cy="621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국민의 건강 성과를 이루기 위해서는 질병 발생 시 치료를 잘 하는 것은 물론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치명적인 질병이 발생하지 않게 평상 시 개인 건강행태 관리 등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예방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을 중시해야 함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이런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포괄적인 보건의료서비스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를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비용</a:t>
            </a:r>
            <a:r>
              <a:rPr lang="en-US" altLang="ko-KR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효과적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으로 구매하기 위해서는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개인</a:t>
            </a:r>
            <a:r>
              <a:rPr lang="en-US" altLang="ko-KR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가족</a:t>
            </a:r>
            <a:r>
              <a:rPr lang="en-US" altLang="ko-KR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들을 등록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시키고 이들의 건강을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관리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할 새로운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조직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이 필요함 </a:t>
            </a:r>
            <a:endParaRPr lang="en-US" altLang="ko-KR" sz="14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44489" y="2820633"/>
            <a:ext cx="10647434" cy="795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행위에 대한 구매를 하는 현 국민건강보험 운영체계에서 국민은 아픈 증상이 있을 때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스스로 판단해 의료이용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을 할 수 밖에 없음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누가 도와주거나 지도해 줄 주체가 없기 때문에 치료할 시기를 놓치는 경우도 종종 있음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소비자는 치료서비스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예방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노인 요양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재활 등을 전반적으로 잘 한다고 판단한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조직을 선택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해 자신과 가족의 건강을 맡김</a:t>
            </a:r>
            <a:r>
              <a:rPr lang="en-US" altLang="ko-KR" sz="140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r>
              <a:rPr lang="en-US" altLang="ko-KR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정부는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건강보험</a:t>
            </a:r>
            <a:r>
              <a:rPr lang="en-US" altLang="ko-KR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ACO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들이 정당하게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경쟁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할 수 있도록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시장 환경</a:t>
            </a:r>
            <a:r>
              <a:rPr lang="ko-KR" altLang="en-US" sz="140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을 조성하고 관리함 </a:t>
            </a:r>
            <a:endParaRPr lang="en-US" altLang="ko-KR" sz="140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2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387" y="892983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386" y="1537612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690" y="2111601"/>
            <a:ext cx="163255" cy="16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387" y="2820632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7A18-950E-430F-B78B-4CE5EA3222A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6643" y="101772"/>
            <a:ext cx="10515600" cy="909845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smtClean="0"/>
              <a:t>건강보험 진료비 예측과 기대하는 방향</a:t>
            </a:r>
            <a:endParaRPr lang="ko-KR" altLang="en-US" sz="1800" b="1" dirty="0"/>
          </a:p>
        </p:txBody>
      </p:sp>
      <p:sp>
        <p:nvSpPr>
          <p:cNvPr id="12" name="직사각형 11"/>
          <p:cNvSpPr/>
          <p:nvPr/>
        </p:nvSpPr>
        <p:spPr>
          <a:xfrm>
            <a:off x="949732" y="1960840"/>
            <a:ext cx="10799245" cy="551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일인당 건강보험 급여진료비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보험자 부담분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 마찬가지임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급여진료비 지출 증가율을 수가인상률 수준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보건복지부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3.2%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예상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억제하기를 기대하지만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현재와 같은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양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(volume)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지불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하에서는 이루어지기 어렵다고 생각됨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공급자가 스스로 양을 줄이고 국민의 건강과 비용을 고려하여 진료하도록 하는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가치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지불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변화해야 할 시점이 왔다고 판단함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742" y="1981855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865" y="1026694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직사각형 57"/>
          <p:cNvSpPr/>
          <p:nvPr/>
        </p:nvSpPr>
        <p:spPr>
          <a:xfrm>
            <a:off x="949732" y="1037578"/>
            <a:ext cx="10571570" cy="782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년간의 건강보험 진료비를 예측하기 위해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2014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년부터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2018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년까지 건강보험 진료비의 선형회귀식을 구하면 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99,4%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설명력을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가지며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매년 거의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10%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씩 증가했음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 상태대로라면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5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내로 일인당 건강보험 진료비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본인부담 포함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200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만원을 넘을 것이고 이는 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년이 안되는 기간동안 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 증가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결과임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이런 증가율로 건강보험 급여 지출을 지속하는 것은 재정 지속가능성 뿐만 아니라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GDP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대비 국민의료비 수준의 관점에서도 빠른 시간 내에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OECD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평균이 넘을 수 있다는 우려를 할 상황임</a:t>
            </a:r>
            <a:endParaRPr lang="en-US" altLang="ko-KR" sz="14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49732" y="2657407"/>
            <a:ext cx="10694194" cy="64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건강보험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ACO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가치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지불을 도입하고 국민 건강을 향상시키는 중요한 수단으로서의 정책이 될 수 있음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건강보험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ACO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도입과 가치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지불로 참여를 원하는 일부 공급자와 인구집단에서 비용을 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20%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이상 줄이기 시작하면 수가인상률 수준의 건강보험 진료비 증가를 유지할 수 있으며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국민의 건강수준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삶의 질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향상의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마리 토끼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잡을 수 있다고 판단함</a:t>
            </a:r>
            <a:endParaRPr lang="en-US" altLang="ko-KR" sz="14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1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864" y="265740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차트 18"/>
          <p:cNvGraphicFramePr>
            <a:graphicFrameLocks/>
          </p:cNvGraphicFramePr>
          <p:nvPr>
            <p:extLst/>
          </p:nvPr>
        </p:nvGraphicFramePr>
        <p:xfrm>
          <a:off x="2863872" y="3610584"/>
          <a:ext cx="2720487" cy="2961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5275559" y="3566414"/>
            <a:ext cx="6796148" cy="3070200"/>
            <a:chOff x="4952829" y="3583991"/>
            <a:chExt cx="6796148" cy="3070200"/>
          </a:xfrm>
        </p:grpSpPr>
        <p:graphicFrame>
          <p:nvGraphicFramePr>
            <p:cNvPr id="20" name="차트 19"/>
            <p:cNvGraphicFramePr>
              <a:graphicFrameLocks/>
            </p:cNvGraphicFramePr>
            <p:nvPr>
              <p:extLst/>
            </p:nvPr>
          </p:nvGraphicFramePr>
          <p:xfrm>
            <a:off x="4952829" y="3583991"/>
            <a:ext cx="5095632" cy="3070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" name="사각형 설명선 1"/>
            <p:cNvSpPr/>
            <p:nvPr/>
          </p:nvSpPr>
          <p:spPr>
            <a:xfrm>
              <a:off x="9896187" y="4110730"/>
              <a:ext cx="1852790" cy="1157816"/>
            </a:xfrm>
            <a:prstGeom prst="wedgeRectCallout">
              <a:avLst>
                <a:gd name="adj1" fmla="val -79805"/>
                <a:gd name="adj2" fmla="val 7398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건강보험 관점에서 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국가적으로 절약한 자원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즉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가치기반지불이 작동하게 되면 이 안에 건강보험급여진료비가 위치할 것임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7155394" y="4812806"/>
              <a:ext cx="2495550" cy="493230"/>
            </a:xfrm>
            <a:custGeom>
              <a:avLst/>
              <a:gdLst>
                <a:gd name="connsiteX0" fmla="*/ 0 w 2187389"/>
                <a:gd name="connsiteY0" fmla="*/ 475130 h 475130"/>
                <a:gd name="connsiteX1" fmla="*/ 627530 w 2187389"/>
                <a:gd name="connsiteY1" fmla="*/ 313765 h 475130"/>
                <a:gd name="connsiteX2" fmla="*/ 1192306 w 2187389"/>
                <a:gd name="connsiteY2" fmla="*/ 179294 h 475130"/>
                <a:gd name="connsiteX3" fmla="*/ 1721224 w 2187389"/>
                <a:gd name="connsiteY3" fmla="*/ 71718 h 475130"/>
                <a:gd name="connsiteX4" fmla="*/ 2187389 w 2187389"/>
                <a:gd name="connsiteY4" fmla="*/ 0 h 47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7389" h="475130">
                  <a:moveTo>
                    <a:pt x="0" y="475130"/>
                  </a:moveTo>
                  <a:lnTo>
                    <a:pt x="627530" y="313765"/>
                  </a:lnTo>
                  <a:cubicBezTo>
                    <a:pt x="826248" y="264459"/>
                    <a:pt x="1010024" y="219635"/>
                    <a:pt x="1192306" y="179294"/>
                  </a:cubicBezTo>
                  <a:cubicBezTo>
                    <a:pt x="1374588" y="138953"/>
                    <a:pt x="1555377" y="101600"/>
                    <a:pt x="1721224" y="71718"/>
                  </a:cubicBezTo>
                  <a:cubicBezTo>
                    <a:pt x="1887071" y="41836"/>
                    <a:pt x="2037230" y="20918"/>
                    <a:pt x="2187389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설명선 1 10"/>
            <p:cNvSpPr/>
            <p:nvPr/>
          </p:nvSpPr>
          <p:spPr>
            <a:xfrm>
              <a:off x="9303417" y="5456727"/>
              <a:ext cx="1336008" cy="696805"/>
            </a:xfrm>
            <a:prstGeom prst="borderCallout1">
              <a:avLst>
                <a:gd name="adj1" fmla="val 50929"/>
                <a:gd name="adj2" fmla="val -694"/>
                <a:gd name="adj3" fmla="val -34278"/>
                <a:gd name="adj4" fmla="val -66171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smtClean="0"/>
                <a:t>가치기반지불에 의해 절감한 </a:t>
              </a:r>
              <a:r>
                <a:rPr lang="ko-KR" altLang="en-US" sz="1400" b="1"/>
                <a:t>급여진료비</a:t>
              </a:r>
            </a:p>
          </p:txBody>
        </p:sp>
        <p:sp>
          <p:nvSpPr>
            <p:cNvPr id="5" name="자유형 4"/>
            <p:cNvSpPr/>
            <p:nvPr/>
          </p:nvSpPr>
          <p:spPr>
            <a:xfrm>
              <a:off x="7181734" y="4662114"/>
              <a:ext cx="2699394" cy="643921"/>
            </a:xfrm>
            <a:custGeom>
              <a:avLst/>
              <a:gdLst>
                <a:gd name="connsiteX0" fmla="*/ 116 w 2699394"/>
                <a:gd name="connsiteY0" fmla="*/ 655974 h 656993"/>
                <a:gd name="connsiteX1" fmla="*/ 2343266 w 2699394"/>
                <a:gd name="connsiteY1" fmla="*/ 27324 h 656993"/>
                <a:gd name="connsiteX2" fmla="*/ 2448041 w 2699394"/>
                <a:gd name="connsiteY2" fmla="*/ 170199 h 656993"/>
                <a:gd name="connsiteX3" fmla="*/ 116 w 2699394"/>
                <a:gd name="connsiteY3" fmla="*/ 655974 h 65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394" h="656993">
                  <a:moveTo>
                    <a:pt x="116" y="655974"/>
                  </a:moveTo>
                  <a:cubicBezTo>
                    <a:pt x="-17346" y="632162"/>
                    <a:pt x="1935278" y="108287"/>
                    <a:pt x="2343266" y="27324"/>
                  </a:cubicBezTo>
                  <a:cubicBezTo>
                    <a:pt x="2751254" y="-53639"/>
                    <a:pt x="2838566" y="60661"/>
                    <a:pt x="2448041" y="170199"/>
                  </a:cubicBezTo>
                  <a:cubicBezTo>
                    <a:pt x="2057516" y="279736"/>
                    <a:pt x="17578" y="679786"/>
                    <a:pt x="116" y="655974"/>
                  </a:cubicBez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설명선 1 13"/>
            <p:cNvSpPr/>
            <p:nvPr/>
          </p:nvSpPr>
          <p:spPr>
            <a:xfrm>
              <a:off x="8467726" y="3943350"/>
              <a:ext cx="1379724" cy="718765"/>
            </a:xfrm>
            <a:prstGeom prst="borderCallout1">
              <a:avLst>
                <a:gd name="adj1" fmla="val 50429"/>
                <a:gd name="adj2" fmla="val -463"/>
                <a:gd name="adj3" fmla="val 157019"/>
                <a:gd name="adj4" fmla="val -2202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accent5">
                      <a:lumMod val="50000"/>
                    </a:schemeClr>
                  </a:solidFill>
                </a:rPr>
                <a:t>기대 수가인상률</a:t>
              </a:r>
              <a:r>
                <a:rPr lang="en-US" altLang="ko-KR" sz="1200" smtClean="0">
                  <a:solidFill>
                    <a:schemeClr val="accent5">
                      <a:lumMod val="50000"/>
                    </a:schemeClr>
                  </a:solidFill>
                </a:rPr>
                <a:t>(3.2%) </a:t>
              </a:r>
              <a:r>
                <a:rPr lang="ko-KR" altLang="en-US" sz="1200" smtClean="0">
                  <a:solidFill>
                    <a:schemeClr val="accent5">
                      <a:lumMod val="50000"/>
                    </a:schemeClr>
                  </a:solidFill>
                </a:rPr>
                <a:t>만큼만</a:t>
              </a:r>
              <a:endParaRPr lang="en-US" altLang="ko-KR" sz="120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accent5">
                      <a:lumMod val="50000"/>
                    </a:schemeClr>
                  </a:solidFill>
                </a:rPr>
                <a:t> 증가한 </a:t>
              </a:r>
              <a:endParaRPr lang="en-US" altLang="ko-KR" sz="120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accent5">
                      <a:lumMod val="50000"/>
                    </a:schemeClr>
                  </a:solidFill>
                </a:rPr>
                <a:t>급여진료비</a:t>
              </a:r>
              <a:endParaRPr lang="ko-KR" altLang="en-US" sz="12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87052" y="3579988"/>
            <a:ext cx="2676820" cy="3056625"/>
            <a:chOff x="705436" y="3841610"/>
            <a:chExt cx="3767523" cy="2772821"/>
          </a:xfrm>
        </p:grpSpPr>
        <p:graphicFrame>
          <p:nvGraphicFramePr>
            <p:cNvPr id="29" name="차트 28"/>
            <p:cNvGraphicFramePr>
              <a:graphicFrameLocks/>
            </p:cNvGraphicFramePr>
            <p:nvPr>
              <p:extLst/>
            </p:nvPr>
          </p:nvGraphicFramePr>
          <p:xfrm>
            <a:off x="705436" y="4140737"/>
            <a:ext cx="3767523" cy="24736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997238" y="3841610"/>
              <a:ext cx="3183917" cy="418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인당 의료비 지출의 국제적 수준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(Current price, US$ PPP)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7A18-950E-430F-B78B-4CE5EA3222A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7A18-950E-430F-B78B-4CE5EA3222A8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28435" y="3897087"/>
            <a:ext cx="4384242" cy="2529037"/>
            <a:chOff x="6059488" y="3536950"/>
            <a:chExt cx="5969000" cy="2529037"/>
          </a:xfrm>
        </p:grpSpPr>
        <p:sp>
          <p:nvSpPr>
            <p:cNvPr id="11" name="직사각형 10"/>
            <p:cNvSpPr/>
            <p:nvPr/>
          </p:nvSpPr>
          <p:spPr>
            <a:xfrm>
              <a:off x="6184017" y="3907537"/>
              <a:ext cx="5731705" cy="2508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  <a:effectLst>
              <a:outerShdw blurRad="63500" sx="102000" sy="102000" algn="ctr" rotWithShape="0">
                <a:srgbClr val="00B0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accent2">
                      <a:lumMod val="50000"/>
                    </a:schemeClr>
                  </a:solidFill>
                </a:rPr>
                <a:t>소비자 무지</a:t>
              </a:r>
              <a:r>
                <a:rPr lang="ko-KR" altLang="en-US" sz="1400" smtClean="0">
                  <a:solidFill>
                    <a:prstClr val="black"/>
                  </a:solidFill>
                </a:rPr>
                <a:t>로 인해 효과적인 서비스 접근 어려움</a:t>
              </a:r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82507" y="3591746"/>
              <a:ext cx="5717543" cy="26107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effectLst>
              <a:outerShdw blurRad="63500" sx="102000" sy="102000" algn="ctr" rotWithShape="0">
                <a:srgbClr val="00B0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FFC000"/>
                  </a:solidFill>
                </a:rPr>
                <a:t>분절화가 비용</a:t>
              </a:r>
              <a:r>
                <a:rPr lang="en-US" altLang="ko-KR" sz="1400" smtClean="0">
                  <a:solidFill>
                    <a:srgbClr val="FFC000"/>
                  </a:solidFill>
                </a:rPr>
                <a:t>/</a:t>
              </a:r>
              <a:r>
                <a:rPr lang="ko-KR" altLang="en-US" sz="1400" smtClean="0">
                  <a:solidFill>
                    <a:srgbClr val="FFC000"/>
                  </a:solidFill>
                </a:rPr>
                <a:t>질 면에서 성과가 낮은 이유</a:t>
              </a:r>
              <a:endParaRPr lang="ko-KR" alt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84017" y="4206613"/>
              <a:ext cx="5731705" cy="2947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  <a:effectLst>
              <a:outerShdw blurRad="63500" sx="102000" sy="102000" algn="ctr" rotWithShape="0">
                <a:srgbClr val="00B0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accent2">
                      <a:lumMod val="50000"/>
                    </a:schemeClr>
                  </a:solidFill>
                </a:rPr>
                <a:t>전문가 의사소통 부재</a:t>
              </a:r>
              <a:r>
                <a:rPr lang="ko-KR" altLang="en-US" sz="1400" smtClean="0">
                  <a:solidFill>
                    <a:prstClr val="black"/>
                  </a:solidFill>
                </a:rPr>
                <a:t>로 서비스 기술적 질 낮아짐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84018" y="4542750"/>
              <a:ext cx="5716032" cy="2664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  <a:effectLst>
              <a:outerShdw blurRad="63500" sx="102000" sy="102000" algn="ctr" rotWithShape="0">
                <a:srgbClr val="00B0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accent2">
                      <a:lumMod val="50000"/>
                    </a:schemeClr>
                  </a:solidFill>
                </a:rPr>
                <a:t>자원 사용의 비효율성 </a:t>
              </a:r>
              <a:r>
                <a:rPr lang="ko-KR" altLang="en-US" sz="1400" smtClean="0">
                  <a:solidFill>
                    <a:prstClr val="black"/>
                  </a:solidFill>
                </a:rPr>
                <a:t>커짐 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59488" y="3536950"/>
              <a:ext cx="5969000" cy="2529037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63500" sx="102000" sy="102000" algn="ctr" rotWithShape="0">
                <a:srgbClr val="00B0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84017" y="4861866"/>
              <a:ext cx="5731705" cy="2567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  <a:effectLst>
              <a:outerShdw blurRad="63500" sx="102000" sy="102000" algn="ctr" rotWithShape="0">
                <a:srgbClr val="00B0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accent2">
                      <a:lumMod val="50000"/>
                    </a:schemeClr>
                  </a:solidFill>
                </a:rPr>
                <a:t>중복 서비스 </a:t>
              </a:r>
              <a:r>
                <a:rPr lang="ko-KR" altLang="en-US" sz="1400" smtClean="0">
                  <a:solidFill>
                    <a:prstClr val="black"/>
                  </a:solidFill>
                </a:rPr>
                <a:t>등 서비스 비용 증가</a:t>
              </a:r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95207" y="5172373"/>
              <a:ext cx="5731705" cy="2491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  <a:effectLst>
              <a:outerShdw blurRad="63500" sx="102000" sy="102000" algn="ctr" rotWithShape="0">
                <a:srgbClr val="00B0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accent2">
                      <a:lumMod val="50000"/>
                    </a:schemeClr>
                  </a:solidFill>
                </a:rPr>
                <a:t>소비자 만족도</a:t>
              </a:r>
              <a:r>
                <a:rPr lang="ko-KR" altLang="en-US" sz="1400" smtClean="0">
                  <a:solidFill>
                    <a:prstClr val="black"/>
                  </a:solidFill>
                </a:rPr>
                <a:t>가 낮음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195207" y="5474317"/>
              <a:ext cx="5731705" cy="2527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  <a:effectLst>
              <a:outerShdw blurRad="63500" sx="102000" sy="102000" algn="ctr" rotWithShape="0">
                <a:srgbClr val="00B0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prstClr val="black"/>
                  </a:solidFill>
                </a:rPr>
                <a:t> 조직의 효과적인 </a:t>
              </a:r>
              <a:r>
                <a:rPr lang="ko-KR" altLang="en-US" sz="1400" smtClean="0">
                  <a:solidFill>
                    <a:schemeClr val="accent2">
                      <a:lumMod val="50000"/>
                    </a:schemeClr>
                  </a:solidFill>
                </a:rPr>
                <a:t>관리주체 역할</a:t>
              </a:r>
              <a:r>
                <a:rPr lang="ko-KR" altLang="en-US" sz="1400" smtClean="0">
                  <a:solidFill>
                    <a:prstClr val="black"/>
                  </a:solidFill>
                </a:rPr>
                <a:t>이 없음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95207" y="5785367"/>
              <a:ext cx="5731705" cy="2322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  <a:effectLst>
              <a:outerShdw blurRad="63500" sx="102000" sy="102000" algn="ctr" rotWithShape="0">
                <a:srgbClr val="00B0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prstClr val="black"/>
                  </a:solidFill>
                </a:rPr>
                <a:t>역량있는 </a:t>
              </a:r>
              <a:r>
                <a:rPr lang="ko-KR" altLang="en-US" sz="1400" smtClean="0">
                  <a:solidFill>
                    <a:schemeClr val="accent2">
                      <a:lumMod val="50000"/>
                    </a:schemeClr>
                  </a:solidFill>
                </a:rPr>
                <a:t>인재 채용의 동기</a:t>
              </a:r>
              <a:r>
                <a:rPr lang="ko-KR" altLang="en-US" sz="1400" smtClean="0">
                  <a:solidFill>
                    <a:prstClr val="black"/>
                  </a:solidFill>
                </a:rPr>
                <a:t>가 없음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455227" y="4115042"/>
            <a:ext cx="6480465" cy="2213921"/>
            <a:chOff x="540327" y="4094018"/>
            <a:chExt cx="6480465" cy="2213921"/>
          </a:xfrm>
        </p:grpSpPr>
        <p:sp>
          <p:nvSpPr>
            <p:cNvPr id="3" name="직사각형 2"/>
            <p:cNvSpPr/>
            <p:nvPr/>
          </p:nvSpPr>
          <p:spPr>
            <a:xfrm>
              <a:off x="540327" y="4094018"/>
              <a:ext cx="1215737" cy="15274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단독개업 의원</a:t>
              </a:r>
              <a:r>
                <a:rPr lang="en-US" altLang="ko-KR" sz="1200" smtClean="0"/>
                <a:t>;</a:t>
              </a:r>
            </a:p>
            <a:p>
              <a:pPr algn="ctr"/>
              <a:r>
                <a:rPr lang="ko-KR" altLang="en-US" sz="1200" smtClean="0"/>
                <a:t>단독 전문병원</a:t>
              </a:r>
              <a:r>
                <a:rPr lang="en-US" altLang="ko-KR" sz="1200" smtClean="0"/>
                <a:t>;</a:t>
              </a:r>
            </a:p>
            <a:p>
              <a:pPr algn="ctr"/>
              <a:r>
                <a:rPr lang="ko-KR" altLang="en-US" sz="1200" smtClean="0"/>
                <a:t>단독 상급종합병원</a:t>
              </a:r>
              <a:endParaRPr lang="en-US" altLang="ko-KR" sz="120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56509" y="4094018"/>
              <a:ext cx="1215737" cy="15274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smtClean="0"/>
                <a:t>독립 의원 연합</a:t>
              </a:r>
              <a:r>
                <a:rPr lang="en-US" altLang="ko-KR" sz="1200" smtClean="0"/>
                <a:t>;</a:t>
              </a:r>
            </a:p>
            <a:p>
              <a:pPr algn="ctr"/>
              <a:r>
                <a:rPr lang="ko-KR" altLang="en-US" sz="1200" smtClean="0"/>
                <a:t>전문병원집단</a:t>
              </a:r>
              <a:r>
                <a:rPr lang="en-US" altLang="ko-KR" sz="1200" smtClean="0"/>
                <a:t>;</a:t>
              </a:r>
            </a:p>
            <a:p>
              <a:pPr algn="ctr"/>
              <a:r>
                <a:rPr lang="ko-KR" altLang="en-US" sz="1200" smtClean="0"/>
                <a:t>병원의원연합</a:t>
              </a:r>
              <a:endParaRPr lang="en-US" altLang="ko-KR" sz="120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72691" y="4094018"/>
              <a:ext cx="1215737" cy="1527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전문병원 의원  집단</a:t>
              </a:r>
              <a:r>
                <a:rPr lang="en-US" altLang="ko-KR" sz="1200" smtClean="0"/>
                <a:t>;</a:t>
              </a:r>
            </a:p>
            <a:p>
              <a:pPr algn="ctr"/>
              <a:r>
                <a:rPr lang="ko-KR" altLang="en-US" sz="1200" smtClean="0"/>
                <a:t>병원 의원 연합</a:t>
              </a:r>
              <a:endParaRPr lang="en-US" altLang="ko-KR" sz="120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88873" y="4094018"/>
              <a:ext cx="1215737" cy="152746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상급종합병원 중심의 통합 의료전달체계</a:t>
              </a:r>
              <a:endParaRPr lang="en-US" altLang="ko-KR" sz="1200" smtClean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05055" y="4094018"/>
              <a:ext cx="1215737" cy="15274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동일 조직 소유 통합 의료전달체계</a:t>
              </a:r>
              <a:endParaRPr lang="en-US" altLang="ko-KR" sz="1200" smtClean="0"/>
            </a:p>
          </p:txBody>
        </p:sp>
        <p:sp>
          <p:nvSpPr>
            <p:cNvPr id="32" name="왼쪽/오른쪽 화살표 31"/>
            <p:cNvSpPr/>
            <p:nvPr/>
          </p:nvSpPr>
          <p:spPr>
            <a:xfrm>
              <a:off x="540327" y="5851446"/>
              <a:ext cx="6480465" cy="456493"/>
            </a:xfrm>
            <a:prstGeom prst="leftRightArrow">
              <a:avLst>
                <a:gd name="adj1" fmla="val 61734"/>
                <a:gd name="adj2" fmla="val 71360"/>
              </a:avLst>
            </a:prstGeom>
            <a:gradFill>
              <a:gsLst>
                <a:gs pos="56000">
                  <a:srgbClr val="9BB987"/>
                </a:gs>
                <a:gs pos="0">
                  <a:schemeClr val="accent6">
                    <a:lumMod val="20000"/>
                    <a:lumOff val="80000"/>
                  </a:schemeClr>
                </a:gs>
                <a:gs pos="0">
                  <a:schemeClr val="bg1"/>
                </a:gs>
                <a:gs pos="100000">
                  <a:schemeClr val="accent6">
                    <a:lumMod val="75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57727" y="2537077"/>
            <a:ext cx="10823845" cy="68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의료기관 통합을 통한 네트워크 구축 형태는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독립 의원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들간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연합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부터 의원과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전문병원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혹은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종합병원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연합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상급종합병원 중심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의원과 전문병원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종합병원 연합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동일한 조직이 소유한 여러 형태의 의료기관 종별을 소유한 네트워크 등이 여러가지 단계로 존재할 수 있음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우리나라에서는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상급종합병원 중심의 의료기관 네트워크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의원과 전문병원 연합을 통한 지역사회 네트워크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가능할 것임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3" name="Picture 44" descr="na_c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234" y="258108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4" descr="na_c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551" y="144173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857727" y="857243"/>
            <a:ext cx="10903968" cy="472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우리나라 건강보험 기반 보건의료공급체계가 비효율적으로 운영되는 가장 중요한 원인이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분절화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저렴한 비용과 우수한 전문의료진 등 세계적으로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탁월한 접근성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가지지만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국민 중심으로 통합된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서비스가 제공되지 않아 국민 입장에서는 효과적이지 못함                                                                                                                                                      </a:t>
            </a:r>
            <a:endParaRPr lang="en-US" altLang="ko-KR" sz="140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57727" y="1424452"/>
            <a:ext cx="10814320" cy="102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현재와 같은 </a:t>
            </a:r>
            <a:r>
              <a:rPr lang="ko-KR" altLang="en-US" sz="1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의료기관 중심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서비스 제공의 틀에서는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이용자인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국민이 의료이용의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의사결정을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전적으로 스스로 해야 하며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도움을 줄 전문가와 쉽게 상의할 수 있는 구조가 아님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저렴한 진료비로 인해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의료기관 쇼핑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할 수 있지만 보건의료전문가 팀의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지속적인 관리와 돌봄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받을 수 없음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특히 만성질환은 서비스 분절화로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예방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기회를 놓치고 심한 합병증으로 이행되어 목숨을 잃거나 장애 혹은 삶의 질 저하로 연결되는 경우가 흔함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진료서비스 제공만 있는 분절된 서비스에서는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질병관리모형의 프로토콜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개발할 인재 등을 채용할 동기가 없어 고용의 기회나 산업의 발전 기회도 계속 잃어 버리는 결과를 야기하고 있는 것임</a:t>
            </a:r>
            <a:endParaRPr lang="en-US" altLang="ko-KR" sz="1400" b="1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71489" y="288210"/>
            <a:ext cx="11906250" cy="7565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smtClean="0"/>
              <a:t>우리나라 보건의료체계의 가장 중요한 문제인 서비스 분절화</a:t>
            </a:r>
            <a:endParaRPr lang="ko-KR" altLang="en-US" sz="1400"/>
          </a:p>
        </p:txBody>
      </p:sp>
      <p:pic>
        <p:nvPicPr>
          <p:cNvPr id="28" name="Picture 44" descr="na_c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234" y="921225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AutoShape 2" descr="value based payment에 대한 이미지 검색결과"/>
          <p:cNvSpPr>
            <a:spLocks noChangeAspect="1" noChangeArrowheads="1"/>
          </p:cNvSpPr>
          <p:nvPr/>
        </p:nvSpPr>
        <p:spPr bwMode="auto">
          <a:xfrm>
            <a:off x="1218803" y="1411514"/>
            <a:ext cx="146661" cy="1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31" name="AutoShape 4" descr="value based payment에 대한 이미지 검색결과"/>
          <p:cNvSpPr>
            <a:spLocks noChangeAspect="1" noChangeArrowheads="1"/>
          </p:cNvSpPr>
          <p:nvPr/>
        </p:nvSpPr>
        <p:spPr bwMode="auto">
          <a:xfrm>
            <a:off x="1371203" y="1563914"/>
            <a:ext cx="146661" cy="1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8310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5920" y="423985"/>
            <a:ext cx="10515600" cy="454083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dirty="0"/>
              <a:t>의료이용 의사결정 주체와 변화 방향</a:t>
            </a:r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409" y="997564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805920" y="2118686"/>
            <a:ext cx="10865694" cy="818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결과적으로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현재 질병의 발생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발견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진단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치료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재활 등 전체 자연사 </a:t>
            </a:r>
            <a:r>
              <a: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과정에서 의료이용 의사결정 </a:t>
            </a:r>
            <a:r>
              <a:rPr lang="ko-KR" altLang="en-US" sz="1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주체가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전적으로 개인이고 국민의 의료이용과 건강관리는 모두 개인의 책임임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강한 전문성의 의료서비스를 개인에게만 맡기는 것은 국민 건강수준 향상 관점에서 매우 바람직하지 않은 결과를 야기하고 국가 관점의 국민 건강결과에서도 기회비용이 큼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공급자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가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책임맡은 인구집단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의 건강을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책임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지고 이에 대해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보상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하는 방향으로 변화하는 것이 필요함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1943" y="918656"/>
            <a:ext cx="10862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HY헤드라인M" pitchFamily="18" charset="-127"/>
                <a:ea typeface="HY헤드라인M" pitchFamily="18" charset="-127"/>
              </a:rPr>
              <a:t>우리나라 건강보험 급여비의 증가는 매년 </a:t>
            </a:r>
            <a:r>
              <a:rPr lang="en-US" altLang="ko-KR" sz="1400" smtClean="0">
                <a:latin typeface="HY헤드라인M" pitchFamily="18" charset="-127"/>
                <a:ea typeface="HY헤드라인M" pitchFamily="18" charset="-127"/>
              </a:rPr>
              <a:t>10% </a:t>
            </a:r>
            <a:r>
              <a:rPr lang="ko-KR" altLang="en-US" sz="1400" smtClean="0">
                <a:latin typeface="HY헤드라인M" pitchFamily="18" charset="-127"/>
                <a:ea typeface="HY헤드라인M" pitchFamily="18" charset="-127"/>
              </a:rPr>
              <a:t>정도로 이 상태가 지속된다면 건강보험 지속가능성에 의문이 제기될 수 있음</a:t>
            </a:r>
            <a:r>
              <a:rPr lang="en-US" altLang="ko-KR" sz="1400" smtClean="0"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latin typeface="HY헤드라인M" pitchFamily="18" charset="-127"/>
                <a:ea typeface="HY헤드라인M" pitchFamily="18" charset="-127"/>
              </a:rPr>
              <a:t>현재와 같이 급여 범위를 제한하여 의료비 증가를 억제하는데는 한계가 있음</a:t>
            </a:r>
            <a:r>
              <a:rPr lang="en-US" altLang="ko-KR" sz="1400" smtClean="0"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latin typeface="HY헤드라인M" pitchFamily="18" charset="-127"/>
                <a:ea typeface="HY헤드라인M" pitchFamily="18" charset="-127"/>
              </a:rPr>
              <a:t>의료의</a:t>
            </a:r>
            <a:r>
              <a:rPr lang="en-US" altLang="ko-KR" sz="140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smtClean="0">
                <a:latin typeface="HY헤드라인M" pitchFamily="18" charset="-127"/>
                <a:ea typeface="HY헤드라인M" pitchFamily="18" charset="-127"/>
              </a:rPr>
              <a:t>전문성으로 인한 정보의 비대칭성으로 인해 서비스 제공자가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자발적</a:t>
            </a:r>
            <a:r>
              <a:rPr lang="ko-KR" altLang="en-US" sz="1400" smtClean="0">
                <a:latin typeface="HY헤드라인M" pitchFamily="18" charset="-127"/>
                <a:ea typeface="HY헤드라인M" pitchFamily="18" charset="-127"/>
              </a:rPr>
              <a:t>으로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양</a:t>
            </a:r>
            <a:r>
              <a:rPr lang="en-US" altLang="ko-KR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(volume)</a:t>
            </a:r>
            <a:r>
              <a:rPr lang="ko-KR" altLang="en-US" sz="1400" smtClean="0">
                <a:latin typeface="HY헤드라인M" pitchFamily="18" charset="-127"/>
                <a:ea typeface="HY헤드라인M" pitchFamily="18" charset="-127"/>
              </a:rPr>
              <a:t>을 줄여야만 건강보험 재정 건전성을 유지하면서 국민 건강을 지키는 건강보험이 될 것임</a:t>
            </a:r>
            <a:r>
              <a:rPr lang="en-US" altLang="ko-KR" sz="1400" smtClean="0"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latin typeface="HY헤드라인M" pitchFamily="18" charset="-127"/>
                <a:ea typeface="HY헤드라인M" pitchFamily="18" charset="-127"/>
              </a:rPr>
              <a:t>이를 위해서는 비용을 줄인 만큼에 대해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대부분</a:t>
            </a:r>
            <a:r>
              <a:rPr lang="ko-KR" altLang="en-US" sz="1400" smtClean="0">
                <a:latin typeface="HY헤드라인M" pitchFamily="18" charset="-127"/>
                <a:ea typeface="HY헤드라인M" pitchFamily="18" charset="-127"/>
              </a:rPr>
              <a:t>을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 보상</a:t>
            </a:r>
            <a:r>
              <a:rPr lang="ko-KR" altLang="en-US" sz="1400" smtClean="0">
                <a:latin typeface="HY헤드라인M" pitchFamily="18" charset="-127"/>
                <a:ea typeface="HY헤드라인M" pitchFamily="18" charset="-127"/>
              </a:rPr>
              <a:t>하는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 인센티브</a:t>
            </a:r>
            <a:r>
              <a:rPr lang="ko-KR" altLang="en-US" sz="1400" smtClean="0">
                <a:latin typeface="HY헤드라인M" pitchFamily="18" charset="-127"/>
                <a:ea typeface="HY헤드라인M" pitchFamily="18" charset="-127"/>
              </a:rPr>
              <a:t>를 도입하는 것이 유일한 방법임</a:t>
            </a:r>
            <a:r>
              <a:rPr lang="en-US" altLang="ko-KR" sz="1400" smtClean="0"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smtClean="0">
                <a:latin typeface="HY헤드라인M" pitchFamily="18" charset="-127"/>
                <a:ea typeface="HY헤드라인M" pitchFamily="18" charset="-127"/>
              </a:rPr>
              <a:t>이를 위해서는 비용 절감을 산정하는 기준이 되는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인구집단</a:t>
            </a:r>
            <a:r>
              <a:rPr lang="ko-KR" altLang="en-US" sz="1400" smtClean="0">
                <a:latin typeface="HY헤드라인M" pitchFamily="18" charset="-127"/>
                <a:ea typeface="HY헤드라인M" pitchFamily="18" charset="-127"/>
              </a:rPr>
              <a:t>을 정하는 것이 필수적임</a:t>
            </a:r>
            <a:r>
              <a:rPr lang="en-US" altLang="ko-KR" sz="1400" smtClean="0">
                <a:latin typeface="HY헤드라인M" pitchFamily="18" charset="-127"/>
                <a:ea typeface="HY헤드라인M" pitchFamily="18" charset="-127"/>
              </a:rPr>
              <a:t>.</a:t>
            </a:r>
            <a:r>
              <a:rPr lang="ko-KR" altLang="en-US" sz="1400" smtClean="0">
                <a:latin typeface="HY헤드라인M" pitchFamily="18" charset="-127"/>
                <a:ea typeface="HY헤드라인M" pitchFamily="18" charset="-127"/>
              </a:rPr>
              <a:t> 이 인구집단에 대해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재정적</a:t>
            </a:r>
            <a:r>
              <a:rPr lang="en-US" altLang="ko-KR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임상적 책임</a:t>
            </a:r>
            <a:r>
              <a:rPr lang="ko-KR" altLang="en-US" sz="1400" smtClean="0">
                <a:latin typeface="HY헤드라인M" pitchFamily="18" charset="-127"/>
                <a:ea typeface="HY헤드라인M" pitchFamily="18" charset="-127"/>
              </a:rPr>
              <a:t>을 맡기는 방법이 필요함</a:t>
            </a:r>
            <a:endParaRPr lang="ko-KR" altLang="en-US" sz="1400" dirty="0"/>
          </a:p>
        </p:txBody>
      </p:sp>
      <p:pic>
        <p:nvPicPr>
          <p:cNvPr id="64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409" y="2100479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자유형 8"/>
          <p:cNvSpPr/>
          <p:nvPr/>
        </p:nvSpPr>
        <p:spPr>
          <a:xfrm>
            <a:off x="1510064" y="3620654"/>
            <a:ext cx="4055129" cy="504056"/>
          </a:xfrm>
          <a:custGeom>
            <a:avLst/>
            <a:gdLst>
              <a:gd name="connsiteX0" fmla="*/ 0 w 3634013"/>
              <a:gd name="connsiteY0" fmla="*/ 0 h 1270257"/>
              <a:gd name="connsiteX1" fmla="*/ 3634013 w 3634013"/>
              <a:gd name="connsiteY1" fmla="*/ 0 h 1270257"/>
              <a:gd name="connsiteX2" fmla="*/ 3634013 w 3634013"/>
              <a:gd name="connsiteY2" fmla="*/ 1270257 h 1270257"/>
              <a:gd name="connsiteX3" fmla="*/ 0 w 3634013"/>
              <a:gd name="connsiteY3" fmla="*/ 1270257 h 1270257"/>
              <a:gd name="connsiteX4" fmla="*/ 0 w 3634013"/>
              <a:gd name="connsiteY4" fmla="*/ 0 h 127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013" h="1270257">
                <a:moveTo>
                  <a:pt x="0" y="0"/>
                </a:moveTo>
                <a:lnTo>
                  <a:pt x="3634013" y="0"/>
                </a:lnTo>
                <a:lnTo>
                  <a:pt x="3634013" y="1270257"/>
                </a:lnTo>
                <a:lnTo>
                  <a:pt x="0" y="12702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82B414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개인에게 모든 책임 지움</a:t>
            </a:r>
          </a:p>
        </p:txBody>
      </p:sp>
      <p:sp>
        <p:nvSpPr>
          <p:cNvPr id="15" name="자유형 14"/>
          <p:cNvSpPr/>
          <p:nvPr/>
        </p:nvSpPr>
        <p:spPr>
          <a:xfrm>
            <a:off x="6646681" y="3620654"/>
            <a:ext cx="4011795" cy="504056"/>
          </a:xfrm>
          <a:custGeom>
            <a:avLst/>
            <a:gdLst>
              <a:gd name="connsiteX0" fmla="*/ 0 w 3634013"/>
              <a:gd name="connsiteY0" fmla="*/ 0 h 1353243"/>
              <a:gd name="connsiteX1" fmla="*/ 3634013 w 3634013"/>
              <a:gd name="connsiteY1" fmla="*/ 0 h 1353243"/>
              <a:gd name="connsiteX2" fmla="*/ 3634013 w 3634013"/>
              <a:gd name="connsiteY2" fmla="*/ 1353243 h 1353243"/>
              <a:gd name="connsiteX3" fmla="*/ 0 w 3634013"/>
              <a:gd name="connsiteY3" fmla="*/ 1353243 h 1353243"/>
              <a:gd name="connsiteX4" fmla="*/ 0 w 3634013"/>
              <a:gd name="connsiteY4" fmla="*/ 0 h 135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013" h="1353243">
                <a:moveTo>
                  <a:pt x="0" y="0"/>
                </a:moveTo>
                <a:lnTo>
                  <a:pt x="3634013" y="0"/>
                </a:lnTo>
                <a:lnTo>
                  <a:pt x="3634013" y="1353243"/>
                </a:lnTo>
                <a:lnTo>
                  <a:pt x="0" y="1353243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공급자에게 책임 부담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5919673" y="4844790"/>
            <a:ext cx="435557" cy="720080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500360" y="4143961"/>
            <a:ext cx="4129502" cy="1776937"/>
            <a:chOff x="1500360" y="4143961"/>
            <a:chExt cx="4129502" cy="1776937"/>
          </a:xfrm>
        </p:grpSpPr>
        <p:pic>
          <p:nvPicPr>
            <p:cNvPr id="32" name="그림 31" descr="지게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0360" y="4143961"/>
              <a:ext cx="4065198" cy="17769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3" name="타원 32"/>
            <p:cNvSpPr/>
            <p:nvPr/>
          </p:nvSpPr>
          <p:spPr>
            <a:xfrm>
              <a:off x="4513452" y="4567416"/>
              <a:ext cx="435557" cy="360040"/>
            </a:xfrm>
            <a:prstGeom prst="ellipse">
              <a:avLst/>
            </a:prstGeom>
            <a:solidFill>
              <a:srgbClr val="00923F"/>
            </a:solidFill>
            <a:ln>
              <a:solidFill>
                <a:srgbClr val="0092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976526" y="4571184"/>
              <a:ext cx="435557" cy="360040"/>
            </a:xfrm>
            <a:prstGeom prst="ellipse">
              <a:avLst/>
            </a:prstGeom>
            <a:solidFill>
              <a:srgbClr val="00923F"/>
            </a:solidFill>
            <a:ln>
              <a:solidFill>
                <a:srgbClr val="0092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4264357" y="4252088"/>
              <a:ext cx="435557" cy="360040"/>
            </a:xfrm>
            <a:prstGeom prst="ellipse">
              <a:avLst/>
            </a:prstGeom>
            <a:solidFill>
              <a:srgbClr val="00923F"/>
            </a:solidFill>
            <a:ln>
              <a:solidFill>
                <a:srgbClr val="0092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699914" y="4221024"/>
              <a:ext cx="435557" cy="360040"/>
            </a:xfrm>
            <a:prstGeom prst="ellipse">
              <a:avLst/>
            </a:prstGeom>
            <a:solidFill>
              <a:srgbClr val="00923F"/>
            </a:solidFill>
            <a:ln>
              <a:solidFill>
                <a:srgbClr val="0092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121712" y="4224792"/>
              <a:ext cx="435557" cy="360040"/>
            </a:xfrm>
            <a:prstGeom prst="ellipse">
              <a:avLst/>
            </a:prstGeom>
            <a:solidFill>
              <a:srgbClr val="00923F"/>
            </a:solidFill>
            <a:ln>
              <a:solidFill>
                <a:srgbClr val="0092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54397" y="4207376"/>
              <a:ext cx="508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건강행태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13673" y="4196629"/>
              <a:ext cx="508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조기발견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21712" y="4184722"/>
              <a:ext cx="508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질병치료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13452" y="4529373"/>
              <a:ext cx="508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재활치료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90285" y="4544762"/>
              <a:ext cx="508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추후관리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523822" y="5757632"/>
            <a:ext cx="4051439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923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양</a:t>
            </a:r>
            <a:r>
              <a:rPr lang="en-US" altLang="ko-KR" sz="160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(volume</a:t>
            </a:r>
            <a:r>
              <a:rPr lang="en-US" altLang="ko-KR" sz="160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160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기반의 지불</a:t>
            </a:r>
            <a:endParaRPr lang="ko-KR" alt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6" name="그림 45" descr="자동차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63820" y="4143891"/>
            <a:ext cx="3992162" cy="1855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" name="타원 46"/>
          <p:cNvSpPr/>
          <p:nvPr/>
        </p:nvSpPr>
        <p:spPr>
          <a:xfrm>
            <a:off x="9528307" y="4568758"/>
            <a:ext cx="435557" cy="360040"/>
          </a:xfrm>
          <a:prstGeom prst="ellipse">
            <a:avLst/>
          </a:prstGeom>
          <a:solidFill>
            <a:srgbClr val="00923F"/>
          </a:solidFill>
          <a:ln>
            <a:solidFill>
              <a:srgbClr val="0092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9991382" y="4572526"/>
            <a:ext cx="435557" cy="360040"/>
          </a:xfrm>
          <a:prstGeom prst="ellipse">
            <a:avLst/>
          </a:prstGeom>
          <a:solidFill>
            <a:srgbClr val="00923F"/>
          </a:solidFill>
          <a:ln>
            <a:solidFill>
              <a:srgbClr val="0092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9061434" y="4572526"/>
            <a:ext cx="435557" cy="360040"/>
          </a:xfrm>
          <a:prstGeom prst="ellipse">
            <a:avLst/>
          </a:prstGeom>
          <a:solidFill>
            <a:srgbClr val="00923F"/>
          </a:solidFill>
          <a:ln>
            <a:solidFill>
              <a:srgbClr val="0092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9292971" y="4253430"/>
            <a:ext cx="435557" cy="360040"/>
          </a:xfrm>
          <a:prstGeom prst="ellipse">
            <a:avLst/>
          </a:prstGeom>
          <a:solidFill>
            <a:srgbClr val="00923F"/>
          </a:solidFill>
          <a:ln>
            <a:solidFill>
              <a:srgbClr val="0092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9773603" y="4253430"/>
            <a:ext cx="435557" cy="360040"/>
          </a:xfrm>
          <a:prstGeom prst="ellipse">
            <a:avLst/>
          </a:prstGeom>
          <a:solidFill>
            <a:srgbClr val="00923F"/>
          </a:solidFill>
          <a:ln>
            <a:solidFill>
              <a:srgbClr val="0092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9061434" y="4546104"/>
            <a:ext cx="50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건강행태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773603" y="4212486"/>
            <a:ext cx="50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조기발견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10529" y="4229902"/>
            <a:ext cx="50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질병치료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528307" y="4545230"/>
            <a:ext cx="50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재활치료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991382" y="4545230"/>
            <a:ext cx="50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추후관리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665871" y="5762687"/>
            <a:ext cx="3992605" cy="38428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923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가치</a:t>
            </a:r>
            <a:r>
              <a:rPr lang="en-US" altLang="ko-KR" sz="160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(value)-</a:t>
            </a:r>
            <a:r>
              <a:rPr lang="ko-KR" altLang="en-US" sz="160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기반의  지불</a:t>
            </a:r>
            <a:endParaRPr lang="ko-KR" alt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146244" y="5635196"/>
            <a:ext cx="3108587" cy="675998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396678" y="5661040"/>
            <a:ext cx="2913851" cy="65015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8" descr="population health public health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718" y="5030445"/>
            <a:ext cx="827034" cy="50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7A18-950E-430F-B78B-4CE5EA3222A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57727" y="2004254"/>
            <a:ext cx="10823845" cy="68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현재는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급여범위 </a:t>
            </a:r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내에서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제공한 서비스에 대해 의료기관이 지불 청구를 하면 지불하는 방식임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의료기관들은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낮은 수가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보상하기 위해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가능한한 양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(volume)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늘리는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방법으로 의료기관의 수익을 보전하고 있음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국민건강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향상시키면서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의료비를 절감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가치 향상에 근거하여 서비스에 대해 지불하는 것으로 전환하고자 함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가치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지불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551" y="2017936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551" y="144173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857727" y="857243"/>
            <a:ext cx="10903968" cy="472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우리나라 건강보험의 장점을 살리면서 국민 건강을 증진하고 모든 국민의 평균 수명과 삶의 질을 높이기 위해 필요한 핵심 트리거는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가치</a:t>
            </a:r>
            <a:r>
              <a:rPr lang="en-US" altLang="ko-KR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지불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로의 전환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환자 중심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보건의료서비스 제공과 경쟁 환경에서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선택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       </a:t>
            </a:r>
            <a:endParaRPr lang="en-US" altLang="ko-KR" sz="140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7727" y="1424452"/>
            <a:ext cx="10814320" cy="461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기본 전제는 국민이 선호하는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자유로운 의료기관 선택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행위별수가제를 유지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현재 국민의 의료이용 행태와 건강보험체계는 전혀 바꾸지 않고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원하는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공급자와 국민을 대상으로 포괄적 보건의료서비스 제공과 그에 대한 보상 제도를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새로 만들고 추가하는 틀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</a:t>
            </a:r>
            <a:endParaRPr lang="en-US" altLang="ko-KR" sz="1400" b="1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714935" y="189136"/>
            <a:ext cx="10515600" cy="756528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smtClean="0"/>
              <a:t>   문제 해결을 위한 핵심 작동기전</a:t>
            </a:r>
            <a:endParaRPr lang="ko-KR" altLang="en-US" sz="1400"/>
          </a:p>
        </p:txBody>
      </p:sp>
      <p:pic>
        <p:nvPicPr>
          <p:cNvPr id="34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234" y="921225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857727" y="2812056"/>
            <a:ext cx="10913492" cy="450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국민 건강 향상과 의료비 절감에 대해 지불하기 위해서는 의료서비스 제공 주체가 책임맡은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인구집단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정해야 하고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인구집단의 가족과 개인이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만족하는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근거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서비스를 지속적으로 제공해야 할 것임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환자</a:t>
            </a:r>
            <a:r>
              <a:rPr lang="en-US" altLang="ko-KR" sz="1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중심 서비스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6137" y="3391180"/>
            <a:ext cx="11101745" cy="687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80000"/>
              <a:defRPr/>
            </a:pP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소비자는 여러 의료서비스 제공 주체 중 자신과 가족에게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적합한 공급자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선택하게 함으로써 공급자들이 책임맡은 인구집단의 돌봄에 소홀함이 없도록 하고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더 혁신적인 아이디어로 소비자를 만족시키도록 노력할 것임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경쟁 환경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속에서 소비자가 혁신적인 </a:t>
            </a:r>
            <a:r>
              <a:rPr lang="ko-KR" altLang="en-US" sz="140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공급자 선택</a:t>
            </a:r>
            <a:r>
              <a:rPr lang="en-US" altLang="ko-KR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272" y="3425343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1365464" y="4347540"/>
            <a:ext cx="2663460" cy="324124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 건강보험체계 그대로 유지</a:t>
            </a:r>
            <a:endParaRPr lang="ko-KR" altLang="en-US" sz="1400" b="1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365464" y="4356392"/>
            <a:ext cx="2663460" cy="209888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7A18-950E-430F-B78B-4CE5EA3222A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483177" y="4355289"/>
            <a:ext cx="1810874" cy="2108955"/>
            <a:chOff x="7333126" y="4409077"/>
            <a:chExt cx="1810874" cy="2108955"/>
          </a:xfrm>
        </p:grpSpPr>
        <p:sp>
          <p:nvSpPr>
            <p:cNvPr id="47" name="직사각형 46"/>
            <p:cNvSpPr/>
            <p:nvPr/>
          </p:nvSpPr>
          <p:spPr>
            <a:xfrm>
              <a:off x="7342091" y="4409112"/>
              <a:ext cx="1796470" cy="317499"/>
            </a:xfrm>
            <a:prstGeom prst="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b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환자</a:t>
              </a:r>
              <a:r>
                <a:rPr lang="en-US" altLang="ko-KR" sz="1400" b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400" b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중심 서비스</a:t>
              </a:r>
              <a:endParaRPr lang="ko-KR" altLang="en-US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33126" y="4409077"/>
              <a:ext cx="1810874" cy="210895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2" descr="patient centered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2091" y="4721562"/>
              <a:ext cx="1796470" cy="1796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AutoShape 2" descr="value based payment에 대한 이미지 검색결과"/>
          <p:cNvSpPr>
            <a:spLocks noChangeAspect="1" noChangeArrowheads="1"/>
          </p:cNvSpPr>
          <p:nvPr/>
        </p:nvSpPr>
        <p:spPr bwMode="auto">
          <a:xfrm>
            <a:off x="1218803" y="1411514"/>
            <a:ext cx="146661" cy="1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5" name="AutoShape 4" descr="value based payment에 대한 이미지 검색결과"/>
          <p:cNvSpPr>
            <a:spLocks noChangeAspect="1" noChangeArrowheads="1"/>
          </p:cNvSpPr>
          <p:nvPr/>
        </p:nvSpPr>
        <p:spPr bwMode="auto">
          <a:xfrm>
            <a:off x="1371203" y="1563914"/>
            <a:ext cx="146661" cy="1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43" name="직사각형 42"/>
          <p:cNvSpPr/>
          <p:nvPr/>
        </p:nvSpPr>
        <p:spPr>
          <a:xfrm>
            <a:off x="4124421" y="4355324"/>
            <a:ext cx="2263259" cy="316340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가치</a:t>
            </a:r>
            <a:r>
              <a:rPr lang="en-US" altLang="ko-KR" sz="1400" b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400" b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 지불</a:t>
            </a:r>
            <a:endParaRPr lang="ko-KR" altLang="en-US" sz="1400" b="1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24421" y="4355257"/>
            <a:ext cx="2263259" cy="210898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8395885" y="4355256"/>
            <a:ext cx="2589021" cy="2108988"/>
            <a:chOff x="4827397" y="4657908"/>
            <a:chExt cx="2537205" cy="1889315"/>
          </a:xfrm>
        </p:grpSpPr>
        <p:pic>
          <p:nvPicPr>
            <p:cNvPr id="50" name="Picture 4" descr="ìì¥ì°ì ì´ë¯¸ì§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7397" y="5139074"/>
              <a:ext cx="2537205" cy="1408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íì  ì´ë¯¸ì§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3367" y="4944087"/>
              <a:ext cx="771235" cy="596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직사각형 53"/>
            <p:cNvSpPr/>
            <p:nvPr/>
          </p:nvSpPr>
          <p:spPr>
            <a:xfrm>
              <a:off x="4827397" y="4657908"/>
              <a:ext cx="2537205" cy="307769"/>
            </a:xfrm>
            <a:prstGeom prst="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b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혁신적인 공급자 선택</a:t>
              </a:r>
              <a:r>
                <a:rPr lang="en-US" altLang="ko-KR" sz="1400" b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1400" b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경쟁</a:t>
              </a:r>
              <a:r>
                <a:rPr lang="en-US" altLang="ko-KR" sz="1400" b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sz="14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27397" y="4657908"/>
              <a:ext cx="2537205" cy="188931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552" y="284233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/>
          <p:cNvGrpSpPr/>
          <p:nvPr/>
        </p:nvGrpSpPr>
        <p:grpSpPr>
          <a:xfrm>
            <a:off x="1625911" y="4918709"/>
            <a:ext cx="2160279" cy="1164108"/>
            <a:chOff x="2475860" y="4972497"/>
            <a:chExt cx="2160279" cy="1164108"/>
          </a:xfrm>
        </p:grpSpPr>
        <p:sp>
          <p:nvSpPr>
            <p:cNvPr id="51" name="직사각형 50"/>
            <p:cNvSpPr/>
            <p:nvPr/>
          </p:nvSpPr>
          <p:spPr>
            <a:xfrm>
              <a:off x="2475860" y="4972497"/>
              <a:ext cx="2160279" cy="1164108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563608" y="5042788"/>
              <a:ext cx="1996113" cy="304923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자유로운 의료기관 선택 보장</a:t>
              </a:r>
              <a:endParaRPr lang="ko-KR" altLang="en-US" sz="12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563608" y="5750200"/>
              <a:ext cx="2003862" cy="305724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국민건강보험 운영체계 유지</a:t>
              </a:r>
              <a:endParaRPr lang="ko-KR" altLang="en-US" sz="12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571357" y="5393062"/>
              <a:ext cx="1996113" cy="304923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행위별수가제 유지</a:t>
              </a:r>
              <a:endParaRPr lang="ko-KR" altLang="en-US" sz="12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147069" y="4662271"/>
            <a:ext cx="2231646" cy="1793008"/>
            <a:chOff x="4147069" y="4662271"/>
            <a:chExt cx="2231646" cy="1793008"/>
          </a:xfrm>
        </p:grpSpPr>
        <p:pic>
          <p:nvPicPr>
            <p:cNvPr id="2054" name="Picture 6" descr="Pay for Performance Syste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7069" y="4662271"/>
              <a:ext cx="2231646" cy="1793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147069" y="6121456"/>
              <a:ext cx="996431" cy="27299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인구집단 건강</a:t>
              </a:r>
              <a:endParaRPr lang="ko-KR" altLang="en-US" sz="1200" b="1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363852" y="6005311"/>
              <a:ext cx="996431" cy="39231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비용 절감에 대한 인센티브</a:t>
              </a:r>
              <a:endParaRPr lang="ko-KR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0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19275" y="271319"/>
            <a:ext cx="8115300" cy="478232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dirty="0" smtClean="0"/>
              <a:t>문제 </a:t>
            </a:r>
            <a:r>
              <a:rPr lang="ko-KR" altLang="en-US" sz="3200" b="1" smtClean="0"/>
              <a:t>해결의 작동 원리</a:t>
            </a:r>
            <a:endParaRPr lang="ko-KR" altLang="en-US" sz="3200" b="1" dirty="0"/>
          </a:p>
        </p:txBody>
      </p:sp>
      <p:sp>
        <p:nvSpPr>
          <p:cNvPr id="12" name="직사각형 11"/>
          <p:cNvSpPr/>
          <p:nvPr/>
        </p:nvSpPr>
        <p:spPr>
          <a:xfrm>
            <a:off x="857250" y="1018587"/>
            <a:ext cx="10344149" cy="43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의료서비스 공급자에게 양</a:t>
            </a:r>
            <a:r>
              <a:rPr lang="en-US" altLang="ko-KR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(volume)-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기반의 지불이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아닌 가치</a:t>
            </a:r>
            <a:r>
              <a:rPr lang="en-US" altLang="ko-KR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(value)-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기반의 지불을 함으로써 공급자의 케어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제공 패턴을 변화시킴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037" y="159901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857248" y="2166667"/>
            <a:ext cx="10429875" cy="4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국민은 자신과 가족의 건강을 맡길 수 있는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공급자를 여러 경쟁 공급자들 중에 하나를 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년에 한 차례씩 선택함으로써  공급자의 서비스 질 저하를 막음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038" y="1027329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038" y="216111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직사각형 90"/>
          <p:cNvSpPr/>
          <p:nvPr/>
        </p:nvSpPr>
        <p:spPr>
          <a:xfrm>
            <a:off x="857248" y="1599017"/>
            <a:ext cx="1042987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공급자에게 인구집단의 건강을 책임지도록 하고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서비스 비용과 질을 평가하여 기준을 달성하면 비용절감에 대한 보상을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함으로써 윈</a:t>
            </a:r>
            <a:r>
              <a:rPr lang="en-US" altLang="ko-KR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윈</a:t>
            </a:r>
            <a:r>
              <a:rPr lang="en-US" altLang="ko-KR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(win-win)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선순환을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이룸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57248" y="2722796"/>
            <a:ext cx="10344151" cy="249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20000"/>
              </a:lnSpc>
              <a:buSzPct val="80000"/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소비자</a:t>
            </a:r>
            <a:r>
              <a:rPr lang="en-US" altLang="ko-KR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국민</a:t>
            </a:r>
            <a:r>
              <a:rPr lang="en-US" altLang="ko-KR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는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전국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어떤 의료기관에서든지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진료를 받을 수 </a:t>
            </a:r>
            <a:r>
              <a:rPr lang="ko-KR" altLang="en-US" sz="140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있도록 의료기관 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선택 자유를 최대한 보장함</a:t>
            </a:r>
            <a:endParaRPr lang="en-US" altLang="ko-KR" sz="14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3" name="Picture 44" descr="na_c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038" y="2761607"/>
            <a:ext cx="163255" cy="17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/>
          <p:cNvGrpSpPr/>
          <p:nvPr/>
        </p:nvGrpSpPr>
        <p:grpSpPr>
          <a:xfrm>
            <a:off x="1087419" y="3288100"/>
            <a:ext cx="4385134" cy="2870395"/>
            <a:chOff x="1584561" y="3540667"/>
            <a:chExt cx="4385134" cy="2870395"/>
          </a:xfrm>
        </p:grpSpPr>
        <p:sp>
          <p:nvSpPr>
            <p:cNvPr id="4" name="직사각형 3"/>
            <p:cNvSpPr/>
            <p:nvPr/>
          </p:nvSpPr>
          <p:spPr>
            <a:xfrm>
              <a:off x="1584561" y="4044723"/>
              <a:ext cx="4385134" cy="23663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76400" y="4229100"/>
              <a:ext cx="4200525" cy="99222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1584561" y="3540667"/>
              <a:ext cx="4385134" cy="504056"/>
            </a:xfrm>
            <a:custGeom>
              <a:avLst/>
              <a:gdLst>
                <a:gd name="connsiteX0" fmla="*/ 0 w 3634013"/>
                <a:gd name="connsiteY0" fmla="*/ 0 h 1270257"/>
                <a:gd name="connsiteX1" fmla="*/ 3634013 w 3634013"/>
                <a:gd name="connsiteY1" fmla="*/ 0 h 1270257"/>
                <a:gd name="connsiteX2" fmla="*/ 3634013 w 3634013"/>
                <a:gd name="connsiteY2" fmla="*/ 1270257 h 1270257"/>
                <a:gd name="connsiteX3" fmla="*/ 0 w 3634013"/>
                <a:gd name="connsiteY3" fmla="*/ 1270257 h 1270257"/>
                <a:gd name="connsiteX4" fmla="*/ 0 w 3634013"/>
                <a:gd name="connsiteY4" fmla="*/ 0 h 127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013" h="1270257">
                  <a:moveTo>
                    <a:pt x="0" y="0"/>
                  </a:moveTo>
                  <a:lnTo>
                    <a:pt x="3634013" y="0"/>
                  </a:lnTo>
                  <a:lnTo>
                    <a:pt x="3634013" y="1270257"/>
                  </a:lnTo>
                  <a:lnTo>
                    <a:pt x="0" y="1270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rgbClr val="82B414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dirty="0" smtClean="0">
                  <a:latin typeface="HY헤드라인M" pitchFamily="18" charset="-127"/>
                  <a:ea typeface="HY헤드라인M" pitchFamily="18" charset="-127"/>
                </a:rPr>
                <a:t>공급자</a:t>
              </a:r>
              <a:r>
                <a:rPr lang="en-US" altLang="ko-KR" sz="2400" dirty="0" smtClean="0"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2400" dirty="0" smtClean="0">
                  <a:latin typeface="HY헤드라인M" pitchFamily="18" charset="-127"/>
                  <a:ea typeface="HY헤드라인M" pitchFamily="18" charset="-127"/>
                </a:rPr>
                <a:t>의료조직</a:t>
              </a:r>
              <a:r>
                <a:rPr lang="en-US" altLang="ko-KR" sz="2400" dirty="0" smtClean="0"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ko-KR" altLang="en-US" sz="2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752956" y="4332773"/>
              <a:ext cx="1719418" cy="79418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“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책임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”</a:t>
              </a:r>
            </a:p>
            <a:p>
              <a:pPr algn="ctr"/>
              <a:r>
                <a:rPr lang="en-US" altLang="ko-KR" sz="1700" dirty="0" smtClean="0">
                  <a:solidFill>
                    <a:schemeClr val="tx1"/>
                  </a:solidFill>
                </a:rPr>
                <a:t>(Accountability)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00020" y="4331785"/>
              <a:ext cx="1755362" cy="77660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“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보상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”</a:t>
              </a:r>
            </a:p>
            <a:p>
              <a:pPr algn="ctr"/>
              <a:r>
                <a:rPr lang="en-US" altLang="ko-KR" sz="1700" dirty="0" smtClean="0">
                  <a:solidFill>
                    <a:schemeClr val="tx1"/>
                  </a:solidFill>
                </a:rPr>
                <a:t>(Compensation)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750238" y="5605880"/>
              <a:ext cx="4013802" cy="47999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인구집단건강</a:t>
              </a:r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512772" y="4584940"/>
              <a:ext cx="446849" cy="27866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Vs.</a:t>
              </a:r>
              <a:endParaRPr lang="ko-KR" altLang="en-US" sz="1600" dirty="0"/>
            </a:p>
          </p:txBody>
        </p:sp>
        <p:sp>
          <p:nvSpPr>
            <p:cNvPr id="27" name="오른쪽 화살표 26"/>
            <p:cNvSpPr/>
            <p:nvPr/>
          </p:nvSpPr>
          <p:spPr>
            <a:xfrm rot="5400000">
              <a:off x="3577624" y="5237766"/>
              <a:ext cx="317143" cy="381486"/>
            </a:xfrm>
            <a:prstGeom prst="rightArrow">
              <a:avLst>
                <a:gd name="adj1" fmla="val 40012"/>
                <a:gd name="adj2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694617" y="3288100"/>
            <a:ext cx="4385134" cy="2870393"/>
            <a:chOff x="6075492" y="3534099"/>
            <a:chExt cx="4385134" cy="2870393"/>
          </a:xfrm>
        </p:grpSpPr>
        <p:sp>
          <p:nvSpPr>
            <p:cNvPr id="65" name="직사각형 64"/>
            <p:cNvSpPr/>
            <p:nvPr/>
          </p:nvSpPr>
          <p:spPr>
            <a:xfrm>
              <a:off x="6075492" y="4038153"/>
              <a:ext cx="4385134" cy="23663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181289" y="4229101"/>
              <a:ext cx="4148622" cy="99222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6075492" y="3534099"/>
              <a:ext cx="4375422" cy="504056"/>
            </a:xfrm>
            <a:custGeom>
              <a:avLst/>
              <a:gdLst>
                <a:gd name="connsiteX0" fmla="*/ 0 w 3634013"/>
                <a:gd name="connsiteY0" fmla="*/ 0 h 1353243"/>
                <a:gd name="connsiteX1" fmla="*/ 3634013 w 3634013"/>
                <a:gd name="connsiteY1" fmla="*/ 0 h 1353243"/>
                <a:gd name="connsiteX2" fmla="*/ 3634013 w 3634013"/>
                <a:gd name="connsiteY2" fmla="*/ 1353243 h 1353243"/>
                <a:gd name="connsiteX3" fmla="*/ 0 w 3634013"/>
                <a:gd name="connsiteY3" fmla="*/ 1353243 h 1353243"/>
                <a:gd name="connsiteX4" fmla="*/ 0 w 3634013"/>
                <a:gd name="connsiteY4" fmla="*/ 0 h 135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013" h="1353243">
                  <a:moveTo>
                    <a:pt x="0" y="0"/>
                  </a:moveTo>
                  <a:lnTo>
                    <a:pt x="3634013" y="0"/>
                  </a:lnTo>
                  <a:lnTo>
                    <a:pt x="3634013" y="1353243"/>
                  </a:lnTo>
                  <a:lnTo>
                    <a:pt x="0" y="1353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B0F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dirty="0" smtClean="0">
                  <a:latin typeface="HY헤드라인M" pitchFamily="18" charset="-127"/>
                  <a:ea typeface="HY헤드라인M" pitchFamily="18" charset="-127"/>
                </a:rPr>
                <a:t>소비자</a:t>
              </a:r>
              <a:r>
                <a:rPr lang="en-US" altLang="ko-KR" sz="2400" dirty="0" smtClean="0"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2400" dirty="0" smtClean="0">
                  <a:latin typeface="HY헤드라인M" pitchFamily="18" charset="-127"/>
                  <a:ea typeface="HY헤드라인M" pitchFamily="18" charset="-127"/>
                </a:rPr>
                <a:t>국민</a:t>
              </a:r>
              <a:r>
                <a:rPr lang="en-US" altLang="ko-KR" sz="2400" dirty="0" smtClean="0"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ko-KR" altLang="en-US" sz="2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287086" y="4326205"/>
              <a:ext cx="1719418" cy="79418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“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선택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”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(Selection)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534150" y="4325217"/>
              <a:ext cx="1755362" cy="77660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“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가치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”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(Value)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84368" y="5610224"/>
              <a:ext cx="4013802" cy="4756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건강보험</a:t>
              </a:r>
              <a:r>
                <a:rPr lang="en-US" altLang="ko-KR" smtClean="0"/>
                <a:t>ACO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46902" y="4578372"/>
              <a:ext cx="446849" cy="27866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Vs.</a:t>
              </a:r>
              <a:endParaRPr lang="ko-KR" altLang="en-US" sz="1600" dirty="0"/>
            </a:p>
          </p:txBody>
        </p:sp>
        <p:sp>
          <p:nvSpPr>
            <p:cNvPr id="28" name="오른쪽 화살표 27"/>
            <p:cNvSpPr/>
            <p:nvPr/>
          </p:nvSpPr>
          <p:spPr>
            <a:xfrm rot="5400000">
              <a:off x="8102196" y="5219273"/>
              <a:ext cx="336259" cy="386038"/>
            </a:xfrm>
            <a:prstGeom prst="rightArrow">
              <a:avLst>
                <a:gd name="adj1" fmla="val 44085"/>
                <a:gd name="adj2" fmla="val 5198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/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7A18-950E-430F-B78B-4CE5EA3222A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6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S10167455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120746</TotalTime>
  <Words>8208</Words>
  <Application>Microsoft Office PowerPoint</Application>
  <PresentationFormat>와이드스크린</PresentationFormat>
  <Paragraphs>1252</Paragraphs>
  <Slides>38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HY견고딕</vt:lpstr>
      <vt:lpstr>HY헤드라인M</vt:lpstr>
      <vt:lpstr>굴림</vt:lpstr>
      <vt:lpstr>굴림체</vt:lpstr>
      <vt:lpstr>맑은 고딕</vt:lpstr>
      <vt:lpstr>Arial</vt:lpstr>
      <vt:lpstr>Calibri</vt:lpstr>
      <vt:lpstr>Georgia</vt:lpstr>
      <vt:lpstr>Wingdings</vt:lpstr>
      <vt:lpstr>Office 테마</vt:lpstr>
      <vt:lpstr>TS101674551</vt:lpstr>
      <vt:lpstr>만성질환 관련 전문가 교육  평가위원 전기홍</vt:lpstr>
      <vt:lpstr>만성질환관리와  새로운 보건의료전달체계</vt:lpstr>
      <vt:lpstr>건강보험 40년의 명암</vt:lpstr>
      <vt:lpstr>우리나라 국민건강보험의 미래 방향</vt:lpstr>
      <vt:lpstr>건강보험 진료비 예측과 기대하는 방향</vt:lpstr>
      <vt:lpstr>PowerPoint 프레젠테이션</vt:lpstr>
      <vt:lpstr>의료이용 의사결정 주체와 변화 방향</vt:lpstr>
      <vt:lpstr>   문제 해결을 위한 핵심 작동기전</vt:lpstr>
      <vt:lpstr>문제 해결의 작동 원리</vt:lpstr>
      <vt:lpstr>인구집단건강(Population Health)  </vt:lpstr>
      <vt:lpstr>인구집단의학(Popultation Medicine)</vt:lpstr>
      <vt:lpstr>PowerPoint 프레젠테이션</vt:lpstr>
      <vt:lpstr>행위별수가제와 가치-기반 지불방법</vt:lpstr>
      <vt:lpstr>   우리나라 보건의료시스템의 비전, 목표, 전략</vt:lpstr>
      <vt:lpstr>건강보험ACO의 목표, 구성요소와 운영 원칙</vt:lpstr>
      <vt:lpstr> 건강보험ACO의 작동 기전</vt:lpstr>
      <vt:lpstr>PowerPoint 프레젠테이션</vt:lpstr>
      <vt:lpstr>미래 인구집단건강이 확장할 영역 </vt:lpstr>
      <vt:lpstr>PowerPoint 프레젠테이션</vt:lpstr>
      <vt:lpstr>건강보험ACO 시범사업 운영 원칙</vt:lpstr>
      <vt:lpstr>국민, 건강보험ACO과 보험자 관계</vt:lpstr>
      <vt:lpstr>건강보험ACO에 적용하는 하이브리드 지불방법</vt:lpstr>
      <vt:lpstr>메디케어 ACOs 이익공유 기준의 서비스 질 측정 항목(1)</vt:lpstr>
      <vt:lpstr>메디케어 ACOs 이익공유 기준의 서비스 질 측정 항목(2)</vt:lpstr>
      <vt:lpstr>인구집단건강과 위험분류 (Value Transformation Framework Action Guide. 2019 National Association of Community Health Centers|Quality Center@nachc.org|July2019)</vt:lpstr>
      <vt:lpstr>위험분류(Risk-stratification) 방법 Understanding Risk Stratification, Comorbidities, and the Future of Healthcare. Eric Just. Health Catalyst,2017</vt:lpstr>
      <vt:lpstr>국가별 병원비 지불방법과 위험보정 인자</vt:lpstr>
      <vt:lpstr>개인 위험분류(Risk Stratification) </vt:lpstr>
      <vt:lpstr>위험분류 과정 단계 (Value Transformation Framework Action Guide. 2019 National Association of Community Health Centers|Quality Center@nachc.org|July2019)</vt:lpstr>
      <vt:lpstr>위험분류 알고리즘 (Defining your risk stratification algorithm. by Kate Davidson in Care Transition Network) </vt:lpstr>
      <vt:lpstr>복합케어관리 여부 선별 도구와 위험분류 (Complex Care Management Triage Tool for Risk Stratification. HEALTH QUALITY INNOVATORS www.hqi,solutions) </vt:lpstr>
      <vt:lpstr>MA(medicare advantage)와 위험조정 (Understanding Risk Adjustment in Medicare Advantage. Better Medicare Alliance. Issue Brief June 2017) </vt:lpstr>
      <vt:lpstr>위험조정(Risk Adjustment)</vt:lpstr>
      <vt:lpstr>CMS-HCC모형 기반의 건강보험 자료(2008) 적용 결과(1)</vt:lpstr>
      <vt:lpstr>PowerPoint 프레젠테이션</vt:lpstr>
      <vt:lpstr>PowerPoint 프레젠테이션</vt:lpstr>
      <vt:lpstr>CMS-HCC 위험보정모형에 의한 시뮬레이션 결과(1)</vt:lpstr>
      <vt:lpstr>CMS-HCC 위험보정모형에 의한 시뮬레이션 결과(2)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KIHONG</dc:creator>
  <cp:lastModifiedBy>CHUN KIHONG</cp:lastModifiedBy>
  <cp:revision>298</cp:revision>
  <dcterms:created xsi:type="dcterms:W3CDTF">2020-02-02T07:51:48Z</dcterms:created>
  <dcterms:modified xsi:type="dcterms:W3CDTF">2020-06-23T08:53:51Z</dcterms:modified>
</cp:coreProperties>
</file>