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4" r:id="rId1"/>
  </p:sldMasterIdLst>
  <p:notesMasterIdLst>
    <p:notesMasterId r:id="rId44"/>
  </p:notesMasterIdLst>
  <p:sldIdLst>
    <p:sldId id="256" r:id="rId2"/>
    <p:sldId id="260" r:id="rId3"/>
    <p:sldId id="257" r:id="rId4"/>
    <p:sldId id="258" r:id="rId5"/>
    <p:sldId id="259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86" r:id="rId39"/>
    <p:sldId id="387" r:id="rId40"/>
    <p:sldId id="388" r:id="rId41"/>
    <p:sldId id="353" r:id="rId42"/>
    <p:sldId id="349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39" autoAdjust="0"/>
    <p:restoredTop sz="74411"/>
  </p:normalViewPr>
  <p:slideViewPr>
    <p:cSldViewPr snapToGrid="0" snapToObjects="1">
      <p:cViewPr varScale="1">
        <p:scale>
          <a:sx n="29" d="100"/>
          <a:sy n="29" d="100"/>
        </p:scale>
        <p:origin x="488" y="2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0380F0-CCB4-4049-9B95-578C678CEEDF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546D40B-BABC-7E49-8D9A-5E4370595AA9}">
      <dgm:prSet phldrT="[Text]"/>
      <dgm:spPr/>
      <dgm:t>
        <a:bodyPr/>
        <a:lstStyle/>
        <a:p>
          <a:pPr rtl="0"/>
          <a:r>
            <a:rPr lang="en-US" dirty="0"/>
            <a:t>Introduction – Classes  &amp; Objects</a:t>
          </a:r>
        </a:p>
      </dgm:t>
    </dgm:pt>
    <dgm:pt modelId="{6890D472-C042-8142-B529-76856C53A136}" type="parTrans" cxnId="{FCCAA8FC-192A-EA44-808F-1B9610344FFE}">
      <dgm:prSet/>
      <dgm:spPr/>
      <dgm:t>
        <a:bodyPr/>
        <a:lstStyle/>
        <a:p>
          <a:endParaRPr lang="en-US"/>
        </a:p>
      </dgm:t>
    </dgm:pt>
    <dgm:pt modelId="{3A761B07-6B48-D74D-85AB-C2B7E770CBB0}" type="sibTrans" cxnId="{FCCAA8FC-192A-EA44-808F-1B9610344FFE}">
      <dgm:prSet/>
      <dgm:spPr/>
      <dgm:t>
        <a:bodyPr/>
        <a:lstStyle/>
        <a:p>
          <a:endParaRPr lang="en-US"/>
        </a:p>
      </dgm:t>
    </dgm:pt>
    <dgm:pt modelId="{97CD0F85-F44E-1643-9CCF-CFD9A3F1A640}">
      <dgm:prSet phldrT="[Text]"/>
      <dgm:spPr/>
      <dgm:t>
        <a:bodyPr/>
        <a:lstStyle/>
        <a:p>
          <a:pPr rtl="0"/>
          <a:r>
            <a:rPr lang="en-US" dirty="0"/>
            <a:t>CLASS Design – (UML)</a:t>
          </a:r>
        </a:p>
      </dgm:t>
    </dgm:pt>
    <dgm:pt modelId="{1F36876A-E16E-954F-A044-ACD81BC8A3D7}" type="parTrans" cxnId="{42147E3F-1A68-E64F-8D9D-6B684C7BD096}">
      <dgm:prSet/>
      <dgm:spPr/>
      <dgm:t>
        <a:bodyPr/>
        <a:lstStyle/>
        <a:p>
          <a:endParaRPr lang="en-US"/>
        </a:p>
      </dgm:t>
    </dgm:pt>
    <dgm:pt modelId="{7D16C68B-7FA6-824E-BFA3-9013BCB4032E}" type="sibTrans" cxnId="{42147E3F-1A68-E64F-8D9D-6B684C7BD096}">
      <dgm:prSet/>
      <dgm:spPr/>
      <dgm:t>
        <a:bodyPr/>
        <a:lstStyle/>
        <a:p>
          <a:endParaRPr lang="en-US"/>
        </a:p>
      </dgm:t>
    </dgm:pt>
    <dgm:pt modelId="{AEAA16AE-3128-5E44-920B-40DF5A8072FB}">
      <dgm:prSet phldrT="[Text]"/>
      <dgm:spPr/>
      <dgm:t>
        <a:bodyPr/>
        <a:lstStyle/>
        <a:p>
          <a:pPr rtl="0"/>
          <a:r>
            <a:rPr lang="en-US" dirty="0"/>
            <a:t>Class Diagrams</a:t>
          </a:r>
        </a:p>
      </dgm:t>
    </dgm:pt>
    <dgm:pt modelId="{0D4432F2-2BFD-5541-912B-19E020FE3936}" type="parTrans" cxnId="{94749CC7-8C71-384F-843C-770AE0029B71}">
      <dgm:prSet/>
      <dgm:spPr/>
      <dgm:t>
        <a:bodyPr/>
        <a:lstStyle/>
        <a:p>
          <a:endParaRPr lang="en-US"/>
        </a:p>
      </dgm:t>
    </dgm:pt>
    <dgm:pt modelId="{74C78829-2198-C24D-ACD0-6794361FC7A2}" type="sibTrans" cxnId="{94749CC7-8C71-384F-843C-770AE0029B71}">
      <dgm:prSet/>
      <dgm:spPr/>
      <dgm:t>
        <a:bodyPr/>
        <a:lstStyle/>
        <a:p>
          <a:endParaRPr lang="en-US"/>
        </a:p>
      </dgm:t>
    </dgm:pt>
    <dgm:pt modelId="{340894A7-C986-7E41-9140-2921E625B81A}">
      <dgm:prSet phldrT="[Text]"/>
      <dgm:spPr/>
      <dgm:t>
        <a:bodyPr/>
        <a:lstStyle/>
        <a:p>
          <a:pPr rtl="0"/>
          <a:r>
            <a:rPr lang="en-US" dirty="0"/>
            <a:t>KEY</a:t>
          </a:r>
          <a:r>
            <a:rPr lang="en-US" baseline="0" dirty="0"/>
            <a:t> TERMS</a:t>
          </a:r>
          <a:endParaRPr lang="en-US" dirty="0"/>
        </a:p>
      </dgm:t>
    </dgm:pt>
    <dgm:pt modelId="{4DC1F98E-5D1A-7648-8FC5-0F306EABE0BD}" type="parTrans" cxnId="{2C888A70-7785-DA4B-9970-3C273BFB0119}">
      <dgm:prSet/>
      <dgm:spPr/>
      <dgm:t>
        <a:bodyPr/>
        <a:lstStyle/>
        <a:p>
          <a:endParaRPr lang="en-US"/>
        </a:p>
      </dgm:t>
    </dgm:pt>
    <dgm:pt modelId="{FF5C5760-0DC1-C34C-B87D-881585E5BCC6}" type="sibTrans" cxnId="{2C888A70-7785-DA4B-9970-3C273BFB0119}">
      <dgm:prSet/>
      <dgm:spPr/>
      <dgm:t>
        <a:bodyPr/>
        <a:lstStyle/>
        <a:p>
          <a:endParaRPr lang="en-US"/>
        </a:p>
      </dgm:t>
    </dgm:pt>
    <dgm:pt modelId="{9B12E253-5FC6-49EB-9905-7FA82F0051F0}">
      <dgm:prSet phldrT="[Text]"/>
      <dgm:spPr/>
      <dgm:t>
        <a:bodyPr/>
        <a:lstStyle/>
        <a:p>
          <a:pPr rtl="0"/>
          <a:r>
            <a:rPr lang="en-US" dirty="0"/>
            <a:t>Object Diagrams</a:t>
          </a:r>
        </a:p>
      </dgm:t>
    </dgm:pt>
    <dgm:pt modelId="{9BA8A83A-430A-4424-8E9E-9BCB66B6FAC2}" type="parTrans" cxnId="{54FEBB49-0E37-46D0-BCBE-F03DC4D2BB85}">
      <dgm:prSet/>
      <dgm:spPr/>
      <dgm:t>
        <a:bodyPr/>
        <a:lstStyle/>
        <a:p>
          <a:endParaRPr lang="en-US"/>
        </a:p>
      </dgm:t>
    </dgm:pt>
    <dgm:pt modelId="{63AF8403-3912-4A3C-91C6-D5AD66DD975A}" type="sibTrans" cxnId="{54FEBB49-0E37-46D0-BCBE-F03DC4D2BB85}">
      <dgm:prSet/>
      <dgm:spPr/>
      <dgm:t>
        <a:bodyPr/>
        <a:lstStyle/>
        <a:p>
          <a:endParaRPr lang="en-US"/>
        </a:p>
      </dgm:t>
    </dgm:pt>
    <dgm:pt modelId="{F3746FF3-8F05-4398-ADAC-95A849943A5B}">
      <dgm:prSet phldrT="[Text]"/>
      <dgm:spPr/>
      <dgm:t>
        <a:bodyPr/>
        <a:lstStyle/>
        <a:p>
          <a:pPr rtl="0"/>
          <a:r>
            <a:rPr lang="en-US" dirty="0"/>
            <a:t>Messages &amp; Methods</a:t>
          </a:r>
        </a:p>
      </dgm:t>
    </dgm:pt>
    <dgm:pt modelId="{9BECBB1E-378C-4E5F-8A11-D28089392B7E}" type="parTrans" cxnId="{7F4D7CDF-F0C9-4783-91C4-08E60EA53E7F}">
      <dgm:prSet/>
      <dgm:spPr/>
      <dgm:t>
        <a:bodyPr/>
        <a:lstStyle/>
        <a:p>
          <a:endParaRPr lang="en-US"/>
        </a:p>
      </dgm:t>
    </dgm:pt>
    <dgm:pt modelId="{5876059F-99A0-4A18-B308-230366B68805}" type="sibTrans" cxnId="{7F4D7CDF-F0C9-4783-91C4-08E60EA53E7F}">
      <dgm:prSet/>
      <dgm:spPr/>
      <dgm:t>
        <a:bodyPr/>
        <a:lstStyle/>
        <a:p>
          <a:endParaRPr lang="en-US"/>
        </a:p>
      </dgm:t>
    </dgm:pt>
    <dgm:pt modelId="{F397DE5E-1B4D-4712-9539-0ACC1664BB90}">
      <dgm:prSet phldrT="[Text]"/>
      <dgm:spPr/>
      <dgm:t>
        <a:bodyPr/>
        <a:lstStyle/>
        <a:p>
          <a:pPr rtl="0"/>
          <a:r>
            <a:rPr lang="en-US" dirty="0"/>
            <a:t>Class &amp; Instance Data Values</a:t>
          </a:r>
        </a:p>
      </dgm:t>
    </dgm:pt>
    <dgm:pt modelId="{C9CEA609-C107-46C2-9FF5-DDB0C5F2B335}" type="parTrans" cxnId="{574DFEB0-5ADE-4B4E-9FA2-C90BD9529977}">
      <dgm:prSet/>
      <dgm:spPr/>
      <dgm:t>
        <a:bodyPr/>
        <a:lstStyle/>
        <a:p>
          <a:endParaRPr lang="en-US"/>
        </a:p>
      </dgm:t>
    </dgm:pt>
    <dgm:pt modelId="{14C5D221-2D16-4118-A09E-48F9C82C930B}" type="sibTrans" cxnId="{574DFEB0-5ADE-4B4E-9FA2-C90BD9529977}">
      <dgm:prSet/>
      <dgm:spPr/>
      <dgm:t>
        <a:bodyPr/>
        <a:lstStyle/>
        <a:p>
          <a:endParaRPr lang="en-US"/>
        </a:p>
      </dgm:t>
    </dgm:pt>
    <dgm:pt modelId="{E66DD063-D50C-4B19-8B73-E4B7DE604DC9}">
      <dgm:prSet phldrT="[Text]"/>
      <dgm:spPr/>
      <dgm:t>
        <a:bodyPr/>
        <a:lstStyle/>
        <a:p>
          <a:r>
            <a:rPr lang="en-US" altLang="en-US" b="0" dirty="0"/>
            <a:t>Controlling Access to Methods and Data Members</a:t>
          </a:r>
          <a:endParaRPr lang="en-US" b="0" dirty="0"/>
        </a:p>
      </dgm:t>
    </dgm:pt>
    <dgm:pt modelId="{62E424E7-CFCC-4648-8B1A-500A49211713}" type="parTrans" cxnId="{567E888A-6D94-4549-9BA5-53D4D2972E64}">
      <dgm:prSet/>
      <dgm:spPr/>
      <dgm:t>
        <a:bodyPr/>
        <a:lstStyle/>
        <a:p>
          <a:endParaRPr lang="en-US"/>
        </a:p>
      </dgm:t>
    </dgm:pt>
    <dgm:pt modelId="{E01C8763-58D2-4EE0-A342-C35D94BEDEB3}" type="sibTrans" cxnId="{567E888A-6D94-4549-9BA5-53D4D2972E64}">
      <dgm:prSet/>
      <dgm:spPr/>
      <dgm:t>
        <a:bodyPr/>
        <a:lstStyle/>
        <a:p>
          <a:endParaRPr lang="en-US"/>
        </a:p>
      </dgm:t>
    </dgm:pt>
    <dgm:pt modelId="{DE0D32C9-E690-428C-9499-1E8F11B02653}">
      <dgm:prSet phldrT="[Text]"/>
      <dgm:spPr/>
      <dgm:t>
        <a:bodyPr/>
        <a:lstStyle/>
        <a:p>
          <a:r>
            <a:rPr lang="en-US" b="0" dirty="0"/>
            <a:t>Constructors</a:t>
          </a:r>
        </a:p>
      </dgm:t>
    </dgm:pt>
    <dgm:pt modelId="{F625344A-57ED-4263-8E8B-71809BB8419C}" type="parTrans" cxnId="{D8B852D6-CE57-4F33-8A00-446223729721}">
      <dgm:prSet/>
      <dgm:spPr/>
      <dgm:t>
        <a:bodyPr/>
        <a:lstStyle/>
        <a:p>
          <a:endParaRPr lang="en-US"/>
        </a:p>
      </dgm:t>
    </dgm:pt>
    <dgm:pt modelId="{D25EE972-F908-4768-852E-C78D8AAAC21A}" type="sibTrans" cxnId="{D8B852D6-CE57-4F33-8A00-446223729721}">
      <dgm:prSet/>
      <dgm:spPr/>
      <dgm:t>
        <a:bodyPr/>
        <a:lstStyle/>
        <a:p>
          <a:endParaRPr lang="en-US"/>
        </a:p>
      </dgm:t>
    </dgm:pt>
    <dgm:pt modelId="{CDB4A707-9098-4CFB-8574-79274ADB1FC9}">
      <dgm:prSet phldrT="[Text]"/>
      <dgm:spPr/>
      <dgm:t>
        <a:bodyPr/>
        <a:lstStyle/>
        <a:p>
          <a:r>
            <a:rPr lang="en-US" b="0" dirty="0"/>
            <a:t>Local Variables</a:t>
          </a:r>
        </a:p>
      </dgm:t>
    </dgm:pt>
    <dgm:pt modelId="{619A7B07-CF93-435D-95E3-EE794D60DA0B}" type="parTrans" cxnId="{A4B93AD3-0161-4CF1-8EDA-6E2E022293E3}">
      <dgm:prSet/>
      <dgm:spPr/>
      <dgm:t>
        <a:bodyPr/>
        <a:lstStyle/>
        <a:p>
          <a:endParaRPr lang="en-US"/>
        </a:p>
      </dgm:t>
    </dgm:pt>
    <dgm:pt modelId="{A8E959D5-7221-433A-B43F-52D0ECDDEEF4}" type="sibTrans" cxnId="{A4B93AD3-0161-4CF1-8EDA-6E2E022293E3}">
      <dgm:prSet/>
      <dgm:spPr/>
      <dgm:t>
        <a:bodyPr/>
        <a:lstStyle/>
        <a:p>
          <a:endParaRPr lang="en-US"/>
        </a:p>
      </dgm:t>
    </dgm:pt>
    <dgm:pt modelId="{C10793A1-E9A8-4123-8706-A79ADBE46C76}">
      <dgm:prSet phldrT="[Text]"/>
      <dgm:spPr/>
      <dgm:t>
        <a:bodyPr/>
        <a:lstStyle/>
        <a:p>
          <a:r>
            <a:rPr lang="en-US" b="0" dirty="0"/>
            <a:t>Objects: null references</a:t>
          </a:r>
        </a:p>
      </dgm:t>
    </dgm:pt>
    <dgm:pt modelId="{59FA4DE9-94FE-4BB4-AB24-452009120885}" type="parTrans" cxnId="{B7E2F3ED-4DE1-46DD-85F0-84E4C203BA9D}">
      <dgm:prSet/>
      <dgm:spPr/>
      <dgm:t>
        <a:bodyPr/>
        <a:lstStyle/>
        <a:p>
          <a:endParaRPr lang="en-US"/>
        </a:p>
      </dgm:t>
    </dgm:pt>
    <dgm:pt modelId="{D8E59BDE-FB59-4AD1-BDE5-28ECC70416A9}" type="sibTrans" cxnId="{B7E2F3ED-4DE1-46DD-85F0-84E4C203BA9D}">
      <dgm:prSet/>
      <dgm:spPr/>
      <dgm:t>
        <a:bodyPr/>
        <a:lstStyle/>
        <a:p>
          <a:endParaRPr lang="en-US"/>
        </a:p>
      </dgm:t>
    </dgm:pt>
    <dgm:pt modelId="{A923DC39-53E2-964C-AA27-E6980EA2821C}" type="pres">
      <dgm:prSet presAssocID="{1A0380F0-CCB4-4049-9B95-578C678CEEDF}" presName="linear" presStyleCnt="0">
        <dgm:presLayoutVars>
          <dgm:animLvl val="lvl"/>
          <dgm:resizeHandles val="exact"/>
        </dgm:presLayoutVars>
      </dgm:prSet>
      <dgm:spPr/>
    </dgm:pt>
    <dgm:pt modelId="{2D354D10-461E-AB4B-B885-34FC0A3AFDF4}" type="pres">
      <dgm:prSet presAssocID="{1546D40B-BABC-7E49-8D9A-5E4370595AA9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DC11DD96-BBBF-DB41-87AB-963AA0FF603A}" type="pres">
      <dgm:prSet presAssocID="{3A761B07-6B48-D74D-85AB-C2B7E770CBB0}" presName="spacer" presStyleCnt="0"/>
      <dgm:spPr/>
    </dgm:pt>
    <dgm:pt modelId="{25AD71DC-0D6D-7846-873C-50E0A135BED8}" type="pres">
      <dgm:prSet presAssocID="{97CD0F85-F44E-1643-9CCF-CFD9A3F1A640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DB65CF52-E735-424C-82E7-28B48F821C8C}" type="pres">
      <dgm:prSet presAssocID="{7D16C68B-7FA6-824E-BFA3-9013BCB4032E}" presName="spacer" presStyleCnt="0"/>
      <dgm:spPr/>
    </dgm:pt>
    <dgm:pt modelId="{1F99768F-C071-9044-BF48-3AEA09A01BA0}" type="pres">
      <dgm:prSet presAssocID="{AEAA16AE-3128-5E44-920B-40DF5A8072FB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91200338-2143-194B-B228-A19A7AEDC31F}" type="pres">
      <dgm:prSet presAssocID="{74C78829-2198-C24D-ACD0-6794361FC7A2}" presName="spacer" presStyleCnt="0"/>
      <dgm:spPr/>
    </dgm:pt>
    <dgm:pt modelId="{83F5EDAE-6FCB-4D74-B9BB-32EBDB44420E}" type="pres">
      <dgm:prSet presAssocID="{9B12E253-5FC6-49EB-9905-7FA82F0051F0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A00AEF12-FD69-4F85-8C67-FAC4EB385666}" type="pres">
      <dgm:prSet presAssocID="{63AF8403-3912-4A3C-91C6-D5AD66DD975A}" presName="spacer" presStyleCnt="0"/>
      <dgm:spPr/>
    </dgm:pt>
    <dgm:pt modelId="{6E37E09F-1BA0-4708-89B8-7D034D10ED93}" type="pres">
      <dgm:prSet presAssocID="{F3746FF3-8F05-4398-ADAC-95A849943A5B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87C70B4B-5A14-452D-B6B0-FEF3CFAD4AF0}" type="pres">
      <dgm:prSet presAssocID="{5876059F-99A0-4A18-B308-230366B68805}" presName="spacer" presStyleCnt="0"/>
      <dgm:spPr/>
    </dgm:pt>
    <dgm:pt modelId="{903FD438-FFDE-4A46-A4E3-17C0918F84F8}" type="pres">
      <dgm:prSet presAssocID="{F397DE5E-1B4D-4712-9539-0ACC1664BB90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C4146298-A0F5-463F-91ED-D59CAF42974B}" type="pres">
      <dgm:prSet presAssocID="{14C5D221-2D16-4118-A09E-48F9C82C930B}" presName="spacer" presStyleCnt="0"/>
      <dgm:spPr/>
    </dgm:pt>
    <dgm:pt modelId="{ED3731F0-8FB9-42B4-A3D6-9B149CC6DC0D}" type="pres">
      <dgm:prSet presAssocID="{E66DD063-D50C-4B19-8B73-E4B7DE604DC9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64866C15-25DC-4E79-A001-46CE8E4FAB22}" type="pres">
      <dgm:prSet presAssocID="{E01C8763-58D2-4EE0-A342-C35D94BEDEB3}" presName="spacer" presStyleCnt="0"/>
      <dgm:spPr/>
    </dgm:pt>
    <dgm:pt modelId="{92E95BBA-90BD-4BF6-B549-299C3B6E55F9}" type="pres">
      <dgm:prSet presAssocID="{DE0D32C9-E690-428C-9499-1E8F11B02653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A86BDCAA-379C-4FA2-931C-26499BCA81D3}" type="pres">
      <dgm:prSet presAssocID="{D25EE972-F908-4768-852E-C78D8AAAC21A}" presName="spacer" presStyleCnt="0"/>
      <dgm:spPr/>
    </dgm:pt>
    <dgm:pt modelId="{9F9EB87D-4B1C-46A9-8A6F-1B858E1466CD}" type="pres">
      <dgm:prSet presAssocID="{CDB4A707-9098-4CFB-8574-79274ADB1FC9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2DBF9ED5-2381-44B5-894D-CE28C2956EAA}" type="pres">
      <dgm:prSet presAssocID="{A8E959D5-7221-433A-B43F-52D0ECDDEEF4}" presName="spacer" presStyleCnt="0"/>
      <dgm:spPr/>
    </dgm:pt>
    <dgm:pt modelId="{3CD66F38-A02D-48CD-A238-F3A46C106D3C}" type="pres">
      <dgm:prSet presAssocID="{C10793A1-E9A8-4123-8706-A79ADBE46C76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8F682BB5-CEED-49FC-83DE-89873DE25301}" type="pres">
      <dgm:prSet presAssocID="{D8E59BDE-FB59-4AD1-BDE5-28ECC70416A9}" presName="spacer" presStyleCnt="0"/>
      <dgm:spPr/>
    </dgm:pt>
    <dgm:pt modelId="{DDF315BF-ADC0-8A45-BBFE-4C59750B8729}" type="pres">
      <dgm:prSet presAssocID="{340894A7-C986-7E41-9140-2921E625B81A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431CC015-8C42-BF4D-88F6-B3D0954BA901}" type="presOf" srcId="{AEAA16AE-3128-5E44-920B-40DF5A8072FB}" destId="{1F99768F-C071-9044-BF48-3AEA09A01BA0}" srcOrd="0" destOrd="0" presId="urn:microsoft.com/office/officeart/2005/8/layout/vList2"/>
    <dgm:cxn modelId="{C1FA593F-FE04-466A-8D81-25B2EF0AF615}" type="presOf" srcId="{C10793A1-E9A8-4123-8706-A79ADBE46C76}" destId="{3CD66F38-A02D-48CD-A238-F3A46C106D3C}" srcOrd="0" destOrd="0" presId="urn:microsoft.com/office/officeart/2005/8/layout/vList2"/>
    <dgm:cxn modelId="{42147E3F-1A68-E64F-8D9D-6B684C7BD096}" srcId="{1A0380F0-CCB4-4049-9B95-578C678CEEDF}" destId="{97CD0F85-F44E-1643-9CCF-CFD9A3F1A640}" srcOrd="1" destOrd="0" parTransId="{1F36876A-E16E-954F-A044-ACD81BC8A3D7}" sibTransId="{7D16C68B-7FA6-824E-BFA3-9013BCB4032E}"/>
    <dgm:cxn modelId="{1EE59566-6B15-4FB0-9DE4-F134132505A7}" type="presOf" srcId="{9B12E253-5FC6-49EB-9905-7FA82F0051F0}" destId="{83F5EDAE-6FCB-4D74-B9BB-32EBDB44420E}" srcOrd="0" destOrd="0" presId="urn:microsoft.com/office/officeart/2005/8/layout/vList2"/>
    <dgm:cxn modelId="{54FEBB49-0E37-46D0-BCBE-F03DC4D2BB85}" srcId="{1A0380F0-CCB4-4049-9B95-578C678CEEDF}" destId="{9B12E253-5FC6-49EB-9905-7FA82F0051F0}" srcOrd="3" destOrd="0" parTransId="{9BA8A83A-430A-4424-8E9E-9BCB66B6FAC2}" sibTransId="{63AF8403-3912-4A3C-91C6-D5AD66DD975A}"/>
    <dgm:cxn modelId="{2C888A70-7785-DA4B-9970-3C273BFB0119}" srcId="{1A0380F0-CCB4-4049-9B95-578C678CEEDF}" destId="{340894A7-C986-7E41-9140-2921E625B81A}" srcOrd="10" destOrd="0" parTransId="{4DC1F98E-5D1A-7648-8FC5-0F306EABE0BD}" sibTransId="{FF5C5760-0DC1-C34C-B87D-881585E5BCC6}"/>
    <dgm:cxn modelId="{567E888A-6D94-4549-9BA5-53D4D2972E64}" srcId="{1A0380F0-CCB4-4049-9B95-578C678CEEDF}" destId="{E66DD063-D50C-4B19-8B73-E4B7DE604DC9}" srcOrd="6" destOrd="0" parTransId="{62E424E7-CFCC-4648-8B1A-500A49211713}" sibTransId="{E01C8763-58D2-4EE0-A342-C35D94BEDEB3}"/>
    <dgm:cxn modelId="{D617D993-D81D-4AB3-893F-2809DA9E22BE}" type="presOf" srcId="{DE0D32C9-E690-428C-9499-1E8F11B02653}" destId="{92E95BBA-90BD-4BF6-B549-299C3B6E55F9}" srcOrd="0" destOrd="0" presId="urn:microsoft.com/office/officeart/2005/8/layout/vList2"/>
    <dgm:cxn modelId="{961194B0-6AFD-624C-A90A-6FEF5238EE20}" type="presOf" srcId="{97CD0F85-F44E-1643-9CCF-CFD9A3F1A640}" destId="{25AD71DC-0D6D-7846-873C-50E0A135BED8}" srcOrd="0" destOrd="0" presId="urn:microsoft.com/office/officeart/2005/8/layout/vList2"/>
    <dgm:cxn modelId="{574DFEB0-5ADE-4B4E-9FA2-C90BD9529977}" srcId="{1A0380F0-CCB4-4049-9B95-578C678CEEDF}" destId="{F397DE5E-1B4D-4712-9539-0ACC1664BB90}" srcOrd="5" destOrd="0" parTransId="{C9CEA609-C107-46C2-9FF5-DDB0C5F2B335}" sibTransId="{14C5D221-2D16-4118-A09E-48F9C82C930B}"/>
    <dgm:cxn modelId="{2285F4BC-7EA3-42AE-8CB4-513054B87583}" type="presOf" srcId="{F3746FF3-8F05-4398-ADAC-95A849943A5B}" destId="{6E37E09F-1BA0-4708-89B8-7D034D10ED93}" srcOrd="0" destOrd="0" presId="urn:microsoft.com/office/officeart/2005/8/layout/vList2"/>
    <dgm:cxn modelId="{94749CC7-8C71-384F-843C-770AE0029B71}" srcId="{1A0380F0-CCB4-4049-9B95-578C678CEEDF}" destId="{AEAA16AE-3128-5E44-920B-40DF5A8072FB}" srcOrd="2" destOrd="0" parTransId="{0D4432F2-2BFD-5541-912B-19E020FE3936}" sibTransId="{74C78829-2198-C24D-ACD0-6794361FC7A2}"/>
    <dgm:cxn modelId="{66ECA1D1-F048-6949-87F3-E3E91A9F3FDF}" type="presOf" srcId="{1546D40B-BABC-7E49-8D9A-5E4370595AA9}" destId="{2D354D10-461E-AB4B-B885-34FC0A3AFDF4}" srcOrd="0" destOrd="0" presId="urn:microsoft.com/office/officeart/2005/8/layout/vList2"/>
    <dgm:cxn modelId="{A4B93AD3-0161-4CF1-8EDA-6E2E022293E3}" srcId="{1A0380F0-CCB4-4049-9B95-578C678CEEDF}" destId="{CDB4A707-9098-4CFB-8574-79274ADB1FC9}" srcOrd="8" destOrd="0" parTransId="{619A7B07-CF93-435D-95E3-EE794D60DA0B}" sibTransId="{A8E959D5-7221-433A-B43F-52D0ECDDEEF4}"/>
    <dgm:cxn modelId="{D8B852D6-CE57-4F33-8A00-446223729721}" srcId="{1A0380F0-CCB4-4049-9B95-578C678CEEDF}" destId="{DE0D32C9-E690-428C-9499-1E8F11B02653}" srcOrd="7" destOrd="0" parTransId="{F625344A-57ED-4263-8E8B-71809BB8419C}" sibTransId="{D25EE972-F908-4768-852E-C78D8AAAC21A}"/>
    <dgm:cxn modelId="{C5036ED8-9EBC-0542-8A61-3BB31DA270C5}" type="presOf" srcId="{1A0380F0-CCB4-4049-9B95-578C678CEEDF}" destId="{A923DC39-53E2-964C-AA27-E6980EA2821C}" srcOrd="0" destOrd="0" presId="urn:microsoft.com/office/officeart/2005/8/layout/vList2"/>
    <dgm:cxn modelId="{7F4D7CDF-F0C9-4783-91C4-08E60EA53E7F}" srcId="{1A0380F0-CCB4-4049-9B95-578C678CEEDF}" destId="{F3746FF3-8F05-4398-ADAC-95A849943A5B}" srcOrd="4" destOrd="0" parTransId="{9BECBB1E-378C-4E5F-8A11-D28089392B7E}" sibTransId="{5876059F-99A0-4A18-B308-230366B68805}"/>
    <dgm:cxn modelId="{CBFB0FE1-596D-3743-B528-86CC10FCCBE4}" type="presOf" srcId="{340894A7-C986-7E41-9140-2921E625B81A}" destId="{DDF315BF-ADC0-8A45-BBFE-4C59750B8729}" srcOrd="0" destOrd="0" presId="urn:microsoft.com/office/officeart/2005/8/layout/vList2"/>
    <dgm:cxn modelId="{B7E2F3ED-4DE1-46DD-85F0-84E4C203BA9D}" srcId="{1A0380F0-CCB4-4049-9B95-578C678CEEDF}" destId="{C10793A1-E9A8-4123-8706-A79ADBE46C76}" srcOrd="9" destOrd="0" parTransId="{59FA4DE9-94FE-4BB4-AB24-452009120885}" sibTransId="{D8E59BDE-FB59-4AD1-BDE5-28ECC70416A9}"/>
    <dgm:cxn modelId="{439188F2-B02B-49DD-A904-D346F7EEFE9C}" type="presOf" srcId="{E66DD063-D50C-4B19-8B73-E4B7DE604DC9}" destId="{ED3731F0-8FB9-42B4-A3D6-9B149CC6DC0D}" srcOrd="0" destOrd="0" presId="urn:microsoft.com/office/officeart/2005/8/layout/vList2"/>
    <dgm:cxn modelId="{FAA8CBF4-91FA-4011-84FD-D4285A7C9253}" type="presOf" srcId="{CDB4A707-9098-4CFB-8574-79274ADB1FC9}" destId="{9F9EB87D-4B1C-46A9-8A6F-1B858E1466CD}" srcOrd="0" destOrd="0" presId="urn:microsoft.com/office/officeart/2005/8/layout/vList2"/>
    <dgm:cxn modelId="{FCCAA8FC-192A-EA44-808F-1B9610344FFE}" srcId="{1A0380F0-CCB4-4049-9B95-578C678CEEDF}" destId="{1546D40B-BABC-7E49-8D9A-5E4370595AA9}" srcOrd="0" destOrd="0" parTransId="{6890D472-C042-8142-B529-76856C53A136}" sibTransId="{3A761B07-6B48-D74D-85AB-C2B7E770CBB0}"/>
    <dgm:cxn modelId="{2925A1FF-CC31-4372-8CCD-7EE0824FCA5E}" type="presOf" srcId="{F397DE5E-1B4D-4712-9539-0ACC1664BB90}" destId="{903FD438-FFDE-4A46-A4E3-17C0918F84F8}" srcOrd="0" destOrd="0" presId="urn:microsoft.com/office/officeart/2005/8/layout/vList2"/>
    <dgm:cxn modelId="{0C2B84BC-04F9-5D40-B1EC-F55AAA4D3617}" type="presParOf" srcId="{A923DC39-53E2-964C-AA27-E6980EA2821C}" destId="{2D354D10-461E-AB4B-B885-34FC0A3AFDF4}" srcOrd="0" destOrd="0" presId="urn:microsoft.com/office/officeart/2005/8/layout/vList2"/>
    <dgm:cxn modelId="{CDD18925-5503-974F-BA91-2BCDAE573442}" type="presParOf" srcId="{A923DC39-53E2-964C-AA27-E6980EA2821C}" destId="{DC11DD96-BBBF-DB41-87AB-963AA0FF603A}" srcOrd="1" destOrd="0" presId="urn:microsoft.com/office/officeart/2005/8/layout/vList2"/>
    <dgm:cxn modelId="{049750F3-8B89-914C-AC4A-3E0703386C60}" type="presParOf" srcId="{A923DC39-53E2-964C-AA27-E6980EA2821C}" destId="{25AD71DC-0D6D-7846-873C-50E0A135BED8}" srcOrd="2" destOrd="0" presId="urn:microsoft.com/office/officeart/2005/8/layout/vList2"/>
    <dgm:cxn modelId="{4D88A036-7210-104D-8568-35F1A69C61B2}" type="presParOf" srcId="{A923DC39-53E2-964C-AA27-E6980EA2821C}" destId="{DB65CF52-E735-424C-82E7-28B48F821C8C}" srcOrd="3" destOrd="0" presId="urn:microsoft.com/office/officeart/2005/8/layout/vList2"/>
    <dgm:cxn modelId="{6C7F4913-21AB-7048-842D-CFEBE22E09E5}" type="presParOf" srcId="{A923DC39-53E2-964C-AA27-E6980EA2821C}" destId="{1F99768F-C071-9044-BF48-3AEA09A01BA0}" srcOrd="4" destOrd="0" presId="urn:microsoft.com/office/officeart/2005/8/layout/vList2"/>
    <dgm:cxn modelId="{D2AA4755-71C2-8E48-82A8-97B43FF98500}" type="presParOf" srcId="{A923DC39-53E2-964C-AA27-E6980EA2821C}" destId="{91200338-2143-194B-B228-A19A7AEDC31F}" srcOrd="5" destOrd="0" presId="urn:microsoft.com/office/officeart/2005/8/layout/vList2"/>
    <dgm:cxn modelId="{ECF05160-5F0F-4CAB-BC45-EEEB18919AA2}" type="presParOf" srcId="{A923DC39-53E2-964C-AA27-E6980EA2821C}" destId="{83F5EDAE-6FCB-4D74-B9BB-32EBDB44420E}" srcOrd="6" destOrd="0" presId="urn:microsoft.com/office/officeart/2005/8/layout/vList2"/>
    <dgm:cxn modelId="{232A2845-C602-4FA8-9E5E-C04A6B451715}" type="presParOf" srcId="{A923DC39-53E2-964C-AA27-E6980EA2821C}" destId="{A00AEF12-FD69-4F85-8C67-FAC4EB385666}" srcOrd="7" destOrd="0" presId="urn:microsoft.com/office/officeart/2005/8/layout/vList2"/>
    <dgm:cxn modelId="{0B16478E-1FD2-40CD-B04E-E02556FC02D9}" type="presParOf" srcId="{A923DC39-53E2-964C-AA27-E6980EA2821C}" destId="{6E37E09F-1BA0-4708-89B8-7D034D10ED93}" srcOrd="8" destOrd="0" presId="urn:microsoft.com/office/officeart/2005/8/layout/vList2"/>
    <dgm:cxn modelId="{5DE1874E-37CC-4E6D-9FF7-F99819FB65DC}" type="presParOf" srcId="{A923DC39-53E2-964C-AA27-E6980EA2821C}" destId="{87C70B4B-5A14-452D-B6B0-FEF3CFAD4AF0}" srcOrd="9" destOrd="0" presId="urn:microsoft.com/office/officeart/2005/8/layout/vList2"/>
    <dgm:cxn modelId="{5F769CA9-7B4E-43B8-A5C9-2A800673F423}" type="presParOf" srcId="{A923DC39-53E2-964C-AA27-E6980EA2821C}" destId="{903FD438-FFDE-4A46-A4E3-17C0918F84F8}" srcOrd="10" destOrd="0" presId="urn:microsoft.com/office/officeart/2005/8/layout/vList2"/>
    <dgm:cxn modelId="{1E906C08-788E-4442-B684-C2651D941316}" type="presParOf" srcId="{A923DC39-53E2-964C-AA27-E6980EA2821C}" destId="{C4146298-A0F5-463F-91ED-D59CAF42974B}" srcOrd="11" destOrd="0" presId="urn:microsoft.com/office/officeart/2005/8/layout/vList2"/>
    <dgm:cxn modelId="{0DA82D8C-36EE-49A6-8A50-EA7443694CA1}" type="presParOf" srcId="{A923DC39-53E2-964C-AA27-E6980EA2821C}" destId="{ED3731F0-8FB9-42B4-A3D6-9B149CC6DC0D}" srcOrd="12" destOrd="0" presId="urn:microsoft.com/office/officeart/2005/8/layout/vList2"/>
    <dgm:cxn modelId="{9C708957-DC62-4926-9491-5846A82A4E3C}" type="presParOf" srcId="{A923DC39-53E2-964C-AA27-E6980EA2821C}" destId="{64866C15-25DC-4E79-A001-46CE8E4FAB22}" srcOrd="13" destOrd="0" presId="urn:microsoft.com/office/officeart/2005/8/layout/vList2"/>
    <dgm:cxn modelId="{E3DBE740-BF80-41F2-8704-8A9BDF6C2246}" type="presParOf" srcId="{A923DC39-53E2-964C-AA27-E6980EA2821C}" destId="{92E95BBA-90BD-4BF6-B549-299C3B6E55F9}" srcOrd="14" destOrd="0" presId="urn:microsoft.com/office/officeart/2005/8/layout/vList2"/>
    <dgm:cxn modelId="{0449E332-6DF0-4B1E-B6A3-340320EF340C}" type="presParOf" srcId="{A923DC39-53E2-964C-AA27-E6980EA2821C}" destId="{A86BDCAA-379C-4FA2-931C-26499BCA81D3}" srcOrd="15" destOrd="0" presId="urn:microsoft.com/office/officeart/2005/8/layout/vList2"/>
    <dgm:cxn modelId="{56AD7CB8-81BF-46B1-8477-ABD68A8C569C}" type="presParOf" srcId="{A923DC39-53E2-964C-AA27-E6980EA2821C}" destId="{9F9EB87D-4B1C-46A9-8A6F-1B858E1466CD}" srcOrd="16" destOrd="0" presId="urn:microsoft.com/office/officeart/2005/8/layout/vList2"/>
    <dgm:cxn modelId="{AE23871A-07A5-4FA6-A6D5-514B9F56A097}" type="presParOf" srcId="{A923DC39-53E2-964C-AA27-E6980EA2821C}" destId="{2DBF9ED5-2381-44B5-894D-CE28C2956EAA}" srcOrd="17" destOrd="0" presId="urn:microsoft.com/office/officeart/2005/8/layout/vList2"/>
    <dgm:cxn modelId="{FCDB5289-BE98-47B9-B50D-2C94639B1987}" type="presParOf" srcId="{A923DC39-53E2-964C-AA27-E6980EA2821C}" destId="{3CD66F38-A02D-48CD-A238-F3A46C106D3C}" srcOrd="18" destOrd="0" presId="urn:microsoft.com/office/officeart/2005/8/layout/vList2"/>
    <dgm:cxn modelId="{7019F33A-9EE1-49F4-99E0-8037A50F6758}" type="presParOf" srcId="{A923DC39-53E2-964C-AA27-E6980EA2821C}" destId="{8F682BB5-CEED-49FC-83DE-89873DE25301}" srcOrd="19" destOrd="0" presId="urn:microsoft.com/office/officeart/2005/8/layout/vList2"/>
    <dgm:cxn modelId="{621627A2-91BA-9F4A-816B-49EF5FDE4C24}" type="presParOf" srcId="{A923DC39-53E2-964C-AA27-E6980EA2821C}" destId="{DDF315BF-ADC0-8A45-BBFE-4C59750B8729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0380F0-CCB4-4049-9B95-578C678CEEDF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546D40B-BABC-7E49-8D9A-5E4370595AA9}">
      <dgm:prSet phldrT="[Text]"/>
      <dgm:spPr/>
      <dgm:t>
        <a:bodyPr/>
        <a:lstStyle/>
        <a:p>
          <a:pPr rtl="0"/>
          <a:r>
            <a:rPr lang="en-US" dirty="0"/>
            <a:t>CLASS DIAGRAM</a:t>
          </a:r>
        </a:p>
      </dgm:t>
    </dgm:pt>
    <dgm:pt modelId="{6890D472-C042-8142-B529-76856C53A136}" type="parTrans" cxnId="{FCCAA8FC-192A-EA44-808F-1B9610344FFE}">
      <dgm:prSet/>
      <dgm:spPr/>
      <dgm:t>
        <a:bodyPr/>
        <a:lstStyle/>
        <a:p>
          <a:endParaRPr lang="en-US"/>
        </a:p>
      </dgm:t>
    </dgm:pt>
    <dgm:pt modelId="{3A761B07-6B48-D74D-85AB-C2B7E770CBB0}" type="sibTrans" cxnId="{FCCAA8FC-192A-EA44-808F-1B9610344FFE}">
      <dgm:prSet/>
      <dgm:spPr/>
      <dgm:t>
        <a:bodyPr/>
        <a:lstStyle/>
        <a:p>
          <a:endParaRPr lang="en-US"/>
        </a:p>
      </dgm:t>
    </dgm:pt>
    <dgm:pt modelId="{EFA4A3AE-C59E-E149-82D6-59AD244AFBA3}">
      <dgm:prSet phldrT="[Text]"/>
      <dgm:spPr/>
      <dgm:t>
        <a:bodyPr/>
        <a:lstStyle/>
        <a:p>
          <a:pPr rtl="0"/>
          <a:r>
            <a:rPr lang="en-US" dirty="0"/>
            <a:t>INSTANCE METHODS</a:t>
          </a:r>
        </a:p>
      </dgm:t>
    </dgm:pt>
    <dgm:pt modelId="{8F05DA70-01F1-214E-B0B4-78AC3F2BAEF4}" type="parTrans" cxnId="{FBAE1340-65B7-E445-95D9-B74B5BDBF71A}">
      <dgm:prSet/>
      <dgm:spPr/>
      <dgm:t>
        <a:bodyPr/>
        <a:lstStyle/>
        <a:p>
          <a:endParaRPr lang="en-US"/>
        </a:p>
      </dgm:t>
    </dgm:pt>
    <dgm:pt modelId="{C75D7BBC-8679-3049-B220-36D44DB27C29}" type="sibTrans" cxnId="{FBAE1340-65B7-E445-95D9-B74B5BDBF71A}">
      <dgm:prSet/>
      <dgm:spPr/>
      <dgm:t>
        <a:bodyPr/>
        <a:lstStyle/>
        <a:p>
          <a:endParaRPr lang="en-US"/>
        </a:p>
      </dgm:t>
    </dgm:pt>
    <dgm:pt modelId="{97CD0F85-F44E-1643-9CCF-CFD9A3F1A640}">
      <dgm:prSet phldrT="[Text]"/>
      <dgm:spPr/>
      <dgm:t>
        <a:bodyPr/>
        <a:lstStyle/>
        <a:p>
          <a:pPr rtl="0"/>
          <a:r>
            <a:rPr lang="en-US" dirty="0"/>
            <a:t>OBJECT DIAGRAM</a:t>
          </a:r>
        </a:p>
      </dgm:t>
    </dgm:pt>
    <dgm:pt modelId="{1F36876A-E16E-954F-A044-ACD81BC8A3D7}" type="parTrans" cxnId="{42147E3F-1A68-E64F-8D9D-6B684C7BD096}">
      <dgm:prSet/>
      <dgm:spPr/>
      <dgm:t>
        <a:bodyPr/>
        <a:lstStyle/>
        <a:p>
          <a:endParaRPr lang="en-US"/>
        </a:p>
      </dgm:t>
    </dgm:pt>
    <dgm:pt modelId="{7D16C68B-7FA6-824E-BFA3-9013BCB4032E}" type="sibTrans" cxnId="{42147E3F-1A68-E64F-8D9D-6B684C7BD096}">
      <dgm:prSet/>
      <dgm:spPr/>
      <dgm:t>
        <a:bodyPr/>
        <a:lstStyle/>
        <a:p>
          <a:endParaRPr lang="en-US"/>
        </a:p>
      </dgm:t>
    </dgm:pt>
    <dgm:pt modelId="{AEAA16AE-3128-5E44-920B-40DF5A8072FB}">
      <dgm:prSet phldrT="[Text]"/>
      <dgm:spPr/>
      <dgm:t>
        <a:bodyPr/>
        <a:lstStyle/>
        <a:p>
          <a:pPr rtl="0"/>
          <a:r>
            <a:rPr lang="en-US" dirty="0"/>
            <a:t>CONSTRUCTORS</a:t>
          </a:r>
        </a:p>
      </dgm:t>
    </dgm:pt>
    <dgm:pt modelId="{0D4432F2-2BFD-5541-912B-19E020FE3936}" type="parTrans" cxnId="{94749CC7-8C71-384F-843C-770AE0029B71}">
      <dgm:prSet/>
      <dgm:spPr/>
      <dgm:t>
        <a:bodyPr/>
        <a:lstStyle/>
        <a:p>
          <a:endParaRPr lang="en-US"/>
        </a:p>
      </dgm:t>
    </dgm:pt>
    <dgm:pt modelId="{74C78829-2198-C24D-ACD0-6794361FC7A2}" type="sibTrans" cxnId="{94749CC7-8C71-384F-843C-770AE0029B71}">
      <dgm:prSet/>
      <dgm:spPr/>
      <dgm:t>
        <a:bodyPr/>
        <a:lstStyle/>
        <a:p>
          <a:endParaRPr lang="en-US"/>
        </a:p>
      </dgm:t>
    </dgm:pt>
    <dgm:pt modelId="{340894A7-C986-7E41-9140-2921E625B81A}">
      <dgm:prSet phldrT="[Text]"/>
      <dgm:spPr/>
      <dgm:t>
        <a:bodyPr/>
        <a:lstStyle/>
        <a:p>
          <a:pPr rtl="0"/>
          <a:r>
            <a:rPr lang="en-US" dirty="0"/>
            <a:t>ACCESSOR METHODS</a:t>
          </a:r>
        </a:p>
      </dgm:t>
    </dgm:pt>
    <dgm:pt modelId="{4DC1F98E-5D1A-7648-8FC5-0F306EABE0BD}" type="parTrans" cxnId="{2C888A70-7785-DA4B-9970-3C273BFB0119}">
      <dgm:prSet/>
      <dgm:spPr/>
      <dgm:t>
        <a:bodyPr/>
        <a:lstStyle/>
        <a:p>
          <a:endParaRPr lang="en-US"/>
        </a:p>
      </dgm:t>
    </dgm:pt>
    <dgm:pt modelId="{FF5C5760-0DC1-C34C-B87D-881585E5BCC6}" type="sibTrans" cxnId="{2C888A70-7785-DA4B-9970-3C273BFB0119}">
      <dgm:prSet/>
      <dgm:spPr/>
      <dgm:t>
        <a:bodyPr/>
        <a:lstStyle/>
        <a:p>
          <a:endParaRPr lang="en-US"/>
        </a:p>
      </dgm:t>
    </dgm:pt>
    <dgm:pt modelId="{734A3285-13D7-47AC-A50E-112E0A222FCA}">
      <dgm:prSet phldrT="[Text]"/>
      <dgm:spPr/>
      <dgm:t>
        <a:bodyPr/>
        <a:lstStyle/>
        <a:p>
          <a:pPr rtl="0"/>
          <a:r>
            <a:rPr lang="en-US" dirty="0"/>
            <a:t>VISIBILITY MODIFIERS</a:t>
          </a:r>
        </a:p>
      </dgm:t>
    </dgm:pt>
    <dgm:pt modelId="{38464B9D-EE4D-40F8-958E-23DE094C21C6}" type="parTrans" cxnId="{56060DA3-BD4C-4E68-83DF-7FC05C5CDA01}">
      <dgm:prSet/>
      <dgm:spPr/>
      <dgm:t>
        <a:bodyPr/>
        <a:lstStyle/>
        <a:p>
          <a:endParaRPr lang="en-US"/>
        </a:p>
      </dgm:t>
    </dgm:pt>
    <dgm:pt modelId="{041FC3D1-FF88-488F-BB7A-A72162E38B8A}" type="sibTrans" cxnId="{56060DA3-BD4C-4E68-83DF-7FC05C5CDA01}">
      <dgm:prSet/>
      <dgm:spPr/>
      <dgm:t>
        <a:bodyPr/>
        <a:lstStyle/>
        <a:p>
          <a:endParaRPr lang="en-US"/>
        </a:p>
      </dgm:t>
    </dgm:pt>
    <dgm:pt modelId="{A923DC39-53E2-964C-AA27-E6980EA2821C}" type="pres">
      <dgm:prSet presAssocID="{1A0380F0-CCB4-4049-9B95-578C678CEEDF}" presName="linear" presStyleCnt="0">
        <dgm:presLayoutVars>
          <dgm:animLvl val="lvl"/>
          <dgm:resizeHandles val="exact"/>
        </dgm:presLayoutVars>
      </dgm:prSet>
      <dgm:spPr/>
    </dgm:pt>
    <dgm:pt modelId="{2D354D10-461E-AB4B-B885-34FC0A3AFDF4}" type="pres">
      <dgm:prSet presAssocID="{1546D40B-BABC-7E49-8D9A-5E4370595AA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C11DD96-BBBF-DB41-87AB-963AA0FF603A}" type="pres">
      <dgm:prSet presAssocID="{3A761B07-6B48-D74D-85AB-C2B7E770CBB0}" presName="spacer" presStyleCnt="0"/>
      <dgm:spPr/>
    </dgm:pt>
    <dgm:pt modelId="{25AD71DC-0D6D-7846-873C-50E0A135BED8}" type="pres">
      <dgm:prSet presAssocID="{97CD0F85-F44E-1643-9CCF-CFD9A3F1A640}" presName="parentText" presStyleLbl="node1" presStyleIdx="1" presStyleCnt="6" custLinFactNeighborX="-80800" custLinFactNeighborY="-94494">
        <dgm:presLayoutVars>
          <dgm:chMax val="0"/>
          <dgm:bulletEnabled val="1"/>
        </dgm:presLayoutVars>
      </dgm:prSet>
      <dgm:spPr/>
    </dgm:pt>
    <dgm:pt modelId="{DB65CF52-E735-424C-82E7-28B48F821C8C}" type="pres">
      <dgm:prSet presAssocID="{7D16C68B-7FA6-824E-BFA3-9013BCB4032E}" presName="spacer" presStyleCnt="0"/>
      <dgm:spPr/>
    </dgm:pt>
    <dgm:pt modelId="{1F99768F-C071-9044-BF48-3AEA09A01BA0}" type="pres">
      <dgm:prSet presAssocID="{AEAA16AE-3128-5E44-920B-40DF5A8072F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1200338-2143-194B-B228-A19A7AEDC31F}" type="pres">
      <dgm:prSet presAssocID="{74C78829-2198-C24D-ACD0-6794361FC7A2}" presName="spacer" presStyleCnt="0"/>
      <dgm:spPr/>
    </dgm:pt>
    <dgm:pt modelId="{DDF315BF-ADC0-8A45-BBFE-4C59750B8729}" type="pres">
      <dgm:prSet presAssocID="{340894A7-C986-7E41-9140-2921E625B81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E47B280-2CA4-B048-A5D6-A299B9CF846C}" type="pres">
      <dgm:prSet presAssocID="{FF5C5760-0DC1-C34C-B87D-881585E5BCC6}" presName="spacer" presStyleCnt="0"/>
      <dgm:spPr/>
    </dgm:pt>
    <dgm:pt modelId="{805580EF-4993-6F4C-B099-B6DFD8FCF97D}" type="pres">
      <dgm:prSet presAssocID="{EFA4A3AE-C59E-E149-82D6-59AD244AFBA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B3968A1-331A-43A3-ABE3-A0AB6F0BD47E}" type="pres">
      <dgm:prSet presAssocID="{C75D7BBC-8679-3049-B220-36D44DB27C29}" presName="spacer" presStyleCnt="0"/>
      <dgm:spPr/>
    </dgm:pt>
    <dgm:pt modelId="{294D87A5-6EFD-4A33-A925-FC361AC972F9}" type="pres">
      <dgm:prSet presAssocID="{734A3285-13D7-47AC-A50E-112E0A222FC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CD3F90D-5B11-4BFB-A4F9-D95AB3B6F51F}" type="presOf" srcId="{734A3285-13D7-47AC-A50E-112E0A222FCA}" destId="{294D87A5-6EFD-4A33-A925-FC361AC972F9}" srcOrd="0" destOrd="0" presId="urn:microsoft.com/office/officeart/2005/8/layout/vList2"/>
    <dgm:cxn modelId="{431CC015-8C42-BF4D-88F6-B3D0954BA901}" type="presOf" srcId="{AEAA16AE-3128-5E44-920B-40DF5A8072FB}" destId="{1F99768F-C071-9044-BF48-3AEA09A01BA0}" srcOrd="0" destOrd="0" presId="urn:microsoft.com/office/officeart/2005/8/layout/vList2"/>
    <dgm:cxn modelId="{42147E3F-1A68-E64F-8D9D-6B684C7BD096}" srcId="{1A0380F0-CCB4-4049-9B95-578C678CEEDF}" destId="{97CD0F85-F44E-1643-9CCF-CFD9A3F1A640}" srcOrd="1" destOrd="0" parTransId="{1F36876A-E16E-954F-A044-ACD81BC8A3D7}" sibTransId="{7D16C68B-7FA6-824E-BFA3-9013BCB4032E}"/>
    <dgm:cxn modelId="{FBAE1340-65B7-E445-95D9-B74B5BDBF71A}" srcId="{1A0380F0-CCB4-4049-9B95-578C678CEEDF}" destId="{EFA4A3AE-C59E-E149-82D6-59AD244AFBA3}" srcOrd="4" destOrd="0" parTransId="{8F05DA70-01F1-214E-B0B4-78AC3F2BAEF4}" sibTransId="{C75D7BBC-8679-3049-B220-36D44DB27C29}"/>
    <dgm:cxn modelId="{2C888A70-7785-DA4B-9970-3C273BFB0119}" srcId="{1A0380F0-CCB4-4049-9B95-578C678CEEDF}" destId="{340894A7-C986-7E41-9140-2921E625B81A}" srcOrd="3" destOrd="0" parTransId="{4DC1F98E-5D1A-7648-8FC5-0F306EABE0BD}" sibTransId="{FF5C5760-0DC1-C34C-B87D-881585E5BCC6}"/>
    <dgm:cxn modelId="{56060DA3-BD4C-4E68-83DF-7FC05C5CDA01}" srcId="{1A0380F0-CCB4-4049-9B95-578C678CEEDF}" destId="{734A3285-13D7-47AC-A50E-112E0A222FCA}" srcOrd="5" destOrd="0" parTransId="{38464B9D-EE4D-40F8-958E-23DE094C21C6}" sibTransId="{041FC3D1-FF88-488F-BB7A-A72162E38B8A}"/>
    <dgm:cxn modelId="{961194B0-6AFD-624C-A90A-6FEF5238EE20}" type="presOf" srcId="{97CD0F85-F44E-1643-9CCF-CFD9A3F1A640}" destId="{25AD71DC-0D6D-7846-873C-50E0A135BED8}" srcOrd="0" destOrd="0" presId="urn:microsoft.com/office/officeart/2005/8/layout/vList2"/>
    <dgm:cxn modelId="{94749CC7-8C71-384F-843C-770AE0029B71}" srcId="{1A0380F0-CCB4-4049-9B95-578C678CEEDF}" destId="{AEAA16AE-3128-5E44-920B-40DF5A8072FB}" srcOrd="2" destOrd="0" parTransId="{0D4432F2-2BFD-5541-912B-19E020FE3936}" sibTransId="{74C78829-2198-C24D-ACD0-6794361FC7A2}"/>
    <dgm:cxn modelId="{A8E50BC8-9C8C-B445-B33D-3CB6A2FB2A61}" type="presOf" srcId="{EFA4A3AE-C59E-E149-82D6-59AD244AFBA3}" destId="{805580EF-4993-6F4C-B099-B6DFD8FCF97D}" srcOrd="0" destOrd="0" presId="urn:microsoft.com/office/officeart/2005/8/layout/vList2"/>
    <dgm:cxn modelId="{66ECA1D1-F048-6949-87F3-E3E91A9F3FDF}" type="presOf" srcId="{1546D40B-BABC-7E49-8D9A-5E4370595AA9}" destId="{2D354D10-461E-AB4B-B885-34FC0A3AFDF4}" srcOrd="0" destOrd="0" presId="urn:microsoft.com/office/officeart/2005/8/layout/vList2"/>
    <dgm:cxn modelId="{C5036ED8-9EBC-0542-8A61-3BB31DA270C5}" type="presOf" srcId="{1A0380F0-CCB4-4049-9B95-578C678CEEDF}" destId="{A923DC39-53E2-964C-AA27-E6980EA2821C}" srcOrd="0" destOrd="0" presId="urn:microsoft.com/office/officeart/2005/8/layout/vList2"/>
    <dgm:cxn modelId="{CBFB0FE1-596D-3743-B528-86CC10FCCBE4}" type="presOf" srcId="{340894A7-C986-7E41-9140-2921E625B81A}" destId="{DDF315BF-ADC0-8A45-BBFE-4C59750B8729}" srcOrd="0" destOrd="0" presId="urn:microsoft.com/office/officeart/2005/8/layout/vList2"/>
    <dgm:cxn modelId="{FCCAA8FC-192A-EA44-808F-1B9610344FFE}" srcId="{1A0380F0-CCB4-4049-9B95-578C678CEEDF}" destId="{1546D40B-BABC-7E49-8D9A-5E4370595AA9}" srcOrd="0" destOrd="0" parTransId="{6890D472-C042-8142-B529-76856C53A136}" sibTransId="{3A761B07-6B48-D74D-85AB-C2B7E770CBB0}"/>
    <dgm:cxn modelId="{0C2B84BC-04F9-5D40-B1EC-F55AAA4D3617}" type="presParOf" srcId="{A923DC39-53E2-964C-AA27-E6980EA2821C}" destId="{2D354D10-461E-AB4B-B885-34FC0A3AFDF4}" srcOrd="0" destOrd="0" presId="urn:microsoft.com/office/officeart/2005/8/layout/vList2"/>
    <dgm:cxn modelId="{CDD18925-5503-974F-BA91-2BCDAE573442}" type="presParOf" srcId="{A923DC39-53E2-964C-AA27-E6980EA2821C}" destId="{DC11DD96-BBBF-DB41-87AB-963AA0FF603A}" srcOrd="1" destOrd="0" presId="urn:microsoft.com/office/officeart/2005/8/layout/vList2"/>
    <dgm:cxn modelId="{049750F3-8B89-914C-AC4A-3E0703386C60}" type="presParOf" srcId="{A923DC39-53E2-964C-AA27-E6980EA2821C}" destId="{25AD71DC-0D6D-7846-873C-50E0A135BED8}" srcOrd="2" destOrd="0" presId="urn:microsoft.com/office/officeart/2005/8/layout/vList2"/>
    <dgm:cxn modelId="{4D88A036-7210-104D-8568-35F1A69C61B2}" type="presParOf" srcId="{A923DC39-53E2-964C-AA27-E6980EA2821C}" destId="{DB65CF52-E735-424C-82E7-28B48F821C8C}" srcOrd="3" destOrd="0" presId="urn:microsoft.com/office/officeart/2005/8/layout/vList2"/>
    <dgm:cxn modelId="{6C7F4913-21AB-7048-842D-CFEBE22E09E5}" type="presParOf" srcId="{A923DC39-53E2-964C-AA27-E6980EA2821C}" destId="{1F99768F-C071-9044-BF48-3AEA09A01BA0}" srcOrd="4" destOrd="0" presId="urn:microsoft.com/office/officeart/2005/8/layout/vList2"/>
    <dgm:cxn modelId="{D2AA4755-71C2-8E48-82A8-97B43FF98500}" type="presParOf" srcId="{A923DC39-53E2-964C-AA27-E6980EA2821C}" destId="{91200338-2143-194B-B228-A19A7AEDC31F}" srcOrd="5" destOrd="0" presId="urn:microsoft.com/office/officeart/2005/8/layout/vList2"/>
    <dgm:cxn modelId="{621627A2-91BA-9F4A-816B-49EF5FDE4C24}" type="presParOf" srcId="{A923DC39-53E2-964C-AA27-E6980EA2821C}" destId="{DDF315BF-ADC0-8A45-BBFE-4C59750B8729}" srcOrd="6" destOrd="0" presId="urn:microsoft.com/office/officeart/2005/8/layout/vList2"/>
    <dgm:cxn modelId="{04274D0F-CE5D-C54C-8B43-3223279AE31F}" type="presParOf" srcId="{A923DC39-53E2-964C-AA27-E6980EA2821C}" destId="{AE47B280-2CA4-B048-A5D6-A299B9CF846C}" srcOrd="7" destOrd="0" presId="urn:microsoft.com/office/officeart/2005/8/layout/vList2"/>
    <dgm:cxn modelId="{704FF54A-2BF5-444A-83EE-7477F8328539}" type="presParOf" srcId="{A923DC39-53E2-964C-AA27-E6980EA2821C}" destId="{805580EF-4993-6F4C-B099-B6DFD8FCF97D}" srcOrd="8" destOrd="0" presId="urn:microsoft.com/office/officeart/2005/8/layout/vList2"/>
    <dgm:cxn modelId="{7174CE04-7573-4D98-92D5-080D858A8619}" type="presParOf" srcId="{A923DC39-53E2-964C-AA27-E6980EA2821C}" destId="{BB3968A1-331A-43A3-ABE3-A0AB6F0BD47E}" srcOrd="9" destOrd="0" presId="urn:microsoft.com/office/officeart/2005/8/layout/vList2"/>
    <dgm:cxn modelId="{13AB3752-C64A-4869-94B7-73CAA49EA0C9}" type="presParOf" srcId="{A923DC39-53E2-964C-AA27-E6980EA2821C}" destId="{294D87A5-6EFD-4A33-A925-FC361AC972F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54D10-461E-AB4B-B885-34FC0A3AFDF4}">
      <dsp:nvSpPr>
        <dsp:cNvPr id="0" name=""/>
        <dsp:cNvSpPr/>
      </dsp:nvSpPr>
      <dsp:spPr>
        <a:xfrm>
          <a:off x="0" y="64965"/>
          <a:ext cx="7012370" cy="374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Introduction – Classes  &amp; Objects</a:t>
          </a:r>
        </a:p>
      </dsp:txBody>
      <dsp:txXfrm>
        <a:off x="18277" y="83242"/>
        <a:ext cx="6975816" cy="337846"/>
      </dsp:txXfrm>
    </dsp:sp>
    <dsp:sp modelId="{25AD71DC-0D6D-7846-873C-50E0A135BED8}">
      <dsp:nvSpPr>
        <dsp:cNvPr id="0" name=""/>
        <dsp:cNvSpPr/>
      </dsp:nvSpPr>
      <dsp:spPr>
        <a:xfrm>
          <a:off x="0" y="485445"/>
          <a:ext cx="7012370" cy="374400"/>
        </a:xfrm>
        <a:prstGeom prst="roundRect">
          <a:avLst/>
        </a:prstGeom>
        <a:solidFill>
          <a:schemeClr val="accent5">
            <a:hueOff val="446066"/>
            <a:satOff val="-1974"/>
            <a:lumOff val="-198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CLASS Design – (UML)</a:t>
          </a:r>
        </a:p>
      </dsp:txBody>
      <dsp:txXfrm>
        <a:off x="18277" y="503722"/>
        <a:ext cx="6975816" cy="337846"/>
      </dsp:txXfrm>
    </dsp:sp>
    <dsp:sp modelId="{1F99768F-C071-9044-BF48-3AEA09A01BA0}">
      <dsp:nvSpPr>
        <dsp:cNvPr id="0" name=""/>
        <dsp:cNvSpPr/>
      </dsp:nvSpPr>
      <dsp:spPr>
        <a:xfrm>
          <a:off x="0" y="905925"/>
          <a:ext cx="7012370" cy="374400"/>
        </a:xfrm>
        <a:prstGeom prst="roundRect">
          <a:avLst/>
        </a:prstGeom>
        <a:solidFill>
          <a:schemeClr val="accent5">
            <a:hueOff val="892131"/>
            <a:satOff val="-3948"/>
            <a:lumOff val="-396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Class Diagrams</a:t>
          </a:r>
        </a:p>
      </dsp:txBody>
      <dsp:txXfrm>
        <a:off x="18277" y="924202"/>
        <a:ext cx="6975816" cy="337846"/>
      </dsp:txXfrm>
    </dsp:sp>
    <dsp:sp modelId="{83F5EDAE-6FCB-4D74-B9BB-32EBDB44420E}">
      <dsp:nvSpPr>
        <dsp:cNvPr id="0" name=""/>
        <dsp:cNvSpPr/>
      </dsp:nvSpPr>
      <dsp:spPr>
        <a:xfrm>
          <a:off x="0" y="1326405"/>
          <a:ext cx="7012370" cy="374400"/>
        </a:xfrm>
        <a:prstGeom prst="roundRect">
          <a:avLst/>
        </a:prstGeom>
        <a:solidFill>
          <a:schemeClr val="accent5">
            <a:hueOff val="1338197"/>
            <a:satOff val="-5922"/>
            <a:lumOff val="-594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Object Diagrams</a:t>
          </a:r>
        </a:p>
      </dsp:txBody>
      <dsp:txXfrm>
        <a:off x="18277" y="1344682"/>
        <a:ext cx="6975816" cy="337846"/>
      </dsp:txXfrm>
    </dsp:sp>
    <dsp:sp modelId="{6E37E09F-1BA0-4708-89B8-7D034D10ED93}">
      <dsp:nvSpPr>
        <dsp:cNvPr id="0" name=""/>
        <dsp:cNvSpPr/>
      </dsp:nvSpPr>
      <dsp:spPr>
        <a:xfrm>
          <a:off x="0" y="1746885"/>
          <a:ext cx="7012370" cy="374400"/>
        </a:xfrm>
        <a:prstGeom prst="roundRect">
          <a:avLst/>
        </a:prstGeom>
        <a:solidFill>
          <a:schemeClr val="accent5">
            <a:hueOff val="1784262"/>
            <a:satOff val="-7896"/>
            <a:lumOff val="-7922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Messages &amp; Methods</a:t>
          </a:r>
        </a:p>
      </dsp:txBody>
      <dsp:txXfrm>
        <a:off x="18277" y="1765162"/>
        <a:ext cx="6975816" cy="337846"/>
      </dsp:txXfrm>
    </dsp:sp>
    <dsp:sp modelId="{903FD438-FFDE-4A46-A4E3-17C0918F84F8}">
      <dsp:nvSpPr>
        <dsp:cNvPr id="0" name=""/>
        <dsp:cNvSpPr/>
      </dsp:nvSpPr>
      <dsp:spPr>
        <a:xfrm>
          <a:off x="0" y="2167365"/>
          <a:ext cx="7012370" cy="374400"/>
        </a:xfrm>
        <a:prstGeom prst="roundRect">
          <a:avLst/>
        </a:prstGeom>
        <a:solidFill>
          <a:schemeClr val="accent5">
            <a:hueOff val="2230328"/>
            <a:satOff val="-9870"/>
            <a:lumOff val="-9902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Class &amp; Instance Data Values</a:t>
          </a:r>
        </a:p>
      </dsp:txBody>
      <dsp:txXfrm>
        <a:off x="18277" y="2185642"/>
        <a:ext cx="6975816" cy="337846"/>
      </dsp:txXfrm>
    </dsp:sp>
    <dsp:sp modelId="{ED3731F0-8FB9-42B4-A3D6-9B149CC6DC0D}">
      <dsp:nvSpPr>
        <dsp:cNvPr id="0" name=""/>
        <dsp:cNvSpPr/>
      </dsp:nvSpPr>
      <dsp:spPr>
        <a:xfrm>
          <a:off x="0" y="2587845"/>
          <a:ext cx="7012370" cy="374400"/>
        </a:xfrm>
        <a:prstGeom prst="roundRect">
          <a:avLst/>
        </a:prstGeom>
        <a:solidFill>
          <a:schemeClr val="accent5">
            <a:hueOff val="2676394"/>
            <a:satOff val="-11844"/>
            <a:lumOff val="-11882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b="0" kern="1200" dirty="0"/>
            <a:t>Controlling Access to Methods and Data Members</a:t>
          </a:r>
          <a:endParaRPr lang="en-US" sz="1600" b="0" kern="1200" dirty="0"/>
        </a:p>
      </dsp:txBody>
      <dsp:txXfrm>
        <a:off x="18277" y="2606122"/>
        <a:ext cx="6975816" cy="337846"/>
      </dsp:txXfrm>
    </dsp:sp>
    <dsp:sp modelId="{92E95BBA-90BD-4BF6-B549-299C3B6E55F9}">
      <dsp:nvSpPr>
        <dsp:cNvPr id="0" name=""/>
        <dsp:cNvSpPr/>
      </dsp:nvSpPr>
      <dsp:spPr>
        <a:xfrm>
          <a:off x="0" y="3008325"/>
          <a:ext cx="7012370" cy="374400"/>
        </a:xfrm>
        <a:prstGeom prst="roundRect">
          <a:avLst/>
        </a:prstGeom>
        <a:solidFill>
          <a:schemeClr val="accent5">
            <a:hueOff val="3122459"/>
            <a:satOff val="-13818"/>
            <a:lumOff val="-1386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Constructors</a:t>
          </a:r>
        </a:p>
      </dsp:txBody>
      <dsp:txXfrm>
        <a:off x="18277" y="3026602"/>
        <a:ext cx="6975816" cy="337846"/>
      </dsp:txXfrm>
    </dsp:sp>
    <dsp:sp modelId="{9F9EB87D-4B1C-46A9-8A6F-1B858E1466CD}">
      <dsp:nvSpPr>
        <dsp:cNvPr id="0" name=""/>
        <dsp:cNvSpPr/>
      </dsp:nvSpPr>
      <dsp:spPr>
        <a:xfrm>
          <a:off x="0" y="3428805"/>
          <a:ext cx="7012370" cy="374400"/>
        </a:xfrm>
        <a:prstGeom prst="roundRect">
          <a:avLst/>
        </a:prstGeom>
        <a:solidFill>
          <a:schemeClr val="accent5">
            <a:hueOff val="3568525"/>
            <a:satOff val="-15792"/>
            <a:lumOff val="-1584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Local Variables</a:t>
          </a:r>
        </a:p>
      </dsp:txBody>
      <dsp:txXfrm>
        <a:off x="18277" y="3447082"/>
        <a:ext cx="6975816" cy="337846"/>
      </dsp:txXfrm>
    </dsp:sp>
    <dsp:sp modelId="{3CD66F38-A02D-48CD-A238-F3A46C106D3C}">
      <dsp:nvSpPr>
        <dsp:cNvPr id="0" name=""/>
        <dsp:cNvSpPr/>
      </dsp:nvSpPr>
      <dsp:spPr>
        <a:xfrm>
          <a:off x="0" y="3849285"/>
          <a:ext cx="7012370" cy="374400"/>
        </a:xfrm>
        <a:prstGeom prst="roundRect">
          <a:avLst/>
        </a:prstGeom>
        <a:solidFill>
          <a:schemeClr val="accent5">
            <a:hueOff val="4014590"/>
            <a:satOff val="-17766"/>
            <a:lumOff val="-17824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Objects: null references</a:t>
          </a:r>
        </a:p>
      </dsp:txBody>
      <dsp:txXfrm>
        <a:off x="18277" y="3867562"/>
        <a:ext cx="6975816" cy="337846"/>
      </dsp:txXfrm>
    </dsp:sp>
    <dsp:sp modelId="{DDF315BF-ADC0-8A45-BBFE-4C59750B8729}">
      <dsp:nvSpPr>
        <dsp:cNvPr id="0" name=""/>
        <dsp:cNvSpPr/>
      </dsp:nvSpPr>
      <dsp:spPr>
        <a:xfrm>
          <a:off x="0" y="4269765"/>
          <a:ext cx="7012370" cy="374400"/>
        </a:xfrm>
        <a:prstGeom prst="roundRect">
          <a:avLst/>
        </a:prstGeom>
        <a:solidFill>
          <a:schemeClr val="accent5">
            <a:hueOff val="4460656"/>
            <a:satOff val="-19740"/>
            <a:lumOff val="-19804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KEY</a:t>
          </a:r>
          <a:r>
            <a:rPr lang="en-US" sz="1600" kern="1200" baseline="0" dirty="0"/>
            <a:t> TERMS</a:t>
          </a:r>
          <a:endParaRPr lang="en-US" sz="1600" kern="1200" dirty="0"/>
        </a:p>
      </dsp:txBody>
      <dsp:txXfrm>
        <a:off x="18277" y="4288042"/>
        <a:ext cx="6975816" cy="337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54D10-461E-AB4B-B885-34FC0A3AFDF4}">
      <dsp:nvSpPr>
        <dsp:cNvPr id="0" name=""/>
        <dsp:cNvSpPr/>
      </dsp:nvSpPr>
      <dsp:spPr>
        <a:xfrm>
          <a:off x="0" y="32565"/>
          <a:ext cx="7012370" cy="702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CLASS DIAGRAM</a:t>
          </a:r>
        </a:p>
      </dsp:txBody>
      <dsp:txXfrm>
        <a:off x="34269" y="66834"/>
        <a:ext cx="6943832" cy="633462"/>
      </dsp:txXfrm>
    </dsp:sp>
    <dsp:sp modelId="{25AD71DC-0D6D-7846-873C-50E0A135BED8}">
      <dsp:nvSpPr>
        <dsp:cNvPr id="0" name=""/>
        <dsp:cNvSpPr/>
      </dsp:nvSpPr>
      <dsp:spPr>
        <a:xfrm>
          <a:off x="0" y="739322"/>
          <a:ext cx="7012370" cy="702000"/>
        </a:xfrm>
        <a:prstGeom prst="roundRect">
          <a:avLst/>
        </a:prstGeom>
        <a:solidFill>
          <a:schemeClr val="accent5">
            <a:hueOff val="892131"/>
            <a:satOff val="-3948"/>
            <a:lumOff val="-396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OBJECT DIAGRAM</a:t>
          </a:r>
        </a:p>
      </dsp:txBody>
      <dsp:txXfrm>
        <a:off x="34269" y="773591"/>
        <a:ext cx="6943832" cy="633462"/>
      </dsp:txXfrm>
    </dsp:sp>
    <dsp:sp modelId="{1F99768F-C071-9044-BF48-3AEA09A01BA0}">
      <dsp:nvSpPr>
        <dsp:cNvPr id="0" name=""/>
        <dsp:cNvSpPr/>
      </dsp:nvSpPr>
      <dsp:spPr>
        <a:xfrm>
          <a:off x="0" y="1609365"/>
          <a:ext cx="7012370" cy="702000"/>
        </a:xfrm>
        <a:prstGeom prst="roundRect">
          <a:avLst/>
        </a:prstGeom>
        <a:solidFill>
          <a:schemeClr val="accent5">
            <a:hueOff val="1784262"/>
            <a:satOff val="-7896"/>
            <a:lumOff val="-7922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CONSTRUCTORS</a:t>
          </a:r>
        </a:p>
      </dsp:txBody>
      <dsp:txXfrm>
        <a:off x="34269" y="1643634"/>
        <a:ext cx="6943832" cy="633462"/>
      </dsp:txXfrm>
    </dsp:sp>
    <dsp:sp modelId="{DDF315BF-ADC0-8A45-BBFE-4C59750B8729}">
      <dsp:nvSpPr>
        <dsp:cNvPr id="0" name=""/>
        <dsp:cNvSpPr/>
      </dsp:nvSpPr>
      <dsp:spPr>
        <a:xfrm>
          <a:off x="0" y="2397765"/>
          <a:ext cx="7012370" cy="702000"/>
        </a:xfrm>
        <a:prstGeom prst="roundRect">
          <a:avLst/>
        </a:prstGeom>
        <a:solidFill>
          <a:schemeClr val="accent5">
            <a:hueOff val="2676394"/>
            <a:satOff val="-11844"/>
            <a:lumOff val="-11882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ACCESSOR METHODS</a:t>
          </a:r>
        </a:p>
      </dsp:txBody>
      <dsp:txXfrm>
        <a:off x="34269" y="2432034"/>
        <a:ext cx="6943832" cy="633462"/>
      </dsp:txXfrm>
    </dsp:sp>
    <dsp:sp modelId="{805580EF-4993-6F4C-B099-B6DFD8FCF97D}">
      <dsp:nvSpPr>
        <dsp:cNvPr id="0" name=""/>
        <dsp:cNvSpPr/>
      </dsp:nvSpPr>
      <dsp:spPr>
        <a:xfrm>
          <a:off x="0" y="3186165"/>
          <a:ext cx="7012370" cy="702000"/>
        </a:xfrm>
        <a:prstGeom prst="roundRect">
          <a:avLst/>
        </a:prstGeom>
        <a:solidFill>
          <a:schemeClr val="accent5">
            <a:hueOff val="3568525"/>
            <a:satOff val="-15792"/>
            <a:lumOff val="-1584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INSTANCE METHODS</a:t>
          </a:r>
        </a:p>
      </dsp:txBody>
      <dsp:txXfrm>
        <a:off x="34269" y="3220434"/>
        <a:ext cx="6943832" cy="633462"/>
      </dsp:txXfrm>
    </dsp:sp>
    <dsp:sp modelId="{294D87A5-6EFD-4A33-A925-FC361AC972F9}">
      <dsp:nvSpPr>
        <dsp:cNvPr id="0" name=""/>
        <dsp:cNvSpPr/>
      </dsp:nvSpPr>
      <dsp:spPr>
        <a:xfrm>
          <a:off x="0" y="3974565"/>
          <a:ext cx="7012370" cy="702000"/>
        </a:xfrm>
        <a:prstGeom prst="roundRect">
          <a:avLst/>
        </a:prstGeom>
        <a:solidFill>
          <a:schemeClr val="accent5">
            <a:hueOff val="4460656"/>
            <a:satOff val="-19740"/>
            <a:lumOff val="-19804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VISIBILITY MODIFIERS</a:t>
          </a:r>
        </a:p>
      </dsp:txBody>
      <dsp:txXfrm>
        <a:off x="34269" y="4008834"/>
        <a:ext cx="6943832" cy="633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3D1DD-95E1-BB42-ABEC-C406E5285E45}" type="datetimeFigureOut">
              <a:rPr lang="en-AE" smtClean="0"/>
              <a:t>10/05/2022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E79F0-4AF6-0E47-B59B-FEA88779C15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8384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08517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67444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4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01958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27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87402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41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71426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42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6808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5837569"/>
            <a:ext cx="11262866" cy="5529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82661" y="915870"/>
            <a:ext cx="6526740" cy="1475013"/>
          </a:xfrm>
          <a:effectLst/>
        </p:spPr>
        <p:txBody>
          <a:bodyPr anchor="b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CIS2303-SysTEMS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2663" y="2838679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BC27B33-0AB4-4A2E-BCFF-C03C74A4A17B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9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1C44-485B-4002-B85F-A5D3EB6A169A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0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0EC0EC-E629-49BE-92D1-89333BDEFBD2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4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D668-B949-4D6C-84F9-4CB6B8CF8C94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2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8BC124B-5C2C-4411-BB0A-89D7663D6F60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9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D97B-AB03-4149-8F6B-432490C63A6D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0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7952-B969-40E1-ACD2-A114DC7100E9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E212-F681-4EF8-A756-29BB61676CDE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5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94FE-C8A4-412C-A820-FAA68386AED2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1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0AAB178-8EC5-4037-BD8A-0DB24AF43FB0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9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E297-5DFC-4992-B74E-1033DA596D8B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7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B4CDF62-179A-4240-AAD0-B217BF442055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020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F4D1761-019A-AF45-896A-86FACF3DE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2661" y="2501582"/>
            <a:ext cx="6526740" cy="1349797"/>
          </a:xfrm>
        </p:spPr>
        <p:txBody>
          <a:bodyPr>
            <a:normAutofit/>
          </a:bodyPr>
          <a:lstStyle/>
          <a:p>
            <a:r>
              <a:rPr lang="en-AE" dirty="0"/>
              <a:t>Chapter </a:t>
            </a:r>
            <a:r>
              <a:rPr lang="en-US" dirty="0"/>
              <a:t>2</a:t>
            </a:r>
            <a:endParaRPr lang="en-AE" dirty="0"/>
          </a:p>
          <a:p>
            <a:r>
              <a:rPr lang="en-US" dirty="0"/>
              <a:t>Classes &amp; objects II</a:t>
            </a:r>
            <a:endParaRPr lang="en-AE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A52F9E-7B36-B84F-8C35-74BD17AD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690388"/>
              </p:ext>
            </p:extLst>
          </p:nvPr>
        </p:nvGraphicFramePr>
        <p:xfrm>
          <a:off x="5334000" y="3964578"/>
          <a:ext cx="6262255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58707">
                  <a:extLst>
                    <a:ext uri="{9D8B030D-6E8A-4147-A177-3AD203B41FA5}">
                      <a16:colId xmlns:a16="http://schemas.microsoft.com/office/drawing/2014/main" val="3734516599"/>
                    </a:ext>
                  </a:extLst>
                </a:gridCol>
                <a:gridCol w="4003548">
                  <a:extLst>
                    <a:ext uri="{9D8B030D-6E8A-4147-A177-3AD203B41FA5}">
                      <a16:colId xmlns:a16="http://schemas.microsoft.com/office/drawing/2014/main" val="2864370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E" dirty="0"/>
                        <a:t>CHAPTER</a:t>
                      </a:r>
                      <a:r>
                        <a:rPr lang="en-US" baseline="0" dirty="0"/>
                        <a:t> 2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E" dirty="0"/>
                        <a:t>CLO</a:t>
                      </a:r>
                      <a:r>
                        <a:rPr lang="en-US" dirty="0"/>
                        <a:t>I</a:t>
                      </a:r>
                      <a:r>
                        <a:rPr lang="en-AE" dirty="0"/>
                        <a:t>: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 the basic concepts of object oriented programming, including classes, objects, properties and methods using encapsulation.   </a:t>
                      </a:r>
                      <a:endParaRPr lang="en-AE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458442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EE5018E-D44A-A14C-9536-DC9A575D9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CIS 2403</a:t>
            </a:r>
            <a:r>
              <a:rPr lang="en-AE" dirty="0"/>
              <a:t>-</a:t>
            </a:r>
            <a:r>
              <a:rPr lang="en-US" dirty="0"/>
              <a:t>object oriented programming</a:t>
            </a:r>
            <a:endParaRPr lang="en-A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39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0C0C58-5B9D-DD42-8F1C-045B7283E9BB}"/>
              </a:ext>
            </a:extLst>
          </p:cNvPr>
          <p:cNvSpPr txBox="1">
            <a:spLocks/>
          </p:cNvSpPr>
          <p:nvPr/>
        </p:nvSpPr>
        <p:spPr>
          <a:xfrm>
            <a:off x="476582" y="2440860"/>
            <a:ext cx="9826747" cy="3880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i="1" dirty="0"/>
              <a:t>name</a:t>
            </a:r>
            <a:r>
              <a:rPr lang="en-US" altLang="en-US" dirty="0"/>
              <a:t>—simple name, cannot be suppressed</a:t>
            </a:r>
          </a:p>
          <a:p>
            <a:r>
              <a:rPr lang="en-US" altLang="en-US" i="1" dirty="0"/>
              <a:t>parameter-list</a:t>
            </a:r>
            <a:endParaRPr lang="en-US" altLang="en-US" dirty="0"/>
          </a:p>
          <a:p>
            <a:pPr lvl="1">
              <a:buFont typeface="Wingdings" pitchFamily="2" charset="2"/>
              <a:buChar char="§"/>
            </a:pPr>
            <a:r>
              <a:rPr lang="en-US" altLang="en-US" sz="2000" i="1" dirty="0"/>
              <a:t>direction </a:t>
            </a:r>
            <a:r>
              <a:rPr lang="en-US" altLang="en-US" sz="2000" i="1" dirty="0" err="1"/>
              <a:t>param</a:t>
            </a:r>
            <a:r>
              <a:rPr lang="en-US" altLang="en-US" sz="2000" i="1" dirty="0"/>
              <a:t>-name </a:t>
            </a:r>
            <a:r>
              <a:rPr lang="en-US" altLang="en-US" sz="2000" dirty="0"/>
              <a:t>: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param</a:t>
            </a:r>
            <a:r>
              <a:rPr lang="en-US" altLang="en-US" sz="2000" i="1" dirty="0"/>
              <a:t>-type </a:t>
            </a:r>
            <a:r>
              <a:rPr lang="en-US" altLang="en-US" sz="2000" dirty="0"/>
              <a:t>=</a:t>
            </a:r>
            <a:r>
              <a:rPr lang="en-US" altLang="en-US" sz="2000" i="1" dirty="0"/>
              <a:t> default-value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i="1" dirty="0"/>
              <a:t>direction</a:t>
            </a:r>
            <a:r>
              <a:rPr lang="en-US" altLang="en-US" sz="2000" dirty="0"/>
              <a:t>—in, out, </a:t>
            </a:r>
            <a:r>
              <a:rPr lang="en-US" altLang="en-US" sz="2000" dirty="0" err="1"/>
              <a:t>inout</a:t>
            </a:r>
            <a:r>
              <a:rPr lang="en-US" altLang="en-US" sz="2000" dirty="0"/>
              <a:t>, return; in when suppressed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i="1" dirty="0" err="1"/>
              <a:t>param</a:t>
            </a:r>
            <a:r>
              <a:rPr lang="en-US" altLang="en-US" sz="2000" i="1" dirty="0"/>
              <a:t>-name</a:t>
            </a:r>
            <a:r>
              <a:rPr lang="en-US" altLang="en-US" sz="2000" dirty="0"/>
              <a:t>—simple name; cannot be suppressed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i="1" dirty="0" err="1"/>
              <a:t>param</a:t>
            </a:r>
            <a:r>
              <a:rPr lang="en-US" altLang="en-US" sz="2000" i="1" dirty="0"/>
              <a:t>-type</a:t>
            </a:r>
            <a:r>
              <a:rPr lang="en-US" altLang="en-US" sz="2000" dirty="0"/>
              <a:t>—any string; cannot be suppressed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i="1" dirty="0"/>
              <a:t>default-value</a:t>
            </a:r>
            <a:r>
              <a:rPr lang="en-US" altLang="en-US" sz="2000" dirty="0"/>
              <a:t>—any string; if suppressed, so is =</a:t>
            </a:r>
          </a:p>
          <a:p>
            <a:r>
              <a:rPr lang="en-US" altLang="en-US" i="1" dirty="0"/>
              <a:t>return-type-list</a:t>
            </a:r>
            <a:r>
              <a:rPr lang="en-US" altLang="en-US" dirty="0"/>
              <a:t>—any comma-separated list of strings; if omitted (with :) indicates no return value</a:t>
            </a:r>
          </a:p>
          <a:p>
            <a:r>
              <a:rPr lang="en-US" altLang="en-US" dirty="0"/>
              <a:t>The </a:t>
            </a:r>
            <a:r>
              <a:rPr lang="en-US" altLang="en-US" i="1" dirty="0"/>
              <a:t>parameter-list</a:t>
            </a:r>
            <a:r>
              <a:rPr lang="en-US" altLang="en-US" dirty="0"/>
              <a:t> and </a:t>
            </a:r>
            <a:r>
              <a:rPr lang="en-US" altLang="en-US" i="1" dirty="0"/>
              <a:t>return-type-list</a:t>
            </a:r>
            <a:r>
              <a:rPr lang="en-US" altLang="en-US" dirty="0"/>
              <a:t> may be suppressed together.</a:t>
            </a:r>
            <a:endParaRPr lang="en-CA" altLang="en-US" dirty="0"/>
          </a:p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6C00920-538B-9C47-ABD8-6667A32D0D6F}"/>
              </a:ext>
            </a:extLst>
          </p:cNvPr>
          <p:cNvSpPr txBox="1">
            <a:spLocks noChangeArrowheads="1"/>
          </p:cNvSpPr>
          <p:nvPr/>
        </p:nvSpPr>
        <p:spPr>
          <a:xfrm>
            <a:off x="242407" y="1836777"/>
            <a:ext cx="7086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en-US" b="1" dirty="0">
                <a:solidFill>
                  <a:srgbClr val="C00000"/>
                </a:solidFill>
              </a:rPr>
              <a:t>name( parameter-list ) : return-type-list</a:t>
            </a:r>
          </a:p>
          <a:p>
            <a:pPr algn="ctr"/>
            <a:endParaRPr lang="en-US" altLang="en-US" i="1" dirty="0"/>
          </a:p>
        </p:txBody>
      </p:sp>
      <p:sp>
        <p:nvSpPr>
          <p:cNvPr id="7" name="Rectangle 6"/>
          <p:cNvSpPr/>
          <p:nvPr/>
        </p:nvSpPr>
        <p:spPr>
          <a:xfrm>
            <a:off x="373491" y="980738"/>
            <a:ext cx="6044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/>
              <a:t>OPERATION Specification Format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93137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Design – (UML) – CLASs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9360323E-7DF4-DE47-8EC8-DD63D74A2FA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21227"/>
              </p:ext>
            </p:extLst>
          </p:nvPr>
        </p:nvGraphicFramePr>
        <p:xfrm>
          <a:off x="1632857" y="2654584"/>
          <a:ext cx="7904261" cy="3484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Visio" r:id="rId3" imgW="3860800" imgH="1701800" progId="Visio.Drawing.11">
                  <p:embed/>
                </p:oleObj>
              </mc:Choice>
              <mc:Fallback>
                <p:oleObj name="Visio" r:id="rId3" imgW="3860800" imgH="1701800" progId="Visio.Drawing.11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9360323E-7DF4-DE47-8EC8-DD63D74A2F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857" y="2654584"/>
                        <a:ext cx="7904261" cy="3484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581192" y="2101334"/>
            <a:ext cx="60516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/>
              <a:t>Attribute and Operation Examples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21931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n-US" dirty="0"/>
              <a:t>CLASS Design – (UML) – CLASs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80860" y="1495425"/>
            <a:ext cx="11029950" cy="36782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b="1" dirty="0"/>
              <a:t>Class Diagram Rules</a:t>
            </a:r>
          </a:p>
          <a:p>
            <a:pPr marL="0" indent="0">
              <a:buNone/>
            </a:pPr>
            <a:endParaRPr lang="en-US" altLang="en-US" sz="2800" b="1" dirty="0"/>
          </a:p>
          <a:p>
            <a:r>
              <a:rPr lang="en-US" altLang="en-US" sz="2400" dirty="0"/>
              <a:t>Class symbols </a:t>
            </a:r>
            <a:r>
              <a:rPr lang="en-US" altLang="en-US" sz="2400" b="1" dirty="0"/>
              <a:t>MUST</a:t>
            </a:r>
            <a:r>
              <a:rPr lang="en-US" altLang="en-US" sz="2400" dirty="0"/>
              <a:t> have a name compartment.</a:t>
            </a:r>
          </a:p>
          <a:p>
            <a:r>
              <a:rPr lang="en-US" altLang="en-US" sz="2400" dirty="0"/>
              <a:t>Compartments </a:t>
            </a:r>
            <a:r>
              <a:rPr lang="en-US" altLang="en-US" sz="2400" b="1" dirty="0"/>
              <a:t>MUST</a:t>
            </a:r>
            <a:r>
              <a:rPr lang="en-US" altLang="en-US" sz="2400" dirty="0"/>
              <a:t> be in order.</a:t>
            </a:r>
          </a:p>
          <a:p>
            <a:r>
              <a:rPr lang="en-US" altLang="en-US" sz="2400" dirty="0"/>
              <a:t>Attributes and operations </a:t>
            </a:r>
            <a:r>
              <a:rPr lang="en-US" altLang="en-US" sz="2400" b="1" dirty="0"/>
              <a:t>MUST</a:t>
            </a:r>
            <a:r>
              <a:rPr lang="en-US" altLang="en-US" sz="2400" dirty="0"/>
              <a:t> be listed one per line.</a:t>
            </a:r>
          </a:p>
          <a:p>
            <a:r>
              <a:rPr lang="en-US" altLang="en-US" sz="2400" dirty="0"/>
              <a:t>Attribute and operation specifications </a:t>
            </a:r>
            <a:r>
              <a:rPr lang="en-US" altLang="en-US" sz="2400" b="1" dirty="0"/>
              <a:t>MUST</a:t>
            </a:r>
            <a:r>
              <a:rPr lang="en-US" altLang="en-US" sz="2400" dirty="0"/>
              <a:t> be syntactically correct.</a:t>
            </a:r>
            <a:endParaRPr lang="en-CA" alt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25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Design – (UML) - </a:t>
            </a:r>
            <a:r>
              <a:rPr lang="en-US" altLang="en-US" dirty="0"/>
              <a:t>Object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dirty="0"/>
              <a:t>Object symbols have only 2 compartments:</a:t>
            </a:r>
          </a:p>
          <a:p>
            <a:pPr lvl="1"/>
            <a:r>
              <a:rPr lang="en-US" altLang="en-US" sz="2800" dirty="0"/>
              <a:t>Object name</a:t>
            </a:r>
          </a:p>
          <a:p>
            <a:pPr lvl="1"/>
            <a:r>
              <a:rPr lang="en-US" altLang="en-US" sz="2800" dirty="0"/>
              <a:t>Attributes (may be suppressed)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80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066DAAA-51F7-DC49-98CD-CEC80F6138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18422" y="2631169"/>
            <a:ext cx="8545513" cy="2681287"/>
          </a:xfrm>
        </p:spPr>
        <p:txBody>
          <a:bodyPr>
            <a:normAutofit lnSpcReduction="10000"/>
          </a:bodyPr>
          <a:lstStyle/>
          <a:p>
            <a:r>
              <a:rPr lang="en-US" altLang="en-US" sz="2400" i="1" dirty="0"/>
              <a:t>object-name</a:t>
            </a:r>
            <a:r>
              <a:rPr lang="en-US" altLang="en-US" sz="2400" dirty="0"/>
              <a:t>—simple name</a:t>
            </a:r>
          </a:p>
          <a:p>
            <a:r>
              <a:rPr lang="en-US" altLang="en-US" sz="2400" i="1" dirty="0"/>
              <a:t>class-name</a:t>
            </a:r>
            <a:r>
              <a:rPr lang="en-US" altLang="en-US" sz="2400" dirty="0"/>
              <a:t>—a name (simple or composite)</a:t>
            </a:r>
          </a:p>
          <a:p>
            <a:r>
              <a:rPr lang="en-US" altLang="en-US" sz="2400" i="1" dirty="0" err="1"/>
              <a:t>stateList</a:t>
            </a:r>
            <a:r>
              <a:rPr lang="en-US" altLang="en-US" sz="2400" dirty="0"/>
              <a:t>—list of strings; if suppressed, the square brackets are omitted</a:t>
            </a:r>
          </a:p>
          <a:p>
            <a:r>
              <a:rPr lang="en-US" altLang="en-US" sz="2400" dirty="0"/>
              <a:t>The </a:t>
            </a:r>
            <a:r>
              <a:rPr lang="en-US" altLang="en-US" sz="2400" i="1" dirty="0"/>
              <a:t>object-name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class-name</a:t>
            </a:r>
            <a:r>
              <a:rPr lang="en-US" altLang="en-US" sz="2400" dirty="0"/>
              <a:t> may both be suppressed, but not simultaneously.</a:t>
            </a:r>
            <a:endParaRPr lang="en-CA" altLang="en-US" sz="2400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49807" y="1415534"/>
            <a:ext cx="3827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/>
              <a:t>Object Name Format</a:t>
            </a:r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14649F-D559-7045-B16C-EEA4B56B3D55}"/>
              </a:ext>
            </a:extLst>
          </p:cNvPr>
          <p:cNvSpPr/>
          <p:nvPr/>
        </p:nvSpPr>
        <p:spPr>
          <a:xfrm>
            <a:off x="5191179" y="1415534"/>
            <a:ext cx="4935933" cy="861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altLang="en-US" sz="2400" b="1" i="1" u="sng" dirty="0">
                <a:solidFill>
                  <a:srgbClr val="C00000"/>
                </a:solidFill>
              </a:rPr>
              <a:t>object-name </a:t>
            </a:r>
            <a:r>
              <a:rPr lang="en-US" altLang="en-US" sz="2400" b="1" u="sng" dirty="0">
                <a:solidFill>
                  <a:srgbClr val="C00000"/>
                </a:solidFill>
              </a:rPr>
              <a:t>:</a:t>
            </a:r>
            <a:r>
              <a:rPr lang="en-US" altLang="en-US" sz="2400" b="1" i="1" u="sng" dirty="0">
                <a:solidFill>
                  <a:srgbClr val="C00000"/>
                </a:solidFill>
              </a:rPr>
              <a:t> class-name</a:t>
            </a:r>
            <a:br>
              <a:rPr lang="en-US" altLang="en-US" sz="2400" b="1" i="1" dirty="0">
                <a:solidFill>
                  <a:srgbClr val="C00000"/>
                </a:solidFill>
              </a:rPr>
            </a:br>
            <a:r>
              <a:rPr lang="en-US" altLang="en-US" sz="2400" b="1" i="1" dirty="0">
                <a:solidFill>
                  <a:srgbClr val="C00000"/>
                </a:solidFill>
              </a:rPr>
              <a:t> </a:t>
            </a:r>
            <a:r>
              <a:rPr lang="en-US" altLang="en-US" sz="2400" b="1" dirty="0">
                <a:solidFill>
                  <a:srgbClr val="C00000"/>
                </a:solidFill>
              </a:rPr>
              <a:t>[ </a:t>
            </a:r>
            <a:r>
              <a:rPr lang="en-US" altLang="en-US" sz="2400" b="1" i="1" dirty="0" err="1">
                <a:solidFill>
                  <a:srgbClr val="C00000"/>
                </a:solidFill>
              </a:rPr>
              <a:t>stateList</a:t>
            </a:r>
            <a:r>
              <a:rPr lang="en-US" altLang="en-US" sz="2400" b="1" i="1" dirty="0">
                <a:solidFill>
                  <a:srgbClr val="C00000"/>
                </a:solidFill>
              </a:rPr>
              <a:t> </a:t>
            </a:r>
            <a:r>
              <a:rPr lang="en-US" altLang="en-US" sz="2400" b="1" dirty="0">
                <a:solidFill>
                  <a:srgbClr val="C00000"/>
                </a:solidFill>
              </a:rPr>
              <a:t>]</a:t>
            </a:r>
            <a:endParaRPr lang="en-US" altLang="en-US" sz="24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713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n-US" dirty="0"/>
              <a:t>CLASS Design – (UML) - </a:t>
            </a:r>
            <a:r>
              <a:rPr lang="en-US" altLang="en-US" b="1" dirty="0"/>
              <a:t>Object Diagrams</a:t>
            </a:r>
            <a:r>
              <a:rPr lang="en-US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DB900F-4FE6-6346-9FD6-4911E307EF24}"/>
              </a:ext>
            </a:extLst>
          </p:cNvPr>
          <p:cNvSpPr txBox="1">
            <a:spLocks/>
          </p:cNvSpPr>
          <p:nvPr/>
        </p:nvSpPr>
        <p:spPr>
          <a:xfrm>
            <a:off x="1696309" y="2586606"/>
            <a:ext cx="9701034" cy="2328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i="1" dirty="0"/>
              <a:t>attribute-name</a:t>
            </a:r>
            <a:r>
              <a:rPr lang="en-US" altLang="en-US" sz="2400" dirty="0"/>
              <a:t>—simple name</a:t>
            </a:r>
          </a:p>
          <a:p>
            <a:r>
              <a:rPr lang="en-US" altLang="en-US" sz="2400" i="1" dirty="0"/>
              <a:t>value</a:t>
            </a:r>
            <a:r>
              <a:rPr lang="en-US" altLang="en-US" sz="2400" dirty="0"/>
              <a:t>—any string</a:t>
            </a:r>
          </a:p>
          <a:p>
            <a:r>
              <a:rPr lang="en-US" altLang="en-US" sz="2400" dirty="0"/>
              <a:t>Any attribute and its current value may be suppressed together.</a:t>
            </a:r>
            <a:endParaRPr lang="en-CA" altLang="en-US" sz="2400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388BD-5BF3-8D42-BCC0-EE527BC74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23" y="2022802"/>
            <a:ext cx="708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>
              <a:spcBef>
                <a:spcPct val="20000"/>
              </a:spcBef>
              <a:buClr>
                <a:srgbClr val="FEF4CE"/>
              </a:buClr>
              <a:buFont typeface="Wingdings" pitchFamily="2" charset="2"/>
              <a:buChar char="§"/>
              <a:defRPr kumimoji="1" sz="2800">
                <a:solidFill>
                  <a:srgbClr val="FEEFB8"/>
                </a:solidFill>
                <a:latin typeface="Tahoma" panose="020B060403050404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rgbClr val="FEF4CE"/>
              </a:buClr>
              <a:buChar char="•"/>
              <a:defRPr kumimoji="1" sz="2400">
                <a:solidFill>
                  <a:srgbClr val="FEEFB8"/>
                </a:solidFill>
                <a:latin typeface="Tahoma" panose="020B060403050404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rgbClr val="FEF4CE"/>
              </a:buClr>
              <a:buFont typeface="Wingdings" pitchFamily="2" charset="2"/>
              <a:buChar char="w"/>
              <a:defRPr kumimoji="1" sz="2000">
                <a:solidFill>
                  <a:srgbClr val="FEEFB8"/>
                </a:solidFill>
                <a:latin typeface="Tahoma" panose="020B060403050404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rgbClr val="FEF4CE"/>
              </a:buClr>
              <a:buFont typeface="Wingdings" pitchFamily="2" charset="2"/>
              <a:buChar char="X"/>
              <a:defRPr kumimoji="1" b="1">
                <a:solidFill>
                  <a:srgbClr val="FEEFB8"/>
                </a:solidFill>
                <a:latin typeface="Tahoma" panose="020B060403050404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rgbClr val="FEF4CE"/>
              </a:buClr>
              <a:buFont typeface="Times New Roman" panose="02020603050405020304" pitchFamily="18" charset="0"/>
              <a:buChar char="»"/>
              <a:defRPr kumimoji="1" b="1">
                <a:solidFill>
                  <a:srgbClr val="FEEFB8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F4CE"/>
              </a:buClr>
              <a:buFont typeface="Times New Roman" panose="02020603050405020304" pitchFamily="18" charset="0"/>
              <a:buChar char="»"/>
              <a:defRPr kumimoji="1" b="1">
                <a:solidFill>
                  <a:srgbClr val="FEEFB8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F4CE"/>
              </a:buClr>
              <a:buFont typeface="Times New Roman" panose="02020603050405020304" pitchFamily="18" charset="0"/>
              <a:buChar char="»"/>
              <a:defRPr kumimoji="1" b="1">
                <a:solidFill>
                  <a:srgbClr val="FEEFB8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F4CE"/>
              </a:buClr>
              <a:buFont typeface="Times New Roman" panose="02020603050405020304" pitchFamily="18" charset="0"/>
              <a:buChar char="»"/>
              <a:defRPr kumimoji="1" b="1">
                <a:solidFill>
                  <a:srgbClr val="FEEFB8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F4CE"/>
              </a:buClr>
              <a:buFont typeface="Times New Roman" panose="02020603050405020304" pitchFamily="18" charset="0"/>
              <a:buChar char="»"/>
              <a:defRPr kumimoji="1" b="1">
                <a:solidFill>
                  <a:srgbClr val="FEEFB8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b="1" dirty="0">
                <a:solidFill>
                  <a:srgbClr val="C00000"/>
                </a:solidFill>
              </a:rPr>
              <a:t>attribute-name = value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618623" y="1454478"/>
            <a:ext cx="4349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/>
              <a:t>Object Attribute Format</a:t>
            </a:r>
          </a:p>
        </p:txBody>
      </p:sp>
    </p:spTree>
    <p:extLst>
      <p:ext uri="{BB962C8B-B14F-4D97-AF65-F5344CB8AC3E}">
        <p14:creationId xmlns:p14="http://schemas.microsoft.com/office/powerpoint/2010/main" val="389042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n-US" dirty="0"/>
              <a:t>CLASS Design – (UML) - </a:t>
            </a:r>
            <a:r>
              <a:rPr lang="en-US" altLang="en-US" b="1" dirty="0"/>
              <a:t>Object Diagrams</a:t>
            </a:r>
            <a:r>
              <a:rPr lang="en-US" dirty="0"/>
              <a:t> 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43E77A08-3523-0644-968E-0D3EE8239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515" y="2036788"/>
            <a:ext cx="5404756" cy="340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81191" y="1192868"/>
            <a:ext cx="65217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/>
              <a:t>Examples of Object Symbols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2819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Messages &amp;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sz="2800" dirty="0"/>
              <a:t>To instruct a class or an object to perform a task, we send a </a:t>
            </a:r>
            <a:r>
              <a:rPr lang="en-US" altLang="ja-JP" sz="2800" i="1" dirty="0">
                <a:solidFill>
                  <a:srgbClr val="C1051B"/>
                </a:solidFill>
              </a:rPr>
              <a:t>message</a:t>
            </a:r>
            <a:r>
              <a:rPr lang="en-US" altLang="ja-JP" sz="2800" dirty="0"/>
              <a:t> to it.</a:t>
            </a:r>
          </a:p>
          <a:p>
            <a:r>
              <a:rPr lang="en-US" altLang="ja-JP" sz="2800" dirty="0"/>
              <a:t>You can send a message only to the classes and objects that understand the message you sent to them.</a:t>
            </a:r>
          </a:p>
          <a:p>
            <a:r>
              <a:rPr lang="en-US" altLang="ja-JP" sz="2800" dirty="0"/>
              <a:t>A class or an object must possess a matching </a:t>
            </a:r>
            <a:r>
              <a:rPr lang="en-US" altLang="ja-JP" sz="2800" i="1" dirty="0">
                <a:solidFill>
                  <a:srgbClr val="C1051B"/>
                </a:solidFill>
              </a:rPr>
              <a:t>method</a:t>
            </a:r>
            <a:r>
              <a:rPr lang="en-US" altLang="ja-JP" sz="2800" dirty="0"/>
              <a:t> to be able to handle the received message.</a:t>
            </a:r>
          </a:p>
          <a:p>
            <a:r>
              <a:rPr lang="en-US" altLang="ja-JP" sz="2800" dirty="0"/>
              <a:t>A method defined for a class is called a </a:t>
            </a:r>
            <a:r>
              <a:rPr lang="en-US" altLang="ja-JP" sz="2800" i="1" dirty="0">
                <a:solidFill>
                  <a:srgbClr val="C1051B"/>
                </a:solidFill>
              </a:rPr>
              <a:t>class method</a:t>
            </a:r>
            <a:r>
              <a:rPr lang="en-US" altLang="ja-JP" sz="2800" dirty="0"/>
              <a:t>, and a method defined for an object is called an </a:t>
            </a:r>
            <a:r>
              <a:rPr lang="en-US" altLang="ja-JP" sz="2800" i="1" dirty="0">
                <a:solidFill>
                  <a:srgbClr val="C1051B"/>
                </a:solidFill>
              </a:rPr>
              <a:t>instance method</a:t>
            </a:r>
            <a:r>
              <a:rPr lang="en-US" altLang="ja-JP" sz="2800" dirty="0"/>
              <a:t>.</a:t>
            </a:r>
          </a:p>
          <a:p>
            <a:r>
              <a:rPr lang="en-US" altLang="ja-JP" sz="2800" dirty="0"/>
              <a:t>A value we pass to an object when sending a message is called an </a:t>
            </a:r>
            <a:r>
              <a:rPr lang="en-US" altLang="ja-JP" sz="2800" i="1" dirty="0">
                <a:solidFill>
                  <a:srgbClr val="C1051B"/>
                </a:solidFill>
              </a:rPr>
              <a:t>argument</a:t>
            </a:r>
            <a:r>
              <a:rPr lang="en-US" altLang="ja-JP" sz="2800" dirty="0"/>
              <a:t> of the message.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16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Class &amp; Instance Data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sz="2400" dirty="0"/>
              <a:t>An object is comprised of data values and methods.</a:t>
            </a:r>
          </a:p>
          <a:p>
            <a:r>
              <a:rPr lang="en-US" altLang="ja-JP" sz="2400" dirty="0"/>
              <a:t>An </a:t>
            </a:r>
            <a:r>
              <a:rPr lang="en-US" altLang="ja-JP" sz="2400" i="1" dirty="0">
                <a:solidFill>
                  <a:srgbClr val="C1051B"/>
                </a:solidFill>
              </a:rPr>
              <a:t>instance data value</a:t>
            </a:r>
            <a:r>
              <a:rPr lang="en-US" altLang="ja-JP" sz="2400" dirty="0"/>
              <a:t> is used to maintain information specific to individual instances. For example, each Account object maintains its balance.</a:t>
            </a:r>
          </a:p>
          <a:p>
            <a:r>
              <a:rPr lang="en-US" altLang="ja-JP" sz="2400" dirty="0"/>
              <a:t>A </a:t>
            </a:r>
            <a:r>
              <a:rPr lang="en-US" altLang="ja-JP" sz="2400" i="1" dirty="0">
                <a:solidFill>
                  <a:srgbClr val="C1051B"/>
                </a:solidFill>
              </a:rPr>
              <a:t>class data value</a:t>
            </a:r>
            <a:r>
              <a:rPr lang="en-US" altLang="ja-JP" sz="2400" dirty="0"/>
              <a:t> is used to maintain information shared by all instances or aggregate information about the instances.</a:t>
            </a:r>
          </a:p>
          <a:p>
            <a:r>
              <a:rPr lang="en-US" altLang="ja-JP" sz="2400" dirty="0"/>
              <a:t>For example, minimum balance is the information shared by all Account objects, whereas the average balance of all Account objects is an aggregate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50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n-US" altLang="ja-JP" b="1" dirty="0"/>
              <a:t>Class &amp; Instance Data Values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1192" y="1171172"/>
            <a:ext cx="262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Sample Program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F9C95F-F599-FC49-B8A1-9B4A771A6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335" y="2395481"/>
            <a:ext cx="6230701" cy="26171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A168D9E-AD03-3B42-9128-00291EA0F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4572" y="2481206"/>
            <a:ext cx="508552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2289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2289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2289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2289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2289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9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9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9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9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50000"/>
              </a:spcBef>
              <a:buClr>
                <a:schemeClr val="tx2"/>
              </a:buClr>
              <a:buSzPct val="80000"/>
            </a:pPr>
            <a:r>
              <a:rPr lang="en-US" altLang="en-US" sz="2000" dirty="0">
                <a:solidFill>
                  <a:srgbClr val="C1051B"/>
                </a:solidFill>
                <a:latin typeface="Courier" pitchFamily="2" charset="0"/>
                <a:ea typeface="+mn-ea"/>
              </a:rPr>
              <a:t>class</a:t>
            </a:r>
            <a:r>
              <a:rPr lang="en-US" altLang="en-US" sz="1800" dirty="0">
                <a:latin typeface="Courier New" panose="02070309020205020404" pitchFamily="49" charset="0"/>
              </a:rPr>
              <a:t> Bicycle</a:t>
            </a: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SzPct val="80000"/>
            </a:pPr>
            <a:r>
              <a:rPr lang="en-US" altLang="en-US" sz="1800" dirty="0">
                <a:solidFill>
                  <a:schemeClr val="accent6"/>
                </a:solidFill>
                <a:latin typeface="Courier New" panose="02070309020205020404" pitchFamily="49" charset="0"/>
              </a:rPr>
              <a:t>//Data Members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SzPct val="80000"/>
            </a:pPr>
            <a:r>
              <a:rPr lang="en-US" altLang="en-US" sz="1800" dirty="0">
                <a:solidFill>
                  <a:schemeClr val="accent6"/>
                </a:solidFill>
                <a:latin typeface="Courier New" panose="02070309020205020404" pitchFamily="49" charset="0"/>
              </a:rPr>
              <a:t>//methods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SzPct val="80000"/>
            </a:pPr>
            <a:endParaRPr lang="en-US" altLang="en-US" sz="1800" dirty="0">
              <a:solidFill>
                <a:schemeClr val="accent6"/>
              </a:solidFill>
              <a:latin typeface="Courier New" panose="02070309020205020404" pitchFamily="49" charset="0"/>
            </a:endParaRPr>
          </a:p>
          <a:p>
            <a:pPr lvl="1">
              <a:spcBef>
                <a:spcPct val="50000"/>
              </a:spcBef>
              <a:buClr>
                <a:schemeClr val="tx2"/>
              </a:buClr>
              <a:buSzPct val="80000"/>
            </a:pP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834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E11946-6976-4B44-971A-07BFBE954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5DD9E25-AB50-4F01-9CA6-96497CDE7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418E9-C46E-2B42-A376-BF4FA645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FFFFFF"/>
                </a:solidFill>
              </a:rPr>
              <a:t>Document Revision CONTROL (DRC)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2301D8-0106-4E04-A846-C29A66593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F284468-81DA-084D-809A-E200A5AF2C97}"/>
              </a:ext>
            </a:extLst>
          </p:cNvPr>
          <p:cNvSpPr txBox="1">
            <a:spLocks/>
          </p:cNvSpPr>
          <p:nvPr/>
        </p:nvSpPr>
        <p:spPr>
          <a:xfrm>
            <a:off x="8296275" y="4653643"/>
            <a:ext cx="3081576" cy="10230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C000"/>
                </a:solidFill>
              </a:rPr>
              <a:t>X.Y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C000"/>
                </a:solidFill>
              </a:rPr>
              <a:t>X: Major change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C000"/>
                </a:solidFill>
              </a:rPr>
              <a:t>Y: minor change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200DF-C5F3-3845-A70A-E54EE829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E187143-A20C-BE4E-931D-D6BAEA1F38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796433"/>
              </p:ext>
            </p:extLst>
          </p:nvPr>
        </p:nvGraphicFramePr>
        <p:xfrm>
          <a:off x="907147" y="1664403"/>
          <a:ext cx="6485414" cy="3944396"/>
        </p:xfrm>
        <a:graphic>
          <a:graphicData uri="http://schemas.openxmlformats.org/drawingml/2006/table">
            <a:tbl>
              <a:tblPr/>
              <a:tblGrid>
                <a:gridCol w="1055544">
                  <a:extLst>
                    <a:ext uri="{9D8B030D-6E8A-4147-A177-3AD203B41FA5}">
                      <a16:colId xmlns:a16="http://schemas.microsoft.com/office/drawing/2014/main" val="4028025731"/>
                    </a:ext>
                  </a:extLst>
                </a:gridCol>
                <a:gridCol w="1397883">
                  <a:extLst>
                    <a:ext uri="{9D8B030D-6E8A-4147-A177-3AD203B41FA5}">
                      <a16:colId xmlns:a16="http://schemas.microsoft.com/office/drawing/2014/main" val="2708549144"/>
                    </a:ext>
                  </a:extLst>
                </a:gridCol>
                <a:gridCol w="1160147">
                  <a:extLst>
                    <a:ext uri="{9D8B030D-6E8A-4147-A177-3AD203B41FA5}">
                      <a16:colId xmlns:a16="http://schemas.microsoft.com/office/drawing/2014/main" val="1906862678"/>
                    </a:ext>
                  </a:extLst>
                </a:gridCol>
                <a:gridCol w="1740221">
                  <a:extLst>
                    <a:ext uri="{9D8B030D-6E8A-4147-A177-3AD203B41FA5}">
                      <a16:colId xmlns:a16="http://schemas.microsoft.com/office/drawing/2014/main" val="2483341770"/>
                    </a:ext>
                  </a:extLst>
                </a:gridCol>
                <a:gridCol w="1131619">
                  <a:extLst>
                    <a:ext uri="{9D8B030D-6E8A-4147-A177-3AD203B41FA5}">
                      <a16:colId xmlns:a16="http://schemas.microsoft.com/office/drawing/2014/main" val="114067588"/>
                    </a:ext>
                  </a:extLst>
                </a:gridCol>
              </a:tblGrid>
              <a:tr h="65614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77"/>
                        </a:rPr>
                        <a:t>Version​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0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77"/>
                        </a:rPr>
                        <a:t>Author​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0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77"/>
                        </a:rPr>
                        <a:t>Effective Date​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0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77"/>
                        </a:rPr>
                        <a:t>Change Description​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0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77"/>
                        </a:rPr>
                        <a:t>DRC No​</a:t>
                      </a:r>
                      <a:endParaRPr lang="en-US" sz="18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0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862239"/>
                  </a:ext>
                </a:extLst>
              </a:tr>
              <a:tr h="92241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1.0​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Dr.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Madeleine Togher​/Samah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 Hadouej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July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 2021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Define the first version​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001​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905377"/>
                  </a:ext>
                </a:extLst>
              </a:tr>
              <a:tr h="9129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2.0</a:t>
                      </a: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952202"/>
                  </a:ext>
                </a:extLst>
              </a:tr>
              <a:tr h="118677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3.0</a:t>
                      </a: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845926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C99B41F7-BA85-DE4F-9B25-7E45E01F1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46146" y="-5152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E" altLang="en-A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itchFamily="2" charset="0"/>
              </a:rPr>
              <a:t> </a:t>
            </a:r>
            <a:endParaRPr kumimoji="0" lang="en-AE" altLang="en-A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E" altLang="en-A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112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n-US" altLang="ja-JP" sz="3200" b="1" dirty="0"/>
              <a:t>Class &amp; Instance Data </a:t>
            </a:r>
            <a:r>
              <a:rPr lang="en-US" altLang="ja-JP" b="1" dirty="0"/>
              <a:t>Values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9712" y="1273071"/>
            <a:ext cx="2324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Data Members</a:t>
            </a:r>
            <a:endParaRPr lang="en-US" sz="2400" dirty="0"/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2CD7D1D8-9B96-6B41-B33A-FF7196DCFA60}"/>
              </a:ext>
            </a:extLst>
          </p:cNvPr>
          <p:cNvGrpSpPr>
            <a:grpSpLocks/>
          </p:cNvGrpSpPr>
          <p:nvPr/>
        </p:nvGrpSpPr>
        <p:grpSpPr bwMode="auto">
          <a:xfrm>
            <a:off x="974168" y="2699019"/>
            <a:ext cx="8707265" cy="526970"/>
            <a:chOff x="138" y="646"/>
            <a:chExt cx="5517" cy="409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7734F297-8068-F449-9D90-D17D2D474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" y="646"/>
              <a:ext cx="4449" cy="4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AE861DAF-4436-7C4C-AEC0-3A9048FA4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" y="693"/>
              <a:ext cx="551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22891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22891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22891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22891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22891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91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91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91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91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lvl="1">
                <a:spcBef>
                  <a:spcPct val="50000"/>
                </a:spcBef>
                <a:buClr>
                  <a:schemeClr val="tx2"/>
                </a:buClr>
                <a:buSzPct val="80000"/>
              </a:pPr>
              <a:r>
                <a:rPr lang="en-US" altLang="en-US" sz="1800" dirty="0">
                  <a:latin typeface="Courier New" panose="02070309020205020404" pitchFamily="49" charset="0"/>
                </a:rPr>
                <a:t>&lt;modifier-list&gt;  &lt;data type&gt;  &lt;name&gt;;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09720F7-F6A0-5846-ADEF-569E314C1A21}"/>
              </a:ext>
            </a:extLst>
          </p:cNvPr>
          <p:cNvSpPr/>
          <p:nvPr/>
        </p:nvSpPr>
        <p:spPr>
          <a:xfrm>
            <a:off x="709712" y="2035667"/>
            <a:ext cx="9303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The syntax for the data member declaration is: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17E390-C3F6-5947-909A-7176D88C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947" y="4746652"/>
            <a:ext cx="58835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>
              <a:spcBef>
                <a:spcPct val="50000"/>
              </a:spcBef>
              <a:buClr>
                <a:schemeClr val="tx2"/>
              </a:buClr>
              <a:buSzPct val="80000"/>
            </a:pPr>
            <a:r>
              <a:rPr lang="en-US" altLang="en-US" dirty="0">
                <a:latin typeface="Courier New" panose="02070309020205020404" pitchFamily="49" charset="0"/>
              </a:rPr>
              <a:t>private    string     ownerName;</a:t>
            </a:r>
          </a:p>
        </p:txBody>
      </p:sp>
      <p:grpSp>
        <p:nvGrpSpPr>
          <p:cNvPr id="14" name="Group 24">
            <a:extLst>
              <a:ext uri="{FF2B5EF4-FFF2-40B4-BE49-F238E27FC236}">
                <a16:creationId xmlns:a16="http://schemas.microsoft.com/office/drawing/2014/main" id="{B459EA26-60DB-6146-A25B-C0FF7F5229D8}"/>
              </a:ext>
            </a:extLst>
          </p:cNvPr>
          <p:cNvGrpSpPr>
            <a:grpSpLocks/>
          </p:cNvGrpSpPr>
          <p:nvPr/>
        </p:nvGrpSpPr>
        <p:grpSpPr bwMode="auto">
          <a:xfrm>
            <a:off x="1163807" y="3702077"/>
            <a:ext cx="5227638" cy="1025525"/>
            <a:chOff x="300" y="2036"/>
            <a:chExt cx="3293" cy="646"/>
          </a:xfrm>
        </p:grpSpPr>
        <p:sp>
          <p:nvSpPr>
            <p:cNvPr id="15" name="Line 11">
              <a:extLst>
                <a:ext uri="{FF2B5EF4-FFF2-40B4-BE49-F238E27FC236}">
                  <a16:creationId xmlns:a16="http://schemas.microsoft.com/office/drawing/2014/main" id="{2E108F75-39C7-1747-877C-26339D1070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5" y="2258"/>
              <a:ext cx="0" cy="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B2C363B5-FD06-EC40-8156-8FA8DFABD7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2" y="2258"/>
              <a:ext cx="0" cy="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CF175FC2-4C6E-0F41-800A-6C24552CED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5" y="2258"/>
              <a:ext cx="0" cy="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10">
              <a:extLst>
                <a:ext uri="{FF2B5EF4-FFF2-40B4-BE49-F238E27FC236}">
                  <a16:creationId xmlns:a16="http://schemas.microsoft.com/office/drawing/2014/main" id="{F43DF6D0-79D7-C449-B53F-182F2F3E8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2036"/>
              <a:ext cx="728" cy="223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/>
              <a:r>
                <a:rPr lang="en-US" altLang="ja-JP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Modifier</a:t>
              </a:r>
            </a:p>
          </p:txBody>
        </p:sp>
        <p:sp>
          <p:nvSpPr>
            <p:cNvPr id="19" name="AutoShape 13">
              <a:extLst>
                <a:ext uri="{FF2B5EF4-FFF2-40B4-BE49-F238E27FC236}">
                  <a16:creationId xmlns:a16="http://schemas.microsoft.com/office/drawing/2014/main" id="{0730E863-2CF9-484D-8EF8-E221788B2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2036"/>
              <a:ext cx="960" cy="223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/>
              <a:r>
                <a:rPr lang="en-US" altLang="ja-JP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Data Type</a:t>
              </a:r>
            </a:p>
          </p:txBody>
        </p:sp>
        <p:sp>
          <p:nvSpPr>
            <p:cNvPr id="20" name="AutoShape 14">
              <a:extLst>
                <a:ext uri="{FF2B5EF4-FFF2-40B4-BE49-F238E27FC236}">
                  <a16:creationId xmlns:a16="http://schemas.microsoft.com/office/drawing/2014/main" id="{66DD6B05-F2ED-364B-B009-C7E88D344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9" y="2036"/>
              <a:ext cx="1024" cy="223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/>
              <a:r>
                <a:rPr lang="en-US" altLang="ja-JP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403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/>
              <a:t>Controlling Access to Methods and Data Members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7382" y="1872381"/>
            <a:ext cx="32560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i="1" dirty="0"/>
              <a:t>Visibility Modifiers</a:t>
            </a:r>
            <a:endParaRPr lang="en-US" sz="28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8FA3286-BE98-1940-B812-CB2AE7C041B9}"/>
              </a:ext>
            </a:extLst>
          </p:cNvPr>
          <p:cNvSpPr txBox="1">
            <a:spLocks noChangeArrowheads="1"/>
          </p:cNvSpPr>
          <p:nvPr/>
        </p:nvSpPr>
        <p:spPr>
          <a:xfrm>
            <a:off x="535303" y="2389496"/>
            <a:ext cx="11075505" cy="43515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49"/>
              </a:spcBef>
              <a:buClr>
                <a:srgbClr val="000000"/>
              </a:buClr>
              <a:buSzPct val="59000"/>
              <a:buFont typeface="Wingdings" pitchFamily="2" charset="2"/>
              <a:buChar char="§"/>
            </a:pPr>
            <a:r>
              <a:rPr lang="en-GB" altLang="en-US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members 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altLang="en-US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have the same visibility modifiers as variables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</a:pPr>
            <a:r>
              <a:rPr lang="en-GB" altLang="en-US" sz="1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- the method can be invoked from anywhere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</a:pPr>
            <a:r>
              <a:rPr lang="en-GB" altLang="en-US" sz="1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- the method can only be invoked from within the class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</a:pPr>
            <a:r>
              <a:rPr lang="en-GB" altLang="en-US" sz="1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- the method can be invoked directly from within the class, within the package, or from within any subclass.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</a:pPr>
            <a:r>
              <a:rPr lang="en-GB" altLang="en-US" sz="1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en-GB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(no modifier specified) - the method can be invoked directly from within the package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</a:pPr>
            <a:endParaRPr lang="en-GB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Font typeface="Wingdings" pitchFamily="2" charset="2"/>
              <a:buChar char="§"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If a method is part of the class's public interface (external view), the method should be public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Font typeface="Wingdings" pitchFamily="2" charset="2"/>
              <a:buChar char="§"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If a method is part of the class's  internal implementation (</a:t>
            </a:r>
            <a:r>
              <a:rPr lang="en-GB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ie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, support method, </a:t>
            </a:r>
            <a:r>
              <a:rPr lang="en-GB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), it should be private.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  <a:buFont typeface="Wingdings" pitchFamily="2" charset="2"/>
              <a:buChar char="§"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Be careful using default or protected.  Use only when justified.</a:t>
            </a:r>
          </a:p>
          <a:p>
            <a:pPr lvl="1">
              <a:lnSpc>
                <a:spcPct val="120000"/>
              </a:lnSpc>
              <a:spcBef>
                <a:spcPts val="249"/>
              </a:spcBef>
              <a:buClr>
                <a:srgbClr val="000000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</a:pP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9013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39490" y="4971074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Controlling Access to Methods and Data Members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85249" y="990809"/>
            <a:ext cx="5323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/>
              <a:t>Example on visibility modifiers</a:t>
            </a:r>
            <a:endParaRPr lang="en-US" sz="2800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36F5F5FA-E924-6B4A-8F16-A8F83DAA7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889" y="2472086"/>
            <a:ext cx="4132966" cy="1851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8752E99E-D0D7-754A-B2EF-BD4088D4BA37}"/>
              </a:ext>
            </a:extLst>
          </p:cNvPr>
          <p:cNvGrpSpPr>
            <a:grpSpLocks/>
          </p:cNvGrpSpPr>
          <p:nvPr/>
        </p:nvGrpSpPr>
        <p:grpSpPr bwMode="auto">
          <a:xfrm>
            <a:off x="1216160" y="2472086"/>
            <a:ext cx="4203700" cy="1970126"/>
            <a:chOff x="-1176" y="818"/>
            <a:chExt cx="5527" cy="1191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43772425-A2C8-7449-9311-01CC81F82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83" y="818"/>
              <a:ext cx="5434" cy="111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30D3A948-A883-A14E-8C3A-341E28942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76" y="865"/>
              <a:ext cx="5517" cy="1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22891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22891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22891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22891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22891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91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91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91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91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lvl="1">
                <a:spcBef>
                  <a:spcPct val="50000"/>
                </a:spcBef>
                <a:buClr>
                  <a:schemeClr val="tx2"/>
                </a:buClr>
                <a:buSzPct val="80000"/>
              </a:pPr>
              <a:r>
                <a:rPr lang="en-US" altLang="en-US" sz="1800" dirty="0">
                  <a:latin typeface="Courier New" panose="02070309020205020404" pitchFamily="49" charset="0"/>
                </a:rPr>
                <a:t>class Test</a:t>
              </a:r>
              <a:br>
                <a:rPr lang="en-US" altLang="en-US" sz="1800" dirty="0">
                  <a:latin typeface="Courier New" panose="02070309020205020404" pitchFamily="49" charset="0"/>
                </a:rPr>
              </a:br>
              <a:r>
                <a:rPr lang="en-US" altLang="en-US" sz="1800" dirty="0">
                  <a:latin typeface="Courier New" panose="02070309020205020404" pitchFamily="49" charset="0"/>
                </a:rPr>
                <a:t>{</a:t>
              </a:r>
            </a:p>
            <a:p>
              <a:pPr lvl="1">
                <a:spcBef>
                  <a:spcPct val="50000"/>
                </a:spcBef>
                <a:buClr>
                  <a:schemeClr val="tx2"/>
                </a:buClr>
                <a:buSzPct val="80000"/>
              </a:pPr>
              <a:r>
                <a:rPr lang="en-US" altLang="en-US" sz="180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    //Data Members</a:t>
              </a:r>
              <a:br>
                <a:rPr lang="en-US" altLang="en-US" sz="1800" dirty="0">
                  <a:latin typeface="Courier New" panose="02070309020205020404" pitchFamily="49" charset="0"/>
                </a:rPr>
              </a:br>
              <a:r>
                <a:rPr lang="en-US" altLang="en-US" sz="1800" dirty="0">
                  <a:latin typeface="Courier New" panose="02070309020205020404" pitchFamily="49" charset="0"/>
                </a:rPr>
                <a:t>    public  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int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memberOne</a:t>
              </a:r>
              <a:r>
                <a:rPr lang="en-US" altLang="en-US" sz="1800" dirty="0">
                  <a:latin typeface="Courier New" panose="02070309020205020404" pitchFamily="49" charset="0"/>
                </a:rPr>
                <a:t>;</a:t>
              </a:r>
              <a:br>
                <a:rPr lang="en-US" altLang="en-US" sz="1800" dirty="0">
                  <a:latin typeface="Courier New" panose="02070309020205020404" pitchFamily="49" charset="0"/>
                </a:rPr>
              </a:br>
              <a:r>
                <a:rPr lang="en-US" altLang="en-US" sz="1800" dirty="0">
                  <a:latin typeface="Courier New" panose="02070309020205020404" pitchFamily="49" charset="0"/>
                </a:rPr>
                <a:t>    private 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int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memberTwo</a:t>
              </a:r>
              <a:r>
                <a:rPr lang="en-US" altLang="en-US" sz="1800" dirty="0">
                  <a:latin typeface="Courier New" panose="02070309020205020404" pitchFamily="49" charset="0"/>
                </a:rPr>
                <a:t>;</a:t>
              </a:r>
              <a:br>
                <a:rPr lang="en-US" altLang="en-US" sz="1800" dirty="0">
                  <a:latin typeface="Courier New" panose="02070309020205020404" pitchFamily="49" charset="0"/>
                </a:rPr>
              </a:br>
              <a:r>
                <a:rPr lang="en-US" altLang="en-US" sz="1800" dirty="0">
                  <a:latin typeface="Courier New" panose="02070309020205020404" pitchFamily="49" charset="0"/>
                </a:rPr>
                <a:t>}</a:t>
              </a:r>
            </a:p>
          </p:txBody>
        </p:sp>
      </p:grpSp>
      <p:sp>
        <p:nvSpPr>
          <p:cNvPr id="22" name="Rectangle 14">
            <a:extLst>
              <a:ext uri="{FF2B5EF4-FFF2-40B4-BE49-F238E27FC236}">
                <a16:creationId xmlns:a16="http://schemas.microsoft.com/office/drawing/2014/main" id="{5354E2C0-7B58-ED42-B6A4-590E1D8DA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121" y="2613588"/>
            <a:ext cx="4403725" cy="1511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9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2289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2289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2289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2289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9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9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9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9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150000"/>
              </a:spcBef>
              <a:buClr>
                <a:schemeClr val="tx2"/>
              </a:buClr>
              <a:buSzPct val="80000"/>
            </a:pPr>
            <a:r>
              <a:rPr lang="en-US" altLang="en-US" sz="1800" dirty="0">
                <a:latin typeface="Courier New" panose="02070309020205020404" pitchFamily="49" charset="0"/>
              </a:rPr>
              <a:t>Test </a:t>
            </a:r>
            <a:r>
              <a:rPr lang="en-US" altLang="en-US" sz="1800" dirty="0" err="1">
                <a:latin typeface="Courier New" panose="02070309020205020404" pitchFamily="49" charset="0"/>
              </a:rPr>
              <a:t>myTest</a:t>
            </a:r>
            <a:r>
              <a:rPr lang="en-US" altLang="en-US" sz="1800" dirty="0">
                <a:latin typeface="Courier New" panose="02070309020205020404" pitchFamily="49" charset="0"/>
              </a:rPr>
              <a:t> = new </a:t>
            </a:r>
            <a:r>
              <a:rPr lang="en-US" altLang="en-US" sz="1800" dirty="0" err="1">
                <a:latin typeface="Courier New" panose="02070309020205020404" pitchFamily="49" charset="0"/>
              </a:rPr>
              <a:t>MyTest</a:t>
            </a:r>
            <a:r>
              <a:rPr lang="en-US" altLang="en-US" sz="1800" dirty="0"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50000"/>
              </a:lnSpc>
              <a:spcBef>
                <a:spcPct val="150000"/>
              </a:spcBef>
              <a:buClr>
                <a:schemeClr val="tx2"/>
              </a:buClr>
              <a:buSzPct val="80000"/>
            </a:pPr>
            <a:r>
              <a:rPr lang="en-US" altLang="en-US" sz="1800" dirty="0" err="1">
                <a:latin typeface="Courier New" panose="02070309020205020404" pitchFamily="49" charset="0"/>
              </a:rPr>
              <a:t>myTest.memberOne</a:t>
            </a:r>
            <a:r>
              <a:rPr lang="en-US" altLang="en-US" sz="1800" dirty="0">
                <a:latin typeface="Courier New" panose="02070309020205020404" pitchFamily="49" charset="0"/>
              </a:rPr>
              <a:t> = 10;</a:t>
            </a:r>
          </a:p>
          <a:p>
            <a:pPr lvl="1">
              <a:lnSpc>
                <a:spcPct val="50000"/>
              </a:lnSpc>
              <a:spcBef>
                <a:spcPct val="150000"/>
              </a:spcBef>
              <a:buClr>
                <a:schemeClr val="tx2"/>
              </a:buClr>
              <a:buSzPct val="80000"/>
            </a:pPr>
            <a:r>
              <a:rPr lang="en-US" altLang="en-US" sz="1800" dirty="0" err="1">
                <a:latin typeface="Courier New" panose="02070309020205020404" pitchFamily="49" charset="0"/>
              </a:rPr>
              <a:t>myTest.memberTwo</a:t>
            </a:r>
            <a:r>
              <a:rPr lang="en-US" altLang="en-US" sz="1800" dirty="0">
                <a:latin typeface="Courier New" panose="02070309020205020404" pitchFamily="49" charset="0"/>
              </a:rPr>
              <a:t> = 20;</a:t>
            </a:r>
          </a:p>
        </p:txBody>
      </p:sp>
      <p:sp>
        <p:nvSpPr>
          <p:cNvPr id="23" name="Freeform 15">
            <a:extLst>
              <a:ext uri="{FF2B5EF4-FFF2-40B4-BE49-F238E27FC236}">
                <a16:creationId xmlns:a16="http://schemas.microsoft.com/office/drawing/2014/main" id="{1842E037-C8BC-AB4C-8A89-8527A74CCB3B}"/>
              </a:ext>
            </a:extLst>
          </p:cNvPr>
          <p:cNvSpPr>
            <a:spLocks/>
          </p:cNvSpPr>
          <p:nvPr/>
        </p:nvSpPr>
        <p:spPr bwMode="auto">
          <a:xfrm rot="534672">
            <a:off x="9487615" y="2982361"/>
            <a:ext cx="450850" cy="527050"/>
          </a:xfrm>
          <a:custGeom>
            <a:avLst/>
            <a:gdLst>
              <a:gd name="T0" fmla="*/ 0 w 412"/>
              <a:gd name="T1" fmla="*/ 284 h 476"/>
              <a:gd name="T2" fmla="*/ 112 w 412"/>
              <a:gd name="T3" fmla="*/ 284 h 476"/>
              <a:gd name="T4" fmla="*/ 160 w 412"/>
              <a:gd name="T5" fmla="*/ 374 h 476"/>
              <a:gd name="T6" fmla="*/ 266 w 412"/>
              <a:gd name="T7" fmla="*/ 64 h 476"/>
              <a:gd name="T8" fmla="*/ 412 w 412"/>
              <a:gd name="T9" fmla="*/ 0 h 476"/>
              <a:gd name="T10" fmla="*/ 150 w 412"/>
              <a:gd name="T11" fmla="*/ 476 h 476"/>
              <a:gd name="T12" fmla="*/ 0 w 412"/>
              <a:gd name="T13" fmla="*/ 284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" h="476">
                <a:moveTo>
                  <a:pt x="0" y="284"/>
                </a:moveTo>
                <a:lnTo>
                  <a:pt x="112" y="284"/>
                </a:lnTo>
                <a:lnTo>
                  <a:pt x="160" y="374"/>
                </a:lnTo>
                <a:lnTo>
                  <a:pt x="266" y="64"/>
                </a:lnTo>
                <a:lnTo>
                  <a:pt x="412" y="0"/>
                </a:lnTo>
                <a:lnTo>
                  <a:pt x="150" y="476"/>
                </a:lnTo>
                <a:lnTo>
                  <a:pt x="0" y="284"/>
                </a:lnTo>
                <a:close/>
              </a:path>
            </a:pathLst>
          </a:custGeom>
          <a:solidFill>
            <a:schemeClr val="hlink"/>
          </a:solidFill>
          <a:ln w="9525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/>
          <a:lstStyle/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24" name="Freeform 16">
            <a:extLst>
              <a:ext uri="{FF2B5EF4-FFF2-40B4-BE49-F238E27FC236}">
                <a16:creationId xmlns:a16="http://schemas.microsoft.com/office/drawing/2014/main" id="{1C4CF794-854D-2F40-9A2D-C22DAE130C3D}"/>
              </a:ext>
            </a:extLst>
          </p:cNvPr>
          <p:cNvSpPr>
            <a:spLocks/>
          </p:cNvSpPr>
          <p:nvPr/>
        </p:nvSpPr>
        <p:spPr bwMode="auto">
          <a:xfrm rot="21549207">
            <a:off x="9482195" y="3619032"/>
            <a:ext cx="422275" cy="428625"/>
          </a:xfrm>
          <a:custGeom>
            <a:avLst/>
            <a:gdLst>
              <a:gd name="T0" fmla="*/ 74 w 378"/>
              <a:gd name="T1" fmla="*/ 12 h 398"/>
              <a:gd name="T2" fmla="*/ 152 w 378"/>
              <a:gd name="T3" fmla="*/ 12 h 398"/>
              <a:gd name="T4" fmla="*/ 188 w 378"/>
              <a:gd name="T5" fmla="*/ 166 h 398"/>
              <a:gd name="T6" fmla="*/ 288 w 378"/>
              <a:gd name="T7" fmla="*/ 0 h 398"/>
              <a:gd name="T8" fmla="*/ 378 w 378"/>
              <a:gd name="T9" fmla="*/ 0 h 398"/>
              <a:gd name="T10" fmla="*/ 214 w 378"/>
              <a:gd name="T11" fmla="*/ 214 h 398"/>
              <a:gd name="T12" fmla="*/ 268 w 378"/>
              <a:gd name="T13" fmla="*/ 388 h 398"/>
              <a:gd name="T14" fmla="*/ 190 w 378"/>
              <a:gd name="T15" fmla="*/ 386 h 398"/>
              <a:gd name="T16" fmla="*/ 162 w 378"/>
              <a:gd name="T17" fmla="*/ 256 h 398"/>
              <a:gd name="T18" fmla="*/ 68 w 378"/>
              <a:gd name="T19" fmla="*/ 398 h 398"/>
              <a:gd name="T20" fmla="*/ 0 w 378"/>
              <a:gd name="T21" fmla="*/ 398 h 398"/>
              <a:gd name="T22" fmla="*/ 128 w 378"/>
              <a:gd name="T23" fmla="*/ 220 h 398"/>
              <a:gd name="T24" fmla="*/ 74 w 378"/>
              <a:gd name="T25" fmla="*/ 12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8" h="398">
                <a:moveTo>
                  <a:pt x="74" y="12"/>
                </a:moveTo>
                <a:lnTo>
                  <a:pt x="152" y="12"/>
                </a:lnTo>
                <a:lnTo>
                  <a:pt x="188" y="166"/>
                </a:lnTo>
                <a:lnTo>
                  <a:pt x="288" y="0"/>
                </a:lnTo>
                <a:lnTo>
                  <a:pt x="378" y="0"/>
                </a:lnTo>
                <a:lnTo>
                  <a:pt x="214" y="214"/>
                </a:lnTo>
                <a:lnTo>
                  <a:pt x="268" y="388"/>
                </a:lnTo>
                <a:lnTo>
                  <a:pt x="190" y="386"/>
                </a:lnTo>
                <a:lnTo>
                  <a:pt x="162" y="256"/>
                </a:lnTo>
                <a:lnTo>
                  <a:pt x="68" y="398"/>
                </a:lnTo>
                <a:lnTo>
                  <a:pt x="0" y="398"/>
                </a:lnTo>
                <a:lnTo>
                  <a:pt x="128" y="220"/>
                </a:lnTo>
                <a:lnTo>
                  <a:pt x="74" y="12"/>
                </a:lnTo>
                <a:close/>
              </a:path>
            </a:pathLst>
          </a:custGeom>
          <a:solidFill>
            <a:srgbClr val="F6061D"/>
          </a:solidFill>
          <a:ln w="9525" cap="flat" cmpd="sng">
            <a:solidFill>
              <a:srgbClr val="F6061D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2363" dir="4557825" algn="ctr" rotWithShape="0">
              <a:schemeClr val="bg2"/>
            </a:outerShdw>
          </a:effec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2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Controlling Access to Methods and Data Members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03868" y="959749"/>
            <a:ext cx="5774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u="sng" dirty="0">
                <a:solidFill>
                  <a:schemeClr val="accent6"/>
                </a:solidFill>
              </a:rPr>
              <a:t>Data Members </a:t>
            </a:r>
            <a:r>
              <a:rPr lang="en-US" altLang="en-US" sz="2800" b="1" u="sng" dirty="0"/>
              <a:t>Should Be </a:t>
            </a:r>
            <a:r>
              <a:rPr lang="en-US" altLang="en-US" sz="2800" b="1" u="sng" dirty="0">
                <a:solidFill>
                  <a:srgbClr val="FF0000"/>
                </a:solidFill>
              </a:rPr>
              <a:t>private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2530" y="1474150"/>
            <a:ext cx="102283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Declare the data members (class and instance variables) </a:t>
            </a:r>
            <a:r>
              <a:rPr lang="en-US" altLang="en-US" sz="2400" i="1" dirty="0">
                <a:solidFill>
                  <a:srgbClr val="C1051B"/>
                </a:solidFill>
              </a:rPr>
              <a:t>private</a:t>
            </a:r>
            <a:r>
              <a:rPr lang="en-US" altLang="en-US" sz="2400" dirty="0"/>
              <a:t> to ensure the </a:t>
            </a:r>
            <a:r>
              <a:rPr lang="en-US" altLang="en-US" sz="2400" u="sng" dirty="0"/>
              <a:t>integrity</a:t>
            </a:r>
            <a:r>
              <a:rPr lang="en-US" altLang="en-US" sz="2400" dirty="0"/>
              <a:t> of the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Data members are the implementation details of the class, and they should be kept invisible from the outside by declaring them </a:t>
            </a:r>
            <a:r>
              <a:rPr lang="en-US" altLang="en-US" sz="2400" i="1" dirty="0">
                <a:solidFill>
                  <a:srgbClr val="C1051B"/>
                </a:solidFill>
              </a:rPr>
              <a:t>private</a:t>
            </a:r>
            <a:r>
              <a:rPr lang="en-US" alt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If a data member is declared </a:t>
            </a:r>
            <a:r>
              <a:rPr lang="en-US" altLang="en-US" sz="2400" i="1" dirty="0">
                <a:solidFill>
                  <a:srgbClr val="C1051B"/>
                </a:solidFill>
              </a:rPr>
              <a:t>public</a:t>
            </a:r>
            <a:r>
              <a:rPr lang="en-US" altLang="en-US" sz="2400" dirty="0"/>
              <a:t>, then we cannot make changes to the data member without affecting all the classes that made direct access to this data member.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Constants can (should) be declared public if they are meant to be used directly by the outside methods.</a:t>
            </a:r>
          </a:p>
        </p:txBody>
      </p:sp>
    </p:spTree>
    <p:extLst>
      <p:ext uri="{BB962C8B-B14F-4D97-AF65-F5344CB8AC3E}">
        <p14:creationId xmlns:p14="http://schemas.microsoft.com/office/powerpoint/2010/main" val="1553215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2">
            <a:extLst>
              <a:ext uri="{FF2B5EF4-FFF2-40B4-BE49-F238E27FC236}">
                <a16:creationId xmlns:a16="http://schemas.microsoft.com/office/drawing/2014/main" id="{0F8001D5-A076-1F40-A48F-0A680DC1F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583" y="525831"/>
            <a:ext cx="720819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Defining Instance Methods -1</a:t>
            </a:r>
          </a:p>
        </p:txBody>
      </p:sp>
      <p:sp>
        <p:nvSpPr>
          <p:cNvPr id="28" name="Text Box 3">
            <a:extLst>
              <a:ext uri="{FF2B5EF4-FFF2-40B4-BE49-F238E27FC236}">
                <a16:creationId xmlns:a16="http://schemas.microsoft.com/office/drawing/2014/main" id="{DCE4EA68-54AF-784E-8229-881C9B55B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060" y="1117558"/>
            <a:ext cx="10993140" cy="562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77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spcBef>
                <a:spcPts val="249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Method definitions include a method </a:t>
            </a:r>
            <a:r>
              <a:rPr lang="en-GB" altLang="en-US" sz="2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a method </a:t>
            </a:r>
            <a:r>
              <a:rPr lang="en-GB" altLang="en-US" sz="2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spcBef>
                <a:spcPts val="249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Methods are defined with the following syntax:</a:t>
            </a:r>
          </a:p>
          <a:p>
            <a:pPr marL="558800" lvl="1" indent="-342900">
              <a:spcBef>
                <a:spcPts val="249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endParaRPr lang="en-GB" altLang="en-US" sz="1814" dirty="0">
              <a:latin typeface="Helvetica" pitchFamily="2" charset="0"/>
            </a:endParaRP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</a:pPr>
            <a:endParaRPr lang="en-GB" altLang="en-US" sz="1814" dirty="0">
              <a:latin typeface="Helvetica" pitchFamily="2" charset="0"/>
            </a:endParaRP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</a:pPr>
            <a:endParaRPr lang="en-GB" altLang="en-US" sz="1814" dirty="0">
              <a:latin typeface="Helvetica" pitchFamily="2" charset="0"/>
            </a:endParaRP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</a:pPr>
            <a:endParaRPr lang="en-GB" altLang="en-US" sz="1814" dirty="0">
              <a:latin typeface="Helvetica" pitchFamily="2" charset="0"/>
            </a:endParaRP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</a:pPr>
            <a:endParaRPr lang="en-GB" altLang="en-US" sz="1814" dirty="0">
              <a:latin typeface="Helvetica" pitchFamily="2" charset="0"/>
            </a:endParaRP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</a:pPr>
            <a:endParaRPr lang="en-GB" altLang="en-US" sz="1814" dirty="0">
              <a:latin typeface="Helvetica" pitchFamily="2" charset="0"/>
            </a:endParaRP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</a:pPr>
            <a:endParaRPr lang="en-GB" altLang="en-US" sz="1814" dirty="0">
              <a:latin typeface="Helvetica" pitchFamily="2" charset="0"/>
            </a:endParaRP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</a:pPr>
            <a:endParaRPr lang="en-GB" altLang="en-US" sz="1814" dirty="0">
              <a:latin typeface="Helvetica" pitchFamily="2" charset="0"/>
            </a:endParaRP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</a:pPr>
            <a:endParaRPr lang="en-GB" altLang="en-US" sz="1814" dirty="0">
              <a:latin typeface="Helvetica" pitchFamily="2" charset="0"/>
            </a:endParaRP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</a:pPr>
            <a:endParaRPr lang="en-GB" altLang="en-US" sz="1814" dirty="0">
              <a:latin typeface="Helvetica" pitchFamily="2" charset="0"/>
            </a:endParaRP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</a:pPr>
            <a:endParaRPr lang="en-GB" altLang="en-US" sz="1814" dirty="0">
              <a:latin typeface="Helvetica" pitchFamily="2" charset="0"/>
            </a:endParaRP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</a:pPr>
            <a:endParaRPr lang="en-GB" altLang="en-US" sz="1814" dirty="0">
              <a:latin typeface="Helvetica" pitchFamily="2" charset="0"/>
            </a:endParaRP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</a:pPr>
            <a:endParaRPr lang="en-GB" altLang="en-US" sz="1814" dirty="0">
              <a:latin typeface="Helvetica" pitchFamily="2" charset="0"/>
            </a:endParaRP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</a:pPr>
            <a:endParaRPr lang="en-GB" altLang="en-US" sz="1814" dirty="0">
              <a:latin typeface="Helvetica" pitchFamily="2" charset="0"/>
            </a:endParaRP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</a:pPr>
            <a:endParaRPr lang="en-GB" altLang="en-US" sz="1814" dirty="0">
              <a:latin typeface="Helvetica" pitchFamily="2" charset="0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altLang="en-US" sz="907" dirty="0">
              <a:latin typeface="Helvetica" pitchFamily="2" charset="0"/>
            </a:endParaRPr>
          </a:p>
        </p:txBody>
      </p:sp>
      <p:grpSp>
        <p:nvGrpSpPr>
          <p:cNvPr id="29" name="Group 7">
            <a:extLst>
              <a:ext uri="{FF2B5EF4-FFF2-40B4-BE49-F238E27FC236}">
                <a16:creationId xmlns:a16="http://schemas.microsoft.com/office/drawing/2014/main" id="{4150E9D8-EEF1-194D-986F-0EDE043D67D5}"/>
              </a:ext>
            </a:extLst>
          </p:cNvPr>
          <p:cNvGrpSpPr>
            <a:grpSpLocks/>
          </p:cNvGrpSpPr>
          <p:nvPr/>
        </p:nvGrpSpPr>
        <p:grpSpPr bwMode="auto">
          <a:xfrm>
            <a:off x="1191869" y="2223398"/>
            <a:ext cx="8774113" cy="1541286"/>
            <a:chOff x="138" y="646"/>
            <a:chExt cx="5527" cy="960"/>
          </a:xfrm>
        </p:grpSpPr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284E6FBD-B941-6541-96C4-7D9D01309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" y="646"/>
              <a:ext cx="5434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5">
              <a:extLst>
                <a:ext uri="{FF2B5EF4-FFF2-40B4-BE49-F238E27FC236}">
                  <a16:creationId xmlns:a16="http://schemas.microsoft.com/office/drawing/2014/main" id="{F52701CD-6DAA-5548-83C3-08D0C4A55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" y="693"/>
              <a:ext cx="5517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22891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22891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22891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22891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22891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91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91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91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91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lvl="1">
                <a:buClr>
                  <a:schemeClr val="tx2"/>
                </a:buClr>
                <a:buSzPct val="80000"/>
              </a:pPr>
              <a:r>
                <a:rPr lang="en-US" altLang="en-US" sz="1800" dirty="0">
                  <a:latin typeface="Courier New" panose="02070309020205020404" pitchFamily="49" charset="0"/>
                </a:rPr>
                <a:t>&lt;modifier&gt;  &lt;return type&gt;  &lt;method name&gt;  ( &lt;parameters&gt;  )</a:t>
              </a:r>
            </a:p>
            <a:p>
              <a:pPr lvl="1">
                <a:buClr>
                  <a:schemeClr val="tx2"/>
                </a:buClr>
                <a:buSzPct val="80000"/>
              </a:pPr>
              <a:r>
                <a:rPr lang="en-US" altLang="en-US" sz="1800" dirty="0">
                  <a:latin typeface="Courier New" panose="02070309020205020404" pitchFamily="49" charset="0"/>
                </a:rPr>
                <a:t>{</a:t>
              </a:r>
            </a:p>
            <a:p>
              <a:pPr lvl="1">
                <a:buClr>
                  <a:schemeClr val="tx2"/>
                </a:buClr>
                <a:buSzPct val="80000"/>
              </a:pPr>
              <a:r>
                <a:rPr lang="en-US" altLang="en-US" sz="1800" dirty="0">
                  <a:latin typeface="Courier New" panose="02070309020205020404" pitchFamily="49" charset="0"/>
                </a:rPr>
                <a:t>       &lt;statements&gt;</a:t>
              </a:r>
            </a:p>
            <a:p>
              <a:pPr lvl="1">
                <a:buClr>
                  <a:schemeClr val="tx2"/>
                </a:buClr>
                <a:buSzPct val="80000"/>
              </a:pPr>
              <a:r>
                <a:rPr lang="en-US" altLang="en-US" sz="1800" dirty="0">
                  <a:latin typeface="Courier New" panose="02070309020205020404" pitchFamily="49" charset="0"/>
                </a:rPr>
                <a:t>}</a:t>
              </a:r>
            </a:p>
          </p:txBody>
        </p:sp>
      </p:grpSp>
      <p:sp>
        <p:nvSpPr>
          <p:cNvPr id="32" name="Rectangle 8">
            <a:extLst>
              <a:ext uri="{FF2B5EF4-FFF2-40B4-BE49-F238E27FC236}">
                <a16:creationId xmlns:a16="http://schemas.microsoft.com/office/drawing/2014/main" id="{EEC66A66-328D-AD45-BBF0-5B70695D7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807" y="4961623"/>
            <a:ext cx="8383587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Clr>
                <a:schemeClr val="tx2"/>
              </a:buClr>
              <a:buSzPct val="80000"/>
            </a:pPr>
            <a:r>
              <a:rPr lang="en-US" altLang="en-US" dirty="0">
                <a:latin typeface="Courier New" panose="02070309020205020404" pitchFamily="49" charset="0"/>
              </a:rPr>
              <a:t>public    void     </a:t>
            </a:r>
            <a:r>
              <a:rPr lang="en-US" altLang="en-US" dirty="0" err="1">
                <a:latin typeface="Courier New" panose="02070309020205020404" pitchFamily="49" charset="0"/>
              </a:rPr>
              <a:t>setExchangeRagte</a:t>
            </a:r>
            <a:r>
              <a:rPr lang="en-US" altLang="en-US" dirty="0">
                <a:latin typeface="Courier New" panose="02070309020205020404" pitchFamily="49" charset="0"/>
              </a:rPr>
              <a:t>  (   double  rate  )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SzPct val="80000"/>
            </a:pPr>
            <a:r>
              <a:rPr lang="en-US" altLang="en-US" dirty="0">
                <a:latin typeface="Courier New" panose="02070309020205020404" pitchFamily="49" charset="0"/>
              </a:rPr>
              <a:t>{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SzPct val="80000"/>
            </a:pPr>
            <a:r>
              <a:rPr lang="en-US" altLang="en-US" dirty="0">
                <a:latin typeface="Courier New" panose="02070309020205020404" pitchFamily="49" charset="0"/>
              </a:rPr>
              <a:t>       </a:t>
            </a:r>
            <a:r>
              <a:rPr lang="en-US" altLang="en-US" dirty="0" err="1">
                <a:latin typeface="Courier New" panose="02070309020205020404" pitchFamily="49" charset="0"/>
              </a:rPr>
              <a:t>exchangeRate</a:t>
            </a:r>
            <a:r>
              <a:rPr lang="en-US" altLang="en-US" dirty="0">
                <a:latin typeface="Courier New" panose="02070309020205020404" pitchFamily="49" charset="0"/>
              </a:rPr>
              <a:t> = rate;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SzPct val="80000"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33" name="Group 24">
            <a:extLst>
              <a:ext uri="{FF2B5EF4-FFF2-40B4-BE49-F238E27FC236}">
                <a16:creationId xmlns:a16="http://schemas.microsoft.com/office/drawing/2014/main" id="{736F89F4-1B6D-634C-8D52-E0012D35FEA4}"/>
              </a:ext>
            </a:extLst>
          </p:cNvPr>
          <p:cNvGrpSpPr>
            <a:grpSpLocks/>
          </p:cNvGrpSpPr>
          <p:nvPr/>
        </p:nvGrpSpPr>
        <p:grpSpPr bwMode="auto">
          <a:xfrm>
            <a:off x="1496668" y="3917048"/>
            <a:ext cx="7812088" cy="2314575"/>
            <a:chOff x="300" y="2036"/>
            <a:chExt cx="4921" cy="1458"/>
          </a:xfrm>
        </p:grpSpPr>
        <p:sp>
          <p:nvSpPr>
            <p:cNvPr id="34" name="Line 11">
              <a:extLst>
                <a:ext uri="{FF2B5EF4-FFF2-40B4-BE49-F238E27FC236}">
                  <a16:creationId xmlns:a16="http://schemas.microsoft.com/office/drawing/2014/main" id="{C4299715-568B-1046-A22F-684E08F4CE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5" y="2258"/>
              <a:ext cx="0" cy="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utoShape 16">
              <a:extLst>
                <a:ext uri="{FF2B5EF4-FFF2-40B4-BE49-F238E27FC236}">
                  <a16:creationId xmlns:a16="http://schemas.microsoft.com/office/drawing/2014/main" id="{4546F116-6814-EC40-8A88-3B0FE78CC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7" y="3207"/>
              <a:ext cx="1024" cy="223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/>
              <a:r>
                <a:rPr lang="en-US" altLang="ja-JP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Statements</a:t>
              </a:r>
            </a:p>
          </p:txBody>
        </p:sp>
        <p:sp>
          <p:nvSpPr>
            <p:cNvPr id="36" name="AutoShape 17">
              <a:extLst>
                <a:ext uri="{FF2B5EF4-FFF2-40B4-BE49-F238E27FC236}">
                  <a16:creationId xmlns:a16="http://schemas.microsoft.com/office/drawing/2014/main" id="{628B46DC-E81C-844F-956A-97774FC77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" y="3134"/>
              <a:ext cx="2538" cy="360"/>
            </a:xfrm>
            <a:prstGeom prst="roundRect">
              <a:avLst>
                <a:gd name="adj" fmla="val 16667"/>
              </a:avLst>
            </a:prstGeom>
            <a:noFill/>
            <a:ln w="38100" cap="rnd">
              <a:solidFill>
                <a:srgbClr val="A5002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9">
              <a:extLst>
                <a:ext uri="{FF2B5EF4-FFF2-40B4-BE49-F238E27FC236}">
                  <a16:creationId xmlns:a16="http://schemas.microsoft.com/office/drawing/2014/main" id="{7A8D7A57-A57C-4649-81AB-132A3E608D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2" y="2258"/>
              <a:ext cx="0" cy="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20">
              <a:extLst>
                <a:ext uri="{FF2B5EF4-FFF2-40B4-BE49-F238E27FC236}">
                  <a16:creationId xmlns:a16="http://schemas.microsoft.com/office/drawing/2014/main" id="{B599C988-DA10-D345-912D-C284F84E7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5" y="2258"/>
              <a:ext cx="0" cy="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21">
              <a:extLst>
                <a:ext uri="{FF2B5EF4-FFF2-40B4-BE49-F238E27FC236}">
                  <a16:creationId xmlns:a16="http://schemas.microsoft.com/office/drawing/2014/main" id="{49E8A472-97E4-8A40-8F65-F798DB5AB7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61" y="2293"/>
              <a:ext cx="0" cy="3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22">
              <a:extLst>
                <a:ext uri="{FF2B5EF4-FFF2-40B4-BE49-F238E27FC236}">
                  <a16:creationId xmlns:a16="http://schemas.microsoft.com/office/drawing/2014/main" id="{C0150F48-DB63-D34B-A319-1865FB6909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1" y="2710"/>
              <a:ext cx="1094" cy="0"/>
            </a:xfrm>
            <a:prstGeom prst="line">
              <a:avLst/>
            </a:prstGeom>
            <a:noFill/>
            <a:ln w="57150" cap="rnd">
              <a:solidFill>
                <a:srgbClr val="A5002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Line 23">
              <a:extLst>
                <a:ext uri="{FF2B5EF4-FFF2-40B4-BE49-F238E27FC236}">
                  <a16:creationId xmlns:a16="http://schemas.microsoft.com/office/drawing/2014/main" id="{6BFB20F8-B753-F54C-A1DC-8736F27C1A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33" y="3312"/>
              <a:ext cx="664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AutoShape 10">
              <a:extLst>
                <a:ext uri="{FF2B5EF4-FFF2-40B4-BE49-F238E27FC236}">
                  <a16:creationId xmlns:a16="http://schemas.microsoft.com/office/drawing/2014/main" id="{02EF7C43-AFB4-9F41-8DB6-6B66EDB2E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2036"/>
              <a:ext cx="728" cy="223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/>
              <a:r>
                <a:rPr lang="en-US" altLang="ja-JP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Modifier</a:t>
              </a:r>
            </a:p>
          </p:txBody>
        </p:sp>
        <p:sp>
          <p:nvSpPr>
            <p:cNvPr id="43" name="AutoShape 13">
              <a:extLst>
                <a:ext uri="{FF2B5EF4-FFF2-40B4-BE49-F238E27FC236}">
                  <a16:creationId xmlns:a16="http://schemas.microsoft.com/office/drawing/2014/main" id="{A0EA1912-4A67-5D48-BB3B-9348E6E4F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2036"/>
              <a:ext cx="960" cy="223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/>
              <a:r>
                <a:rPr lang="en-US" altLang="ja-JP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Return Type</a:t>
              </a:r>
            </a:p>
          </p:txBody>
        </p:sp>
        <p:sp>
          <p:nvSpPr>
            <p:cNvPr id="44" name="AutoShape 14">
              <a:extLst>
                <a:ext uri="{FF2B5EF4-FFF2-40B4-BE49-F238E27FC236}">
                  <a16:creationId xmlns:a16="http://schemas.microsoft.com/office/drawing/2014/main" id="{BD94D3DF-8243-4743-AB5B-ADF420F7F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9" y="2036"/>
              <a:ext cx="1024" cy="223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/>
              <a:r>
                <a:rPr lang="en-US" altLang="ja-JP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Method Name</a:t>
              </a:r>
            </a:p>
          </p:txBody>
        </p:sp>
        <p:sp>
          <p:nvSpPr>
            <p:cNvPr id="45" name="AutoShape 15">
              <a:extLst>
                <a:ext uri="{FF2B5EF4-FFF2-40B4-BE49-F238E27FC236}">
                  <a16:creationId xmlns:a16="http://schemas.microsoft.com/office/drawing/2014/main" id="{8407A7E8-CB7D-3049-9FA2-A2F8CF4D8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1" y="2036"/>
              <a:ext cx="960" cy="223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/>
              <a:r>
                <a:rPr lang="en-US" altLang="ja-JP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Parameter</a:t>
              </a:r>
            </a:p>
          </p:txBody>
        </p:sp>
      </p:grp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3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D40B37-758C-D440-AD57-8094227310C9}"/>
              </a:ext>
            </a:extLst>
          </p:cNvPr>
          <p:cNvSpPr/>
          <p:nvPr/>
        </p:nvSpPr>
        <p:spPr>
          <a:xfrm>
            <a:off x="874643" y="1923913"/>
            <a:ext cx="11317357" cy="410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9"/>
              </a:spcBef>
              <a:buClr>
                <a:srgbClr val="000000"/>
              </a:buClr>
              <a:buSzPct val="59000"/>
            </a:pP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altLang="en-US" sz="2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type 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can be:</a:t>
            </a:r>
          </a:p>
          <a:p>
            <a:pPr marL="800100" lvl="1" indent="-342900">
              <a:spcBef>
                <a:spcPts val="249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fundamental data type</a:t>
            </a:r>
          </a:p>
          <a:p>
            <a:pPr marL="800100" lvl="1" indent="-342900">
              <a:spcBef>
                <a:spcPts val="249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 object reference</a:t>
            </a:r>
          </a:p>
          <a:p>
            <a:pPr marL="800100" lvl="1" indent="-342900">
              <a:spcBef>
                <a:spcPts val="249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void (no return)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</a:pPr>
            <a:endParaRPr lang="en-GB" altLang="en-US" sz="2177" dirty="0">
              <a:latin typeface="Helvetica" pitchFamily="2" charset="0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</a:pPr>
            <a:r>
              <a:rPr lang="en-GB" altLang="en-US" sz="2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are optional</a:t>
            </a:r>
          </a:p>
          <a:p>
            <a:pPr marL="800100" lvl="1" indent="-342900">
              <a:spcBef>
                <a:spcPts val="249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the method takes no parameters, empty brackets are required ()</a:t>
            </a:r>
          </a:p>
          <a:p>
            <a:pPr marL="800100" lvl="1" indent="-342900">
              <a:spcBef>
                <a:spcPts val="249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Multiple parameters are separated by commas</a:t>
            </a:r>
          </a:p>
          <a:p>
            <a:pPr marL="800100" lvl="1" indent="-342900">
              <a:spcBef>
                <a:spcPts val="249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Parameters are defined by type and name</a:t>
            </a:r>
          </a:p>
          <a:p>
            <a:pPr marL="800100" lvl="1" indent="-342900">
              <a:spcBef>
                <a:spcPts val="249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parameter is a local variable whose scope is the method.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16CF36A9-7B12-5044-B0C4-C8DA0647B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835" y="974033"/>
            <a:ext cx="724277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Defining Instance Methods - 2</a:t>
            </a:r>
          </a:p>
        </p:txBody>
      </p:sp>
    </p:spTree>
    <p:extLst>
      <p:ext uri="{BB962C8B-B14F-4D97-AF65-F5344CB8AC3E}">
        <p14:creationId xmlns:p14="http://schemas.microsoft.com/office/powerpoint/2010/main" val="2519906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5171ADC0-F6EB-384D-9974-0CA85D8B7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83" y="565000"/>
            <a:ext cx="838340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Defining Instance Methods - 3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13EFA29-A746-AC47-A826-87D450219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105" y="1391384"/>
            <a:ext cx="10243930" cy="24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spcBef>
                <a:spcPts val="249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method's </a:t>
            </a:r>
            <a:r>
              <a:rPr lang="en-GB" altLang="en-US" sz="2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contains all the statements to be executed as part of the method</a:t>
            </a:r>
          </a:p>
          <a:p>
            <a:pPr marL="457200" indent="-457200">
              <a:spcBef>
                <a:spcPts val="249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method body is contained within curly braces after the method definition: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85000"/>
            </a:pPr>
            <a:endParaRPr lang="en-GB" altLang="en-US" sz="1814" dirty="0">
              <a:latin typeface="Helvetica" pitchFamily="2" charset="0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</a:pPr>
            <a:endParaRPr lang="en-GB" altLang="en-US" sz="2177" dirty="0">
              <a:latin typeface="Helvetica" pitchFamily="2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E26F79CC-C9BA-724B-868E-38A3EF978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986" y="3602637"/>
            <a:ext cx="7079783" cy="3172653"/>
          </a:xfrm>
          <a:prstGeom prst="roundRect">
            <a:avLst>
              <a:gd name="adj" fmla="val 4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F86417B3-976B-E842-A8B0-66BB55C34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4" y="3707148"/>
            <a:ext cx="6112821" cy="271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altLang="en-US" sz="1452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CalculationSheet</a:t>
            </a:r>
            <a:endParaRPr lang="en-GB" altLang="en-US" sz="1452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GB" altLang="en-US" sz="1452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performCalculations</a:t>
            </a: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		[... method body ...]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endParaRPr lang="en-GB" altLang="en-US" sz="1452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GB" altLang="en-US" sz="1452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clearSheet</a:t>
            </a: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4294553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FBEDB25A-4922-8A44-9709-E69AA4CB6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432" y="451219"/>
            <a:ext cx="737116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Returning values from methods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D2A72D32-76B4-B940-921F-A77025908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007" y="1282415"/>
            <a:ext cx="11084977" cy="3267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ts val="249"/>
              </a:spcBef>
              <a:buClr>
                <a:srgbClr val="000000"/>
              </a:buClr>
              <a:buSzPct val="59000"/>
            </a:pP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method which has a </a:t>
            </a:r>
            <a:r>
              <a:rPr lang="en-GB" altLang="en-US" sz="2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non-void 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return type MUST return a value</a:t>
            </a:r>
          </a:p>
          <a:p>
            <a:pPr marL="558800" lvl="1" indent="-342900">
              <a:spcBef>
                <a:spcPts val="249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The return value's type must </a:t>
            </a:r>
            <a:r>
              <a:rPr lang="en-GB" altLang="en-US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the type defined in the method's signature.</a:t>
            </a:r>
          </a:p>
          <a:p>
            <a:pPr marL="558800" lvl="1" indent="-342900">
              <a:spcBef>
                <a:spcPts val="249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A void method can use a return statement (with no return value) to exit the method.</a:t>
            </a:r>
          </a:p>
          <a:p>
            <a:pPr marL="558800" lvl="1" indent="-342900">
              <a:spcBef>
                <a:spcPts val="249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The return value can be used the same as any other expression.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85000"/>
            </a:pPr>
            <a:endParaRPr lang="en-GB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</a:pPr>
            <a:endParaRPr lang="en-GB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B11FB5BB-61E5-374F-90BC-2FC081263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729" y="3763198"/>
            <a:ext cx="6299799" cy="2558064"/>
          </a:xfrm>
          <a:prstGeom prst="roundRect">
            <a:avLst>
              <a:gd name="adj" fmla="val 51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A1C6C322-DE7B-EE44-87EA-98CECE10F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643" y="3940979"/>
            <a:ext cx="6008901" cy="2465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r>
              <a:rPr lang="en-GB" altLang="en-US" sz="1452" dirty="0">
                <a:latin typeface="Courier" pitchFamily="2" charset="0"/>
              </a:rPr>
              <a:t>public class Car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r>
              <a:rPr lang="en-GB" altLang="en-US" sz="1452" dirty="0">
                <a:latin typeface="Courier" pitchFamily="2" charset="0"/>
              </a:rPr>
              <a:t>{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r>
              <a:rPr lang="en-GB" altLang="en-US" sz="1452" dirty="0">
                <a:latin typeface="Courier" pitchFamily="2" charset="0"/>
              </a:rPr>
              <a:t>	private int currentGear;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r>
              <a:rPr lang="en-GB" altLang="en-US" sz="1452" dirty="0">
                <a:latin typeface="Courier" pitchFamily="2" charset="0"/>
              </a:rPr>
              <a:t>	private int currentRpms;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endParaRPr lang="en-GB" altLang="en-US" sz="1452" dirty="0">
              <a:latin typeface="Courier" pitchFamily="2" charset="0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r>
              <a:rPr lang="en-GB" altLang="en-US" sz="1452" dirty="0">
                <a:latin typeface="Courier" pitchFamily="2" charset="0"/>
              </a:rPr>
              <a:t>	public int calculateSpeed()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r>
              <a:rPr lang="en-GB" altLang="en-US" sz="1452" dirty="0">
                <a:latin typeface="Courier" pitchFamily="2" charset="0"/>
              </a:rPr>
              <a:t>	{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r>
              <a:rPr lang="en-GB" altLang="en-US" sz="1452" dirty="0">
                <a:latin typeface="Courier" pitchFamily="2" charset="0"/>
              </a:rPr>
              <a:t>		</a:t>
            </a:r>
            <a:r>
              <a:rPr lang="en-GB" altLang="en-US" sz="1452" dirty="0">
                <a:solidFill>
                  <a:srgbClr val="C00000"/>
                </a:solidFill>
                <a:latin typeface="Courier" pitchFamily="2" charset="0"/>
              </a:rPr>
              <a:t>return</a:t>
            </a:r>
            <a:r>
              <a:rPr lang="en-GB" altLang="en-US" sz="1452" dirty="0">
                <a:latin typeface="Courier" pitchFamily="2" charset="0"/>
              </a:rPr>
              <a:t> currentRpms * currentGear;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r>
              <a:rPr lang="en-GB" altLang="en-US" sz="1452" dirty="0">
                <a:latin typeface="Courier" pitchFamily="2" charset="0"/>
              </a:rPr>
              <a:t>	}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r>
              <a:rPr lang="en-GB" altLang="en-US" sz="1452" dirty="0">
                <a:latin typeface="Courier" pitchFamily="2" charset="0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4047281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C864764D-CB25-9242-9033-103826322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82" y="888425"/>
            <a:ext cx="709297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Invoking Instance Methods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407978B8-8CB4-3E43-BD8C-E5A00E2AB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869" y="1695753"/>
            <a:ext cx="7822901" cy="2303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spcBef>
                <a:spcPts val="249"/>
              </a:spcBef>
              <a:buClr>
                <a:srgbClr val="000000"/>
              </a:buClr>
              <a:buSzPct val="59000"/>
            </a:pPr>
            <a:r>
              <a:rPr lang="en-GB" altLang="en-US" sz="2177" dirty="0">
                <a:latin typeface="Helvetica" pitchFamily="2" charset="0"/>
              </a:rPr>
              <a:t>To </a:t>
            </a:r>
            <a:r>
              <a:rPr lang="en-GB" altLang="en-US" sz="2177" i="1" dirty="0">
                <a:solidFill>
                  <a:srgbClr val="C00000"/>
                </a:solidFill>
                <a:latin typeface="Helvetica" pitchFamily="2" charset="0"/>
              </a:rPr>
              <a:t>invoke</a:t>
            </a:r>
            <a:r>
              <a:rPr lang="en-GB" altLang="en-US" sz="2177" dirty="0">
                <a:latin typeface="Helvetica" pitchFamily="2" charset="0"/>
              </a:rPr>
              <a:t> a method on an object, use the </a:t>
            </a:r>
            <a:r>
              <a:rPr lang="en-GB" altLang="en-US" sz="2177" i="1" dirty="0">
                <a:solidFill>
                  <a:srgbClr val="C00000"/>
                </a:solidFill>
                <a:latin typeface="Helvetica" pitchFamily="2" charset="0"/>
              </a:rPr>
              <a:t>. (dot) operator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</a:pPr>
            <a:endParaRPr lang="en-GB" altLang="en-US" sz="2177" dirty="0">
              <a:latin typeface="Helvetica" pitchFamily="2" charset="0"/>
            </a:endParaRPr>
          </a:p>
          <a:p>
            <a:pPr lvl="1">
              <a:spcBef>
                <a:spcPts val="249"/>
              </a:spcBef>
              <a:buClr>
                <a:srgbClr val="000000"/>
              </a:buClr>
              <a:buSzPct val="59000"/>
            </a:pPr>
            <a:endParaRPr lang="en-GB" altLang="en-US" sz="2177" dirty="0">
              <a:latin typeface="Helvetica" pitchFamily="2" charset="0"/>
            </a:endParaRPr>
          </a:p>
          <a:p>
            <a:pPr lvl="1">
              <a:spcBef>
                <a:spcPts val="249"/>
              </a:spcBef>
              <a:buClr>
                <a:srgbClr val="000000"/>
              </a:buClr>
              <a:buSzPct val="59000"/>
            </a:pPr>
            <a:endParaRPr lang="en-GB" altLang="en-US" sz="2177" dirty="0">
              <a:latin typeface="Helvetica" pitchFamily="2" charset="0"/>
            </a:endParaRPr>
          </a:p>
          <a:p>
            <a:pPr marL="0" indent="0">
              <a:spcBef>
                <a:spcPts val="249"/>
              </a:spcBef>
              <a:buClr>
                <a:srgbClr val="000000"/>
              </a:buClr>
              <a:buSzPct val="59000"/>
            </a:pPr>
            <a:r>
              <a:rPr lang="en-GB" altLang="en-US" sz="2177" dirty="0">
                <a:latin typeface="Helvetica" pitchFamily="2" charset="0"/>
              </a:rPr>
              <a:t>If there is a return value, it can be used as an expression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altLang="en-US" sz="907" dirty="0">
              <a:latin typeface="Helvetica" pitchFamily="2" charset="0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</a:pPr>
            <a:endParaRPr lang="en-GB" altLang="en-US" sz="2177" dirty="0">
              <a:latin typeface="Helvetica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3F40D64-E95F-254E-96F1-5F5B083D5233}"/>
              </a:ext>
            </a:extLst>
          </p:cNvPr>
          <p:cNvGrpSpPr>
            <a:grpSpLocks/>
          </p:cNvGrpSpPr>
          <p:nvPr/>
        </p:nvGrpSpPr>
        <p:grpSpPr bwMode="auto">
          <a:xfrm>
            <a:off x="866811" y="2161778"/>
            <a:ext cx="5414969" cy="560219"/>
            <a:chOff x="-456" y="1108"/>
            <a:chExt cx="3760" cy="389"/>
          </a:xfrm>
          <a:noFill/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AFB3CC09-3527-694B-8008-7FD22A59E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56" y="1108"/>
              <a:ext cx="3740" cy="389"/>
            </a:xfrm>
            <a:prstGeom prst="roundRect">
              <a:avLst>
                <a:gd name="adj" fmla="val 255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33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1EECCAB7-4AA3-CB4B-813F-2B4A53A62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61" y="1222"/>
              <a:ext cx="3665" cy="1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49"/>
                </a:spcBef>
                <a:buClr>
                  <a:srgbClr val="000000"/>
                </a:buClr>
                <a:buSzPct val="105000"/>
              </a:pPr>
              <a:r>
                <a:rPr lang="en-GB" altLang="en-US" sz="1633" dirty="0">
                  <a:latin typeface="Courier New" panose="02070309020205020404" pitchFamily="49" charset="0"/>
                  <a:cs typeface="Courier New" panose="02070309020205020404" pitchFamily="49" charset="0"/>
                </a:rPr>
                <a:t>objectReference.methodName(parameters);</a:t>
              </a:r>
            </a:p>
          </p:txBody>
        </p:sp>
      </p:grpSp>
      <p:sp>
        <p:nvSpPr>
          <p:cNvPr id="8" name="AutoShape 7">
            <a:extLst>
              <a:ext uri="{FF2B5EF4-FFF2-40B4-BE49-F238E27FC236}">
                <a16:creationId xmlns:a16="http://schemas.microsoft.com/office/drawing/2014/main" id="{8F766CDC-37DD-3B4A-8BC1-8CCB799A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811" y="3695817"/>
            <a:ext cx="7720598" cy="1733821"/>
          </a:xfrm>
          <a:prstGeom prst="roundRect">
            <a:avLst>
              <a:gd name="adj" fmla="val 51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492E3C6E-8EF0-C24D-8D56-F08B34FA5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4923" y="3847034"/>
            <a:ext cx="6237294" cy="1718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GB" altLang="en-US" sz="1452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aCar</a:t>
            </a: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 = new Car();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endParaRPr lang="en-GB" altLang="en-US" sz="1452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	if (aCar.calculateSpeed() &gt;110)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System.out.println("You're Speeding!");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endParaRPr lang="en-GB" altLang="en-US" sz="1452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683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B1C86116-400A-0948-A4A5-9F3CE0EA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348" y="780444"/>
            <a:ext cx="738913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4400" b="1" dirty="0">
                <a:latin typeface="+mj-lt"/>
                <a:ea typeface="+mj-ea"/>
                <a:cs typeface="+mj-cs"/>
              </a:rPr>
              <a:t>Accessor Methods - gets 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C4BA4344-C6F7-104F-8BC1-F56049FEA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348" y="1606629"/>
            <a:ext cx="10257181" cy="357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73100" lvl="1" indent="-457200">
              <a:spcBef>
                <a:spcPts val="249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+mn-lt"/>
              </a:rPr>
              <a:t>The outside world may need to use private data members</a:t>
            </a:r>
            <a:r>
              <a:rPr lang="ar-SA" altLang="en-US" sz="2800" dirty="0">
                <a:latin typeface="+mn-lt"/>
              </a:rPr>
              <a:t>.</a:t>
            </a:r>
          </a:p>
          <a:p>
            <a:pPr marL="673100" lvl="1" indent="-457200">
              <a:spcBef>
                <a:spcPts val="249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+mn-lt"/>
              </a:rPr>
              <a:t>The class implementor may choose to add a </a:t>
            </a:r>
            <a:r>
              <a:rPr lang="en-GB" altLang="en-US" sz="2800" i="1" dirty="0">
                <a:solidFill>
                  <a:srgbClr val="C1051B"/>
                </a:solidFill>
                <a:latin typeface="+mn-lt"/>
              </a:rPr>
              <a:t>"get" </a:t>
            </a:r>
            <a:r>
              <a:rPr lang="en-GB" altLang="en-US" sz="2800" dirty="0">
                <a:latin typeface="+mn-lt"/>
              </a:rPr>
              <a:t>method to return the value</a:t>
            </a:r>
            <a:r>
              <a:rPr lang="ar-SA" altLang="en-US" sz="2800" dirty="0">
                <a:latin typeface="+mn-lt"/>
              </a:rPr>
              <a:t>.</a:t>
            </a:r>
          </a:p>
          <a:p>
            <a:pPr marL="673100" lvl="1" indent="-457200">
              <a:spcBef>
                <a:spcPts val="249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+mn-lt"/>
              </a:rPr>
              <a:t>The usual name of the get method is the name of the variable prefixed with the word "get"</a:t>
            </a:r>
            <a:r>
              <a:rPr lang="ar-SA" altLang="en-US" sz="2800" dirty="0">
                <a:latin typeface="+mn-lt"/>
              </a:rPr>
              <a:t> </a:t>
            </a:r>
          </a:p>
          <a:p>
            <a:pPr marL="215900" lvl="1" indent="0">
              <a:spcBef>
                <a:spcPts val="249"/>
              </a:spcBef>
              <a:buClr>
                <a:srgbClr val="000000"/>
              </a:buClr>
              <a:buSzPct val="85000"/>
            </a:pPr>
            <a:r>
              <a:rPr lang="ar-SA" altLang="en-US" sz="2000" i="1" dirty="0">
                <a:latin typeface="+mn-lt"/>
              </a:rPr>
              <a:t>      </a:t>
            </a:r>
            <a:r>
              <a:rPr lang="en-GB" altLang="en-US" sz="2000" i="1" dirty="0" err="1">
                <a:latin typeface="+mn-lt"/>
              </a:rPr>
              <a:t>getName</a:t>
            </a:r>
            <a:r>
              <a:rPr lang="en-GB" altLang="en-US" sz="2000" i="1" dirty="0">
                <a:latin typeface="+mn-lt"/>
              </a:rPr>
              <a:t>(), </a:t>
            </a:r>
            <a:r>
              <a:rPr lang="en-GB" altLang="en-US" sz="2000" i="1" dirty="0" err="1">
                <a:latin typeface="+mn-lt"/>
              </a:rPr>
              <a:t>getAddress</a:t>
            </a:r>
            <a:r>
              <a:rPr lang="en-GB" altLang="en-US" sz="2000" i="1" dirty="0">
                <a:latin typeface="+mn-lt"/>
              </a:rPr>
              <a:t>(), </a:t>
            </a:r>
            <a:r>
              <a:rPr lang="en-GB" altLang="en-US" sz="2000" i="1" dirty="0" err="1">
                <a:latin typeface="+mn-lt"/>
              </a:rPr>
              <a:t>getPhone</a:t>
            </a:r>
            <a:r>
              <a:rPr lang="en-GB" altLang="en-US" sz="2000" i="1" dirty="0">
                <a:latin typeface="+mn-lt"/>
              </a:rPr>
              <a:t>(), </a:t>
            </a:r>
            <a:r>
              <a:rPr lang="en-GB" altLang="en-US" sz="2000" i="1" dirty="0" err="1">
                <a:latin typeface="+mn-lt"/>
              </a:rPr>
              <a:t>getBalance</a:t>
            </a:r>
            <a:r>
              <a:rPr lang="en-GB" altLang="en-US" sz="2000" i="1" dirty="0">
                <a:latin typeface="+mn-lt"/>
              </a:rPr>
              <a:t>()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altLang="en-US" sz="2800" dirty="0">
              <a:latin typeface="+mn-lt"/>
              <a:cs typeface="Arial" panose="020B0604020202020204" pitchFamily="34" charset="0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</a:pPr>
            <a:endParaRPr lang="en-GB" altLang="en-US" sz="28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88E33E76-EBDF-124B-B2ED-03D974008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842" y="4324275"/>
            <a:ext cx="4209201" cy="2265357"/>
          </a:xfrm>
          <a:prstGeom prst="roundRect">
            <a:avLst>
              <a:gd name="adj" fmla="val 6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algn="l" defTabSz="914400" rtl="0" eaLnBrk="1" latinLnBrk="0" hangingPunct="1"/>
            <a:endParaRPr lang="en-US" sz="1633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65152EF5-2D21-D54B-9B13-61C69C55C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183" y="4473350"/>
            <a:ext cx="3997860" cy="196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altLang="en-US" sz="1452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endParaRPr lang="en-GB" altLang="en-US" sz="1452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	private float balance;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endParaRPr lang="en-GB" altLang="en-US" sz="1452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	public float </a:t>
            </a:r>
            <a:r>
              <a:rPr lang="en-GB" altLang="en-US" sz="1452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getBalance</a:t>
            </a: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		return balance;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62516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5B7A-E0E0-AD43-A51C-6ACC00A7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Lecture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55978-10EF-4045-A6AA-B3396C2E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E" dirty="0"/>
              <a:t>Contents of lectures are based on the </a:t>
            </a:r>
            <a:r>
              <a:rPr lang="en-US" dirty="0"/>
              <a:t>e</a:t>
            </a:r>
            <a:r>
              <a:rPr lang="en-AE" dirty="0"/>
              <a:t>textbook</a:t>
            </a:r>
            <a:r>
              <a:rPr lang="en-US" dirty="0"/>
              <a:t> Programming with Java 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AE" dirty="0"/>
              <a:t>Please read </a:t>
            </a:r>
            <a:r>
              <a:rPr lang="en-US" dirty="0"/>
              <a:t>C</a:t>
            </a:r>
            <a:r>
              <a:rPr lang="en-AE" dirty="0"/>
              <a:t>hapter </a:t>
            </a:r>
            <a:r>
              <a:rPr lang="en-US" dirty="0"/>
              <a:t>8</a:t>
            </a:r>
            <a:r>
              <a:rPr lang="en-AE" dirty="0"/>
              <a:t> from page </a:t>
            </a:r>
          </a:p>
          <a:p>
            <a:pPr lvl="2"/>
            <a:r>
              <a:rPr lang="en-US" dirty="0"/>
              <a:t>146</a:t>
            </a:r>
            <a:r>
              <a:rPr lang="en-AE" dirty="0"/>
              <a:t> to </a:t>
            </a:r>
            <a:r>
              <a:rPr lang="en-US" dirty="0"/>
              <a:t>167</a:t>
            </a:r>
            <a:endParaRPr lang="en-A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16B00-D869-5443-A993-3A1CBE72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7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273FEA22-D031-0B4B-8492-2915A7D12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22" y="470264"/>
            <a:ext cx="83227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4400" b="1" dirty="0">
                <a:latin typeface="+mj-lt"/>
                <a:ea typeface="+mj-ea"/>
                <a:cs typeface="+mj-cs"/>
              </a:rPr>
              <a:t>Accessor Methods - sets 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301C538A-F007-E840-A2F1-FB1FFB18B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22" y="1123266"/>
            <a:ext cx="10898492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73100" lvl="1" indent="-457200">
              <a:spcBef>
                <a:spcPts val="249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Similarly, the outside world may need to set the value of an instance variable.</a:t>
            </a:r>
          </a:p>
          <a:p>
            <a:pPr marL="673100" lvl="1" indent="-457200">
              <a:spcBef>
                <a:spcPts val="249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dirty="0">
                <a:latin typeface="+mn-lt"/>
              </a:rPr>
              <a:t>The class implementor may choose to implement a </a:t>
            </a:r>
            <a:r>
              <a:rPr lang="en-GB" altLang="en-US" i="1" dirty="0">
                <a:solidFill>
                  <a:srgbClr val="C1051B"/>
                </a:solidFill>
                <a:latin typeface="+mn-lt"/>
              </a:rPr>
              <a:t>set</a:t>
            </a:r>
            <a:r>
              <a:rPr lang="en-GB" altLang="en-US" dirty="0">
                <a:latin typeface="+mn-lt"/>
              </a:rPr>
              <a:t> method.</a:t>
            </a:r>
          </a:p>
          <a:p>
            <a:pPr marL="673100" lvl="1" indent="-457200">
              <a:spcBef>
                <a:spcPts val="249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dirty="0">
                <a:latin typeface="+mn-lt"/>
              </a:rPr>
              <a:t>The responsibility of the set method is to set the appropriate variable WHILST MAINTAINING data integrity of the object.</a:t>
            </a:r>
          </a:p>
          <a:p>
            <a:pPr marL="673100" lvl="1" indent="-457200">
              <a:spcBef>
                <a:spcPts val="249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dirty="0">
                <a:latin typeface="+mn-lt"/>
              </a:rPr>
              <a:t>The usual name of the set method is the name of the variable prefixed with the word "set"</a:t>
            </a:r>
          </a:p>
          <a:p>
            <a:pPr marL="215900" lvl="1" indent="0">
              <a:spcBef>
                <a:spcPts val="249"/>
              </a:spcBef>
              <a:buClr>
                <a:srgbClr val="000000"/>
              </a:buClr>
              <a:buSzPct val="85000"/>
            </a:pPr>
            <a:r>
              <a:rPr lang="en-GB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GB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setName</a:t>
            </a:r>
            <a:r>
              <a:rPr lang="en-GB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GB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setAddress</a:t>
            </a:r>
            <a:r>
              <a:rPr lang="en-GB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GB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setPhone</a:t>
            </a:r>
            <a:r>
              <a:rPr lang="en-GB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GB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setBalance</a:t>
            </a:r>
            <a:r>
              <a:rPr lang="en-GB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343000"/>
            </a:pPr>
            <a:endParaRPr lang="en-GB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</a:pPr>
            <a:endParaRPr lang="en-GB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D0AA5744-585A-D34D-A687-8819BE752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1439" y="4250190"/>
            <a:ext cx="5467831" cy="2116282"/>
          </a:xfrm>
          <a:prstGeom prst="roundRect">
            <a:avLst>
              <a:gd name="adj" fmla="val 6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87AEF6E0-7C70-2548-A948-1EB3F4B7A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3329" y="4399266"/>
            <a:ext cx="5035941" cy="196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altLang="en-US" sz="1452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endParaRPr lang="en-GB" altLang="en-US" sz="1452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	private String </a:t>
            </a:r>
            <a:r>
              <a:rPr lang="en-GB" altLang="en-US" sz="1452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ownerName</a:t>
            </a: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endParaRPr lang="en-GB" altLang="en-US" sz="1452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GB" altLang="en-US" sz="1452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setOwnerName</a:t>
            </a: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GB" altLang="en-US" sz="1452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altLang="en-US" sz="1452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ownerName</a:t>
            </a: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altLang="en-US" sz="1452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41353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800" dirty="0"/>
              <a:t>A constructor is a special method that is executed when a new instance of the class is created.</a:t>
            </a:r>
          </a:p>
          <a:p>
            <a:r>
              <a:rPr lang="en-US" altLang="en-US" sz="2800" dirty="0"/>
              <a:t>The purpose of the constructor is to initialize an object to a </a:t>
            </a:r>
            <a:r>
              <a:rPr lang="en-US" altLang="en-US" sz="2800" i="1" dirty="0">
                <a:solidFill>
                  <a:srgbClr val="C1051B"/>
                </a:solidFill>
              </a:rPr>
              <a:t>valid state</a:t>
            </a:r>
            <a:r>
              <a:rPr lang="en-US" altLang="en-US" sz="2800" dirty="0"/>
              <a:t>. Whenever an object is created, we must ensure that it is created in a valid state by properly </a:t>
            </a:r>
            <a:r>
              <a:rPr lang="en-US" altLang="en-US" sz="2800" i="1" dirty="0">
                <a:solidFill>
                  <a:srgbClr val="C1051B"/>
                </a:solidFill>
              </a:rPr>
              <a:t>initializing</a:t>
            </a:r>
            <a:r>
              <a:rPr lang="en-US" altLang="en-US" sz="2800" dirty="0"/>
              <a:t> all data members in a constructor.</a:t>
            </a:r>
          </a:p>
          <a:p>
            <a:r>
              <a:rPr lang="en-US" altLang="en-US" sz="2800" dirty="0"/>
              <a:t>The name of a constructor must be the same as the name of the class.</a:t>
            </a:r>
          </a:p>
          <a:p>
            <a:r>
              <a:rPr lang="en-US" altLang="en-US" sz="2800" dirty="0"/>
              <a:t>If no constructor is defined for a class, then the Java compiler will include </a:t>
            </a:r>
            <a:r>
              <a:rPr lang="en-US" altLang="en-US" sz="2800" i="1" dirty="0">
                <a:solidFill>
                  <a:srgbClr val="C1051B"/>
                </a:solidFill>
              </a:rPr>
              <a:t>a default constructor</a:t>
            </a:r>
            <a:r>
              <a:rPr lang="en-US" altLang="en-US" sz="2800" dirty="0"/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33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87680926-C819-5B44-8B73-1201619A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670" y="2063752"/>
            <a:ext cx="8626475" cy="1851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38E1B8C8-165D-0D46-95EF-5605114280F9}"/>
              </a:ext>
            </a:extLst>
          </p:cNvPr>
          <p:cNvSpPr txBox="1">
            <a:spLocks noChangeArrowheads="1"/>
          </p:cNvSpPr>
          <p:nvPr/>
        </p:nvSpPr>
        <p:spPr>
          <a:xfrm>
            <a:off x="765856" y="1619251"/>
            <a:ext cx="9132888" cy="2260600"/>
          </a:xfrm>
          <a:prstGeom prst="rect">
            <a:avLst/>
          </a:prstGeom>
          <a:noFill/>
          <a:ln/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The default constructor will have the following form: </a:t>
            </a:r>
          </a:p>
          <a:p>
            <a:pPr>
              <a:buFontTx/>
              <a:buNone/>
            </a:pPr>
            <a:r>
              <a:rPr lang="en-US" altLang="en-US"/>
              <a:t>			</a:t>
            </a:r>
            <a:r>
              <a:rPr lang="en-US" altLang="en-US">
                <a:latin typeface="Courier New" panose="02070309020205020404" pitchFamily="49" charset="0"/>
              </a:rPr>
              <a:t>public &lt;class name&gt; (  )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	{</a:t>
            </a:r>
          </a:p>
          <a:p>
            <a:pP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	}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BA1C5135-B462-154F-A6FE-8E472F948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6795" y="4281488"/>
            <a:ext cx="6632575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9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2289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2289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2289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2289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9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9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9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9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50000"/>
              </a:spcBef>
              <a:buClr>
                <a:schemeClr val="tx2"/>
              </a:buClr>
              <a:buSzPct val="80000"/>
            </a:pPr>
            <a:r>
              <a:rPr lang="en-US" altLang="en-US" sz="1800" dirty="0">
                <a:latin typeface="Courier New" panose="02070309020205020404" pitchFamily="49" charset="0"/>
              </a:rPr>
              <a:t>public Bicycle(   )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SzPct val="80000"/>
            </a:pPr>
            <a:r>
              <a:rPr lang="en-US" altLang="en-US" sz="1800" dirty="0">
                <a:latin typeface="Courier New" panose="02070309020205020404" pitchFamily="49" charset="0"/>
              </a:rPr>
              <a:t>{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SzPct val="80000"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SzPct val="80000"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9E44B617-9CB9-BA4A-927A-56D9F80C6E0E}"/>
              </a:ext>
            </a:extLst>
          </p:cNvPr>
          <p:cNvGrpSpPr>
            <a:grpSpLocks/>
          </p:cNvGrpSpPr>
          <p:nvPr/>
        </p:nvGrpSpPr>
        <p:grpSpPr bwMode="auto">
          <a:xfrm>
            <a:off x="6745969" y="2728914"/>
            <a:ext cx="3530600" cy="811212"/>
            <a:chOff x="3372" y="1499"/>
            <a:chExt cx="2224" cy="511"/>
          </a:xfrm>
        </p:grpSpPr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DD07CCB2-0F89-CD47-8DFD-55484DE12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" y="1499"/>
              <a:ext cx="1460" cy="511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r>
                <a:rPr lang="en-US" altLang="ja-JP" sz="1400">
                  <a:solidFill>
                    <a:srgbClr val="000000"/>
                  </a:solidFill>
                  <a:latin typeface="Arial" panose="020B0604020202020204" pitchFamily="34" charset="0"/>
                </a:rPr>
                <a:t>A default constructor has no statements in its method body.</a:t>
              </a:r>
            </a:p>
          </p:txBody>
        </p:sp>
        <p:cxnSp>
          <p:nvCxnSpPr>
            <p:cNvPr id="17" name="AutoShape 11">
              <a:extLst>
                <a:ext uri="{FF2B5EF4-FFF2-40B4-BE49-F238E27FC236}">
                  <a16:creationId xmlns:a16="http://schemas.microsoft.com/office/drawing/2014/main" id="{609A06D5-6597-F246-88E3-24CC321B54CE}"/>
                </a:ext>
              </a:extLst>
            </p:cNvPr>
            <p:cNvCxnSpPr>
              <a:cxnSpLocks noChangeShapeType="1"/>
              <a:stCxn id="16" idx="1"/>
            </p:cNvCxnSpPr>
            <p:nvPr/>
          </p:nvCxnSpPr>
          <p:spPr bwMode="auto">
            <a:xfrm flipH="1" flipV="1">
              <a:off x="3372" y="1752"/>
              <a:ext cx="764" cy="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" name="Rectangle 17"/>
          <p:cNvSpPr/>
          <p:nvPr/>
        </p:nvSpPr>
        <p:spPr>
          <a:xfrm>
            <a:off x="765856" y="843003"/>
            <a:ext cx="35942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/>
              <a:t>Default Constructor</a:t>
            </a:r>
            <a:endParaRPr lang="en-US" sz="28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0126" y="844033"/>
            <a:ext cx="5103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/>
              <a:t>Defining Constructors</a:t>
            </a:r>
            <a:endParaRPr lang="en-US" sz="2800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854FB6F-6785-BF49-B9E3-46B726245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151" y="1830124"/>
            <a:ext cx="8626475" cy="1851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34DFB5C-5F5F-1045-A79E-593A1431AD85}"/>
              </a:ext>
            </a:extLst>
          </p:cNvPr>
          <p:cNvSpPr txBox="1">
            <a:spLocks noChangeArrowheads="1"/>
          </p:cNvSpPr>
          <p:nvPr/>
        </p:nvSpPr>
        <p:spPr>
          <a:xfrm>
            <a:off x="802481" y="1354012"/>
            <a:ext cx="8364537" cy="2260600"/>
          </a:xfrm>
          <a:prstGeom prst="rect">
            <a:avLst/>
          </a:prstGeom>
          <a:noFill/>
          <a:ln/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A constructor will have the following form: </a:t>
            </a:r>
          </a:p>
          <a:p>
            <a:pPr>
              <a:buFontTx/>
              <a:buNone/>
            </a:pPr>
            <a:r>
              <a:rPr lang="en-US" altLang="en-US"/>
              <a:t>		</a:t>
            </a:r>
            <a:r>
              <a:rPr lang="en-US" altLang="en-US">
                <a:latin typeface="Courier New" panose="02070309020205020404" pitchFamily="49" charset="0"/>
              </a:rPr>
              <a:t>public &lt;class name&gt; ( &lt;parameters  )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{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		&lt;statements&gt;</a:t>
            </a:r>
          </a:p>
          <a:p>
            <a:pP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}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68DC69A-6FD0-BE42-B454-45B4D6A8D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3" y="4878123"/>
            <a:ext cx="7013575" cy="160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9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2289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2289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2289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2289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9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9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9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91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50000"/>
              </a:spcBef>
              <a:buClr>
                <a:schemeClr val="tx2"/>
              </a:buClr>
              <a:buSzPct val="80000"/>
            </a:pPr>
            <a:r>
              <a:rPr lang="en-US" altLang="en-US" sz="1800" dirty="0">
                <a:latin typeface="Courier New" panose="02070309020205020404" pitchFamily="49" charset="0"/>
              </a:rPr>
              <a:t>public </a:t>
            </a:r>
            <a:r>
              <a:rPr lang="en-US" altLang="en-US" sz="1800" dirty="0" err="1">
                <a:latin typeface="Courier New" panose="02070309020205020404" pitchFamily="49" charset="0"/>
              </a:rPr>
              <a:t>CurrencyConverter</a:t>
            </a:r>
            <a:r>
              <a:rPr lang="en-US" altLang="en-US" sz="1800" dirty="0">
                <a:latin typeface="Courier New" panose="02070309020205020404" pitchFamily="49" charset="0"/>
              </a:rPr>
              <a:t>( double rate  )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SzPct val="80000"/>
            </a:pPr>
            <a:r>
              <a:rPr lang="en-US" altLang="en-US" sz="1800" dirty="0">
                <a:latin typeface="Courier New" panose="02070309020205020404" pitchFamily="49" charset="0"/>
              </a:rPr>
              <a:t>{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SzPct val="80000"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exchangeRate</a:t>
            </a:r>
            <a:r>
              <a:rPr lang="en-US" altLang="en-US" sz="1800" dirty="0">
                <a:latin typeface="Courier New" panose="02070309020205020404" pitchFamily="49" charset="0"/>
              </a:rPr>
              <a:t> = rate;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SzPct val="80000"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AutoShape 11">
            <a:extLst>
              <a:ext uri="{FF2B5EF4-FFF2-40B4-BE49-F238E27FC236}">
                <a16:creationId xmlns:a16="http://schemas.microsoft.com/office/drawing/2014/main" id="{E5582FD3-8C24-0041-BC1D-D431DC80A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038" y="3922448"/>
            <a:ext cx="2081213" cy="1179512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  <a:effectLst>
            <a:outerShdw dist="89803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ja-JP" sz="1400">
                <a:solidFill>
                  <a:srgbClr val="000000"/>
                </a:solidFill>
                <a:latin typeface="Arial" panose="020B0604020202020204" pitchFamily="34" charset="0"/>
              </a:rPr>
              <a:t>This constructor ensures that the value for </a:t>
            </a:r>
            <a:r>
              <a:rPr lang="en-US" altLang="ja-JP" sz="1400">
                <a:solidFill>
                  <a:schemeClr val="tx2"/>
                </a:solidFill>
                <a:latin typeface="Arial" panose="020B0604020202020204" pitchFamily="34" charset="0"/>
              </a:rPr>
              <a:t>exchangeRate</a:t>
            </a:r>
            <a:r>
              <a:rPr lang="en-US" altLang="ja-JP" sz="1400">
                <a:solidFill>
                  <a:srgbClr val="000000"/>
                </a:solidFill>
                <a:latin typeface="Arial" panose="020B0604020202020204" pitchFamily="34" charset="0"/>
              </a:rPr>
              <a:t> is set when a new instance is created.</a:t>
            </a:r>
          </a:p>
        </p:txBody>
      </p:sp>
      <p:grpSp>
        <p:nvGrpSpPr>
          <p:cNvPr id="8" name="Group 26">
            <a:extLst>
              <a:ext uri="{FF2B5EF4-FFF2-40B4-BE49-F238E27FC236}">
                <a16:creationId xmlns:a16="http://schemas.microsoft.com/office/drawing/2014/main" id="{4635AB61-8816-4243-AFD6-A43A3802AF70}"/>
              </a:ext>
            </a:extLst>
          </p:cNvPr>
          <p:cNvGrpSpPr>
            <a:grpSpLocks/>
          </p:cNvGrpSpPr>
          <p:nvPr/>
        </p:nvGrpSpPr>
        <p:grpSpPr bwMode="auto">
          <a:xfrm>
            <a:off x="1881187" y="3952610"/>
            <a:ext cx="6542088" cy="2197100"/>
            <a:chOff x="622" y="2328"/>
            <a:chExt cx="4121" cy="1384"/>
          </a:xfrm>
        </p:grpSpPr>
        <p:sp>
          <p:nvSpPr>
            <p:cNvPr id="9" name="Line 14">
              <a:extLst>
                <a:ext uri="{FF2B5EF4-FFF2-40B4-BE49-F238E27FC236}">
                  <a16:creationId xmlns:a16="http://schemas.microsoft.com/office/drawing/2014/main" id="{3A49E5D3-8E85-E74A-8904-2F9A0120CE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5" y="2454"/>
              <a:ext cx="0" cy="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15">
              <a:extLst>
                <a:ext uri="{FF2B5EF4-FFF2-40B4-BE49-F238E27FC236}">
                  <a16:creationId xmlns:a16="http://schemas.microsoft.com/office/drawing/2014/main" id="{0CDBB98A-638B-D444-ADB6-A55C9B516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" y="3425"/>
              <a:ext cx="1024" cy="223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/>
              <a:r>
                <a:rPr lang="en-US" altLang="ja-JP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Statements</a:t>
              </a:r>
            </a:p>
          </p:txBody>
        </p:sp>
        <p:sp>
          <p:nvSpPr>
            <p:cNvPr id="11" name="AutoShape 16">
              <a:extLst>
                <a:ext uri="{FF2B5EF4-FFF2-40B4-BE49-F238E27FC236}">
                  <a16:creationId xmlns:a16="http://schemas.microsoft.com/office/drawing/2014/main" id="{ABC73979-C850-A548-B710-3C246D490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3352"/>
              <a:ext cx="2097" cy="360"/>
            </a:xfrm>
            <a:prstGeom prst="roundRect">
              <a:avLst>
                <a:gd name="adj" fmla="val 16667"/>
              </a:avLst>
            </a:prstGeom>
            <a:noFill/>
            <a:ln w="38100" cap="rnd">
              <a:solidFill>
                <a:srgbClr val="A5002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8">
              <a:extLst>
                <a:ext uri="{FF2B5EF4-FFF2-40B4-BE49-F238E27FC236}">
                  <a16:creationId xmlns:a16="http://schemas.microsoft.com/office/drawing/2014/main" id="{36EBE73C-88F9-C74D-A3FF-39CC343CCF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2" y="2453"/>
              <a:ext cx="0" cy="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9">
              <a:extLst>
                <a:ext uri="{FF2B5EF4-FFF2-40B4-BE49-F238E27FC236}">
                  <a16:creationId xmlns:a16="http://schemas.microsoft.com/office/drawing/2014/main" id="{9F97CF9A-A8F3-1A48-A52A-F3BF27799F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80" y="2471"/>
              <a:ext cx="0" cy="3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0">
              <a:extLst>
                <a:ext uri="{FF2B5EF4-FFF2-40B4-BE49-F238E27FC236}">
                  <a16:creationId xmlns:a16="http://schemas.microsoft.com/office/drawing/2014/main" id="{438B2726-6057-224B-AB55-BF6B1999CD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47" y="2928"/>
              <a:ext cx="937" cy="7"/>
            </a:xfrm>
            <a:prstGeom prst="line">
              <a:avLst/>
            </a:prstGeom>
            <a:noFill/>
            <a:ln w="57150" cap="rnd">
              <a:solidFill>
                <a:srgbClr val="A5002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21">
              <a:extLst>
                <a:ext uri="{FF2B5EF4-FFF2-40B4-BE49-F238E27FC236}">
                  <a16:creationId xmlns:a16="http://schemas.microsoft.com/office/drawing/2014/main" id="{774C244D-2484-924B-A773-72D5652A5D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5" y="3530"/>
              <a:ext cx="664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22">
              <a:extLst>
                <a:ext uri="{FF2B5EF4-FFF2-40B4-BE49-F238E27FC236}">
                  <a16:creationId xmlns:a16="http://schemas.microsoft.com/office/drawing/2014/main" id="{123C8C70-BDC7-EE40-8782-D4FF933FB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2328"/>
              <a:ext cx="728" cy="223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/>
              <a:r>
                <a:rPr lang="en-US" altLang="ja-JP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Modifier</a:t>
              </a:r>
            </a:p>
          </p:txBody>
        </p:sp>
        <p:sp>
          <p:nvSpPr>
            <p:cNvPr id="17" name="AutoShape 24">
              <a:extLst>
                <a:ext uri="{FF2B5EF4-FFF2-40B4-BE49-F238E27FC236}">
                  <a16:creationId xmlns:a16="http://schemas.microsoft.com/office/drawing/2014/main" id="{F18A86ED-35E9-D54A-B257-6E30BBFF9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2328"/>
              <a:ext cx="1024" cy="223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/>
              <a:r>
                <a:rPr lang="en-US" altLang="ja-JP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Class Name</a:t>
              </a:r>
            </a:p>
          </p:txBody>
        </p:sp>
        <p:sp>
          <p:nvSpPr>
            <p:cNvPr id="18" name="AutoShape 25">
              <a:extLst>
                <a:ext uri="{FF2B5EF4-FFF2-40B4-BE49-F238E27FC236}">
                  <a16:creationId xmlns:a16="http://schemas.microsoft.com/office/drawing/2014/main" id="{48AED6D3-4996-AF49-9031-EA4ACA12F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" y="2328"/>
              <a:ext cx="960" cy="223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/>
              <a:r>
                <a:rPr lang="en-US" altLang="ja-JP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Parameter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415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580AAF7E-AF90-524C-A51A-58B4B9CF5FA8}"/>
              </a:ext>
            </a:extLst>
          </p:cNvPr>
          <p:cNvSpPr txBox="1">
            <a:spLocks noChangeArrowheads="1"/>
          </p:cNvSpPr>
          <p:nvPr/>
        </p:nvSpPr>
        <p:spPr>
          <a:xfrm>
            <a:off x="583095" y="1497013"/>
            <a:ext cx="10482469" cy="2236788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A class can include multiple constructors without any problem, as long as the constructors defined for the class have either</a:t>
            </a:r>
          </a:p>
          <a:p>
            <a:pPr lvl="1"/>
            <a:r>
              <a:rPr lang="en-US" altLang="en-US" sz="2000" dirty="0"/>
              <a:t>A different number of parameters</a:t>
            </a:r>
          </a:p>
          <a:p>
            <a:pPr lvl="1"/>
            <a:r>
              <a:rPr lang="en-US" altLang="en-US" sz="2000" dirty="0"/>
              <a:t>Different data types for the parameters if the number of parameters is the same</a:t>
            </a:r>
          </a:p>
          <a:p>
            <a:pPr lvl="1"/>
            <a:endParaRPr lang="en-US" altLang="en-US" dirty="0"/>
          </a:p>
        </p:txBody>
      </p:sp>
      <p:grpSp>
        <p:nvGrpSpPr>
          <p:cNvPr id="17" name="Group 4">
            <a:extLst>
              <a:ext uri="{FF2B5EF4-FFF2-40B4-BE49-F238E27FC236}">
                <a16:creationId xmlns:a16="http://schemas.microsoft.com/office/drawing/2014/main" id="{7B87578C-DFA5-EC4B-AD28-AC31AAF78FD8}"/>
              </a:ext>
            </a:extLst>
          </p:cNvPr>
          <p:cNvGrpSpPr>
            <a:grpSpLocks/>
          </p:cNvGrpSpPr>
          <p:nvPr/>
        </p:nvGrpSpPr>
        <p:grpSpPr bwMode="auto">
          <a:xfrm>
            <a:off x="1682751" y="4056064"/>
            <a:ext cx="8774113" cy="1851025"/>
            <a:chOff x="138" y="646"/>
            <a:chExt cx="5527" cy="1119"/>
          </a:xfrm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4A1B2CE7-1D66-C64E-B1CF-E20ED42AA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" y="646"/>
              <a:ext cx="5434" cy="111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4606D0EA-BCB5-C94C-946D-5CE06292B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" y="693"/>
              <a:ext cx="5517" cy="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22891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>
                <a:tabLst>
                  <a:tab pos="22891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tabLst>
                  <a:tab pos="22891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tabLst>
                  <a:tab pos="22891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tabLst>
                  <a:tab pos="22891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2891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2891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2891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2891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lvl="1">
                <a:spcBef>
                  <a:spcPct val="50000"/>
                </a:spcBef>
                <a:buClr>
                  <a:schemeClr val="tx2"/>
                </a:buClr>
                <a:buSzPct val="80000"/>
              </a:pPr>
              <a:r>
                <a:rPr lang="en-US" altLang="en-US" sz="1800">
                  <a:latin typeface="Courier New" panose="02070309020205020404" pitchFamily="49" charset="0"/>
                </a:rPr>
                <a:t>public MyClass( int   value ) { </a:t>
              </a:r>
              <a:r>
                <a:rPr lang="en-US" altLang="en-US" sz="1800">
                  <a:latin typeface="Tahoma" panose="020B0604030504040204" pitchFamily="34" charset="0"/>
                </a:rPr>
                <a:t>…</a:t>
              </a:r>
              <a:r>
                <a:rPr lang="en-US" altLang="en-US" sz="1800">
                  <a:latin typeface="Courier New" panose="02070309020205020404" pitchFamily="49" charset="0"/>
                </a:rPr>
                <a:t> }</a:t>
              </a:r>
            </a:p>
            <a:p>
              <a:pPr lvl="1">
                <a:spcBef>
                  <a:spcPct val="50000"/>
                </a:spcBef>
                <a:buClr>
                  <a:schemeClr val="tx2"/>
                </a:buClr>
                <a:buSzPct val="80000"/>
              </a:pPr>
              <a:r>
                <a:rPr lang="en-US" altLang="en-US" sz="1800">
                  <a:latin typeface="Courier New" panose="02070309020205020404" pitchFamily="49" charset="0"/>
                </a:rPr>
                <a:t>public MyClass(             ) { </a:t>
              </a:r>
              <a:r>
                <a:rPr lang="en-US" altLang="en-US" sz="1800">
                  <a:latin typeface="Tahoma" panose="020B0604030504040204" pitchFamily="34" charset="0"/>
                </a:rPr>
                <a:t>…</a:t>
              </a:r>
              <a:r>
                <a:rPr lang="en-US" altLang="en-US" sz="1800">
                  <a:latin typeface="Courier New" panose="02070309020205020404" pitchFamily="49" charset="0"/>
                </a:rPr>
                <a:t> }</a:t>
              </a:r>
            </a:p>
            <a:p>
              <a:pPr lvl="1">
                <a:spcBef>
                  <a:spcPct val="50000"/>
                </a:spcBef>
                <a:buClr>
                  <a:schemeClr val="tx2"/>
                </a:buClr>
                <a:buSzPct val="80000"/>
              </a:pPr>
              <a:r>
                <a:rPr lang="en-US" altLang="en-US" sz="1800">
                  <a:latin typeface="Courier New" panose="02070309020205020404" pitchFamily="49" charset="0"/>
                </a:rPr>
                <a:t>public MyClass( float value ) { </a:t>
              </a:r>
              <a:r>
                <a:rPr lang="en-US" altLang="en-US" sz="1800">
                  <a:latin typeface="Tahoma" panose="020B0604030504040204" pitchFamily="34" charset="0"/>
                </a:rPr>
                <a:t>…</a:t>
              </a:r>
              <a:r>
                <a:rPr lang="en-US" altLang="en-US" sz="1800">
                  <a:latin typeface="Courier New" panose="02070309020205020404" pitchFamily="49" charset="0"/>
                </a:rPr>
                <a:t> }</a:t>
              </a:r>
            </a:p>
          </p:txBody>
        </p:sp>
      </p:grpSp>
      <p:sp>
        <p:nvSpPr>
          <p:cNvPr id="20" name="AutoShape 7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A10B5B31-106A-C948-89AC-E826086FDEE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309226" y="6354764"/>
            <a:ext cx="142875" cy="13652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>
            <a:prstShdw prst="shdw17" dist="152400">
              <a:schemeClr val="tx1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35302" y="867847"/>
            <a:ext cx="38827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/>
              <a:t>Multiple Constructors</a:t>
            </a:r>
            <a:endParaRPr lang="en-US" sz="2800" dirty="0"/>
          </a:p>
        </p:txBody>
      </p:sp>
      <p:sp>
        <p:nvSpPr>
          <p:cNvPr id="24" name="AutoShape 9">
            <a:extLst>
              <a:ext uri="{FF2B5EF4-FFF2-40B4-BE49-F238E27FC236}">
                <a16:creationId xmlns:a16="http://schemas.microsoft.com/office/drawing/2014/main" id="{F2667A2A-FCB0-3C41-B5D7-39540777F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8285" y="4387467"/>
            <a:ext cx="2317750" cy="811213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  <a:effectLst>
            <a:outerShdw dist="89803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ja-JP" sz="1400" dirty="0">
                <a:solidFill>
                  <a:srgbClr val="000000"/>
                </a:solidFill>
                <a:latin typeface="Arial" panose="020B0604020202020204" pitchFamily="34" charset="0"/>
              </a:rPr>
              <a:t>These constructors will not conflict with each other, and therefore, valid.</a:t>
            </a:r>
          </a:p>
        </p:txBody>
      </p:sp>
    </p:spTree>
    <p:extLst>
      <p:ext uri="{BB962C8B-B14F-4D97-AF65-F5344CB8AC3E}">
        <p14:creationId xmlns:p14="http://schemas.microsoft.com/office/powerpoint/2010/main" val="36715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bldLvl="2" autoUpdateAnimBg="0"/>
      <p:bldP spid="24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800" dirty="0"/>
              <a:t>We covered instance and class variables that are shared among the methods of the class.</a:t>
            </a:r>
          </a:p>
          <a:p>
            <a:r>
              <a:rPr lang="en-US" altLang="en-US" sz="2800" dirty="0"/>
              <a:t>A </a:t>
            </a:r>
            <a:r>
              <a:rPr lang="en-US" altLang="en-US" sz="2800" i="1" dirty="0">
                <a:solidFill>
                  <a:srgbClr val="C1051B"/>
                </a:solidFill>
              </a:rPr>
              <a:t>local variable</a:t>
            </a:r>
            <a:r>
              <a:rPr lang="en-US" altLang="en-US" sz="2800" dirty="0"/>
              <a:t> is a variable that is declared within a method declaration.</a:t>
            </a:r>
          </a:p>
          <a:p>
            <a:r>
              <a:rPr lang="en-US" altLang="en-US" sz="2800" dirty="0"/>
              <a:t>Local variables are accessible only from the method in which they are declared.</a:t>
            </a:r>
          </a:p>
          <a:p>
            <a:r>
              <a:rPr lang="en-US" altLang="en-US" sz="2800" dirty="0"/>
              <a:t>Memory space for local variables are allocated only during the execution of the method. When the method execution completes, memory space will be deallocated.</a:t>
            </a:r>
          </a:p>
          <a:p>
            <a:r>
              <a:rPr lang="en-US" altLang="en-US" sz="2800" dirty="0"/>
              <a:t>The parameters of a method are local to the method.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087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AB85FC-50B9-FD47-BAB1-98B479EFD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837" y="1947020"/>
            <a:ext cx="8221663" cy="4416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E31F243-1F97-5F46-907E-8E96308C9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611" y="2412157"/>
            <a:ext cx="6794500" cy="366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public double </a:t>
            </a:r>
            <a:r>
              <a:rPr lang="en-US" altLang="en-US" dirty="0" err="1">
                <a:latin typeface="Courier New" panose="02070309020205020404" pitchFamily="49" charset="0"/>
              </a:rPr>
              <a:t>fromDollar</a:t>
            </a:r>
            <a:r>
              <a:rPr lang="en-US" altLang="en-US" dirty="0">
                <a:latin typeface="Courier New" panose="02070309020205020404" pitchFamily="49" charset="0"/>
              </a:rPr>
              <a:t>(   double   dollar   )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{	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	double    amount, fee;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	fee 		= </a:t>
            </a:r>
            <a:r>
              <a:rPr lang="en-US" altLang="en-US" dirty="0" err="1">
                <a:latin typeface="Courier New" panose="02070309020205020404" pitchFamily="49" charset="0"/>
              </a:rPr>
              <a:t>exchangeRate</a:t>
            </a:r>
            <a:r>
              <a:rPr lang="en-US" altLang="en-US" dirty="0">
                <a:latin typeface="Courier New" panose="02070309020205020404" pitchFamily="49" charset="0"/>
              </a:rPr>
              <a:t> - </a:t>
            </a:r>
            <a:r>
              <a:rPr lang="en-US" altLang="en-US" dirty="0" err="1">
                <a:latin typeface="Courier New" panose="02070309020205020404" pitchFamily="49" charset="0"/>
              </a:rPr>
              <a:t>feeRate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	amount		= dollar * fee;</a:t>
            </a:r>
          </a:p>
          <a:p>
            <a:pPr>
              <a:spcBef>
                <a:spcPct val="50000"/>
              </a:spcBef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	return amount;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23">
            <a:extLst>
              <a:ext uri="{FF2B5EF4-FFF2-40B4-BE49-F238E27FC236}">
                <a16:creationId xmlns:a16="http://schemas.microsoft.com/office/drawing/2014/main" id="{4142B620-FC83-ED4E-9A97-1C36D24C191E}"/>
              </a:ext>
            </a:extLst>
          </p:cNvPr>
          <p:cNvGrpSpPr>
            <a:grpSpLocks/>
          </p:cNvGrpSpPr>
          <p:nvPr/>
        </p:nvGrpSpPr>
        <p:grpSpPr bwMode="auto">
          <a:xfrm>
            <a:off x="1555749" y="2328019"/>
            <a:ext cx="7848600" cy="1752600"/>
            <a:chOff x="453" y="1038"/>
            <a:chExt cx="4944" cy="1104"/>
          </a:xfrm>
        </p:grpSpPr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1B379EDD-FE68-BC42-9EB7-54FB1BCD3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1623"/>
              <a:ext cx="1024" cy="223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/>
              <a:r>
                <a:rPr lang="en-US" altLang="ja-JP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Parameter</a:t>
              </a:r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814823DA-E101-FB4F-A273-55F741340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2" y="1550"/>
              <a:ext cx="1362" cy="360"/>
            </a:xfrm>
            <a:prstGeom prst="roundRect">
              <a:avLst>
                <a:gd name="adj" fmla="val 41111"/>
              </a:avLst>
            </a:prstGeom>
            <a:noFill/>
            <a:ln w="38100" cap="rnd">
              <a:solidFill>
                <a:srgbClr val="A5002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5">
              <a:extLst>
                <a:ext uri="{FF2B5EF4-FFF2-40B4-BE49-F238E27FC236}">
                  <a16:creationId xmlns:a16="http://schemas.microsoft.com/office/drawing/2014/main" id="{175EA495-3957-5E49-981D-E27925276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1" y="1384"/>
              <a:ext cx="57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20">
              <a:extLst>
                <a:ext uri="{FF2B5EF4-FFF2-40B4-BE49-F238E27FC236}">
                  <a16:creationId xmlns:a16="http://schemas.microsoft.com/office/drawing/2014/main" id="{27C0421A-B31D-0E46-855C-B44C63D0D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8" y="1038"/>
              <a:ext cx="1578" cy="320"/>
            </a:xfrm>
            <a:prstGeom prst="roundRect">
              <a:avLst>
                <a:gd name="adj" fmla="val 41111"/>
              </a:avLst>
            </a:prstGeom>
            <a:noFill/>
            <a:ln w="38100" cap="rnd">
              <a:solidFill>
                <a:srgbClr val="A5002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21">
              <a:extLst>
                <a:ext uri="{FF2B5EF4-FFF2-40B4-BE49-F238E27FC236}">
                  <a16:creationId xmlns:a16="http://schemas.microsoft.com/office/drawing/2014/main" id="{A6381272-DF8E-A841-AD07-0CD4DF1B7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" y="1871"/>
              <a:ext cx="752" cy="271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  <a:effectLst>
              <a:outerShdw dist="89803" dir="2700000" algn="ctr" rotWithShape="0">
                <a:schemeClr val="tx1"/>
              </a:outerShdw>
            </a:effectLst>
          </p:spPr>
          <p:txBody>
            <a:bodyPr anchor="ctr"/>
            <a:lstStyle/>
            <a:p>
              <a:pPr algn="ctr"/>
              <a:r>
                <a:rPr lang="en-US" altLang="ja-JP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Local Variables</a:t>
              </a:r>
            </a:p>
          </p:txBody>
        </p:sp>
        <p:sp>
          <p:nvSpPr>
            <p:cNvPr id="13" name="Line 22">
              <a:extLst>
                <a:ext uri="{FF2B5EF4-FFF2-40B4-BE49-F238E27FC236}">
                  <a16:creationId xmlns:a16="http://schemas.microsoft.com/office/drawing/2014/main" id="{83B10457-EC8D-6B4E-BA9E-057153E819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37" y="1840"/>
              <a:ext cx="904" cy="1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613022" y="1023084"/>
            <a:ext cx="28376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/>
              <a:t>Sample Method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371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9108" y="546030"/>
            <a:ext cx="447911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2800" b="1" dirty="0">
                <a:latin typeface="Helvetica" pitchFamily="2" charset="0"/>
              </a:rPr>
              <a:t>Example Class Definition</a:t>
            </a:r>
            <a:br>
              <a:rPr lang="en-GB" altLang="en-US" sz="2800" b="1" dirty="0">
                <a:latin typeface="Helvetica" pitchFamily="2" charset="0"/>
              </a:rPr>
            </a:br>
            <a:endParaRPr lang="en-US" sz="2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198972E-87DA-7B47-9F1B-3EE275801DA1}"/>
              </a:ext>
            </a:extLst>
          </p:cNvPr>
          <p:cNvGrpSpPr>
            <a:grpSpLocks/>
          </p:cNvGrpSpPr>
          <p:nvPr/>
        </p:nvGrpSpPr>
        <p:grpSpPr bwMode="auto">
          <a:xfrm>
            <a:off x="2573368" y="1164371"/>
            <a:ext cx="6869112" cy="5529262"/>
            <a:chOff x="1153" y="989"/>
            <a:chExt cx="4327" cy="3483"/>
          </a:xfrm>
          <a:noFill/>
        </p:grpSpPr>
        <p:sp>
          <p:nvSpPr>
            <p:cNvPr id="16" name="AutoShape 4">
              <a:extLst>
                <a:ext uri="{FF2B5EF4-FFF2-40B4-BE49-F238E27FC236}">
                  <a16:creationId xmlns:a16="http://schemas.microsoft.com/office/drawing/2014/main" id="{BC0C57E8-E9DE-324D-878E-AE3D52DF1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" y="989"/>
              <a:ext cx="4327" cy="3483"/>
            </a:xfrm>
            <a:prstGeom prst="roundRect">
              <a:avLst>
                <a:gd name="adj" fmla="val 28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5">
              <a:extLst>
                <a:ext uri="{FF2B5EF4-FFF2-40B4-BE49-F238E27FC236}">
                  <a16:creationId xmlns:a16="http://schemas.microsoft.com/office/drawing/2014/main" id="{AE4A88AE-6DBF-184B-9D7D-6AC8C54C3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1" y="1078"/>
              <a:ext cx="3999" cy="295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public class Employee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String name;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GB" altLang="en-US" sz="1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alt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salary;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Date </a:t>
              </a:r>
              <a:r>
                <a:rPr lang="en-GB" altLang="en-US" sz="1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startingDate</a:t>
              </a:r>
              <a:r>
                <a:rPr lang="en-GB" alt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endParaRPr lang="en-GB" altLang="en-US" sz="1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public </a:t>
              </a:r>
              <a:r>
                <a:rPr lang="en-GB" altLang="en-US" sz="1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alt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altLang="en-US" sz="1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getSalary</a:t>
              </a:r>
              <a:r>
                <a:rPr lang="en-GB" alt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return salary;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public </a:t>
              </a:r>
              <a:r>
                <a:rPr lang="en-GB" altLang="en-US" sz="1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GB" alt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altLang="en-US" sz="1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computeHourlyRate</a:t>
              </a:r>
              <a:r>
                <a:rPr lang="en-GB" alt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// calculate hourly rate from salary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  <p:sp>
        <p:nvSpPr>
          <p:cNvPr id="18" name="AutoShape 9">
            <a:extLst>
              <a:ext uri="{FF2B5EF4-FFF2-40B4-BE49-F238E27FC236}">
                <a16:creationId xmlns:a16="http://schemas.microsoft.com/office/drawing/2014/main" id="{E707A534-7389-9342-9826-42DF396F5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0777" y="1198151"/>
            <a:ext cx="1711723" cy="28043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  <a:effectLst>
            <a:outerShdw dist="89803" dir="2700000" algn="ctr" rotWithShape="0">
              <a:schemeClr val="tx1"/>
            </a:outerShdw>
          </a:effectLst>
        </p:spPr>
        <p:txBody>
          <a:bodyPr anchor="ctr"/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400" dirty="0">
                <a:latin typeface="Helvetica" pitchFamily="2" charset="0"/>
              </a:rPr>
              <a:t>in </a:t>
            </a:r>
            <a:r>
              <a:rPr lang="en-GB" altLang="en-US" sz="1400" dirty="0" err="1">
                <a:latin typeface="Helvetica" pitchFamily="2" charset="0"/>
              </a:rPr>
              <a:t>Employee.java</a:t>
            </a:r>
            <a:r>
              <a:rPr lang="en-GB" altLang="en-US" sz="1400" dirty="0">
                <a:latin typeface="Helvetica" pitchFamily="2" charset="0"/>
              </a:rPr>
              <a:t>:</a:t>
            </a:r>
          </a:p>
        </p:txBody>
      </p:sp>
      <p:sp>
        <p:nvSpPr>
          <p:cNvPr id="19" name="AutoShape 9">
            <a:extLst>
              <a:ext uri="{FF2B5EF4-FFF2-40B4-BE49-F238E27FC236}">
                <a16:creationId xmlns:a16="http://schemas.microsoft.com/office/drawing/2014/main" id="{62B7D47D-BC5C-6E4B-A6AB-742FB6473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0777" y="2210766"/>
            <a:ext cx="1740078" cy="372722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  <a:effectLst>
            <a:outerShdw dist="89803" dir="2700000" algn="ctr" rotWithShape="0">
              <a:schemeClr val="tx1"/>
            </a:outerShdw>
          </a:effectLst>
        </p:spPr>
        <p:txBody>
          <a:bodyPr anchor="ctr"/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400" dirty="0">
                <a:latin typeface="Helvetica" pitchFamily="2" charset="0"/>
              </a:rPr>
              <a:t>Instance Variables:</a:t>
            </a:r>
          </a:p>
        </p:txBody>
      </p:sp>
      <p:sp>
        <p:nvSpPr>
          <p:cNvPr id="20" name="AutoShape 9">
            <a:extLst>
              <a:ext uri="{FF2B5EF4-FFF2-40B4-BE49-F238E27FC236}">
                <a16:creationId xmlns:a16="http://schemas.microsoft.com/office/drawing/2014/main" id="{017E4EC7-C626-8A41-8C40-79E7AD28F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7070" y="3128000"/>
            <a:ext cx="1740078" cy="372722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  <a:effectLst>
            <a:outerShdw dist="89803" dir="2700000" algn="ctr" rotWithShape="0">
              <a:schemeClr val="tx1"/>
            </a:outerShdw>
          </a:effectLst>
        </p:spPr>
        <p:txBody>
          <a:bodyPr anchor="ctr"/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400" dirty="0">
                <a:latin typeface="Helvetica" pitchFamily="2" charset="0"/>
              </a:rPr>
              <a:t>Methods</a:t>
            </a:r>
          </a:p>
        </p:txBody>
      </p:sp>
      <p:cxnSp>
        <p:nvCxnSpPr>
          <p:cNvPr id="21" name="AutoShape 11">
            <a:extLst>
              <a:ext uri="{FF2B5EF4-FFF2-40B4-BE49-F238E27FC236}">
                <a16:creationId xmlns:a16="http://schemas.microsoft.com/office/drawing/2014/main" id="{A4D42504-B9FC-B04D-981E-A0EE6B79F1F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078390" y="2410279"/>
            <a:ext cx="1212850" cy="4762"/>
          </a:xfrm>
          <a:prstGeom prst="straightConnector1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11">
            <a:extLst>
              <a:ext uri="{FF2B5EF4-FFF2-40B4-BE49-F238E27FC236}">
                <a16:creationId xmlns:a16="http://schemas.microsoft.com/office/drawing/2014/main" id="{D1B08BE5-3CBB-164C-9372-4DEC06435BC3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094683" y="3327471"/>
            <a:ext cx="1212850" cy="4762"/>
          </a:xfrm>
          <a:prstGeom prst="straightConnector1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11">
            <a:extLst>
              <a:ext uri="{FF2B5EF4-FFF2-40B4-BE49-F238E27FC236}">
                <a16:creationId xmlns:a16="http://schemas.microsoft.com/office/drawing/2014/main" id="{C8B42E4D-D392-014B-807D-FF274CB4FA1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335951" y="3567046"/>
            <a:ext cx="971582" cy="806488"/>
          </a:xfrm>
          <a:prstGeom prst="straightConnector1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3318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utoUpdateAnimBg="0"/>
      <p:bldP spid="19" grpId="0" animBg="1" autoUpdateAnimBg="0"/>
      <p:bldP spid="20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latin typeface="Helvetica" pitchFamily="2" charset="0"/>
              </a:rPr>
              <a:t>Objects: null References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9" name="AutoShape 1">
            <a:extLst>
              <a:ext uri="{FF2B5EF4-FFF2-40B4-BE49-F238E27FC236}">
                <a16:creationId xmlns:a16="http://schemas.microsoft.com/office/drawing/2014/main" id="{D93CC480-91CC-5A42-AA29-5CADE30B3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2031" y="5066206"/>
            <a:ext cx="2795106" cy="454118"/>
          </a:xfrm>
          <a:prstGeom prst="roundRect">
            <a:avLst>
              <a:gd name="adj" fmla="val 51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BBD97AC5-768E-8B47-B616-438054CD7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155" y="2332364"/>
            <a:ext cx="9952382" cy="220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spcBef>
                <a:spcPts val="249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null means “refers to no object"</a:t>
            </a:r>
          </a:p>
          <a:p>
            <a:pPr marL="457200" indent="-457200">
              <a:spcBef>
                <a:spcPts val="249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Object references can be compared to null to see if an object is present or not.</a:t>
            </a:r>
          </a:p>
          <a:p>
            <a:pPr marL="457200" indent="-457200">
              <a:spcBef>
                <a:spcPts val="249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null is the default value of an object reference before it is initialized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C04D3504-601E-8D4C-B663-151E6416C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632" y="5137252"/>
            <a:ext cx="2305209" cy="223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Employee </a:t>
            </a:r>
            <a:r>
              <a:rPr lang="en-GB" altLang="en-US" sz="1452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anEmployee</a:t>
            </a: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35773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6785" y="746062"/>
            <a:ext cx="5575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000" b="1" dirty="0">
                <a:latin typeface="Helvetica" pitchFamily="2" charset="0"/>
              </a:rPr>
              <a:t>Objects: Initializing Object References - </a:t>
            </a:r>
            <a:r>
              <a:rPr lang="en-GB" altLang="en-US" sz="2000" b="1" dirty="0">
                <a:solidFill>
                  <a:srgbClr val="C00000"/>
                </a:solidFill>
                <a:latin typeface="Helvetica" pitchFamily="2" charset="0"/>
              </a:rPr>
              <a:t>new</a:t>
            </a:r>
          </a:p>
        </p:txBody>
      </p:sp>
      <p:sp>
        <p:nvSpPr>
          <p:cNvPr id="6" name="AutoShape 1">
            <a:extLst>
              <a:ext uri="{FF2B5EF4-FFF2-40B4-BE49-F238E27FC236}">
                <a16:creationId xmlns:a16="http://schemas.microsoft.com/office/drawing/2014/main" id="{FF0088F7-2B3B-6843-98CB-D13D0A246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709" y="4657920"/>
            <a:ext cx="3925616" cy="986689"/>
          </a:xfrm>
          <a:prstGeom prst="roundRect">
            <a:avLst>
              <a:gd name="adj" fmla="val 51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4159896F-D4CB-4844-B7D0-D884933C4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643" y="1767538"/>
            <a:ext cx="8884226" cy="244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spcBef>
                <a:spcPts val="249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altLang="en-US" sz="2177" dirty="0">
                <a:latin typeface="Helvetica" pitchFamily="2" charset="0"/>
              </a:rPr>
              <a:t>To initialize an object reference, you must assign it the address of an object</a:t>
            </a:r>
          </a:p>
          <a:p>
            <a:pPr marL="342900" indent="-342900">
              <a:spcBef>
                <a:spcPts val="249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altLang="en-US" sz="2177" dirty="0">
                <a:latin typeface="Helvetica" pitchFamily="2" charset="0"/>
              </a:rPr>
              <a:t>The </a:t>
            </a:r>
            <a:r>
              <a:rPr lang="en-GB" altLang="en-US" sz="2177" i="1" dirty="0">
                <a:solidFill>
                  <a:srgbClr val="C00000"/>
                </a:solidFill>
                <a:latin typeface="Helvetica" pitchFamily="2" charset="0"/>
              </a:rPr>
              <a:t>new</a:t>
            </a:r>
            <a:r>
              <a:rPr lang="en-GB" altLang="en-US" sz="2177" dirty="0">
                <a:latin typeface="Helvetica" pitchFamily="2" charset="0"/>
              </a:rPr>
              <a:t> operator creates a new instance and returns the address of the newly created object</a:t>
            </a:r>
          </a:p>
          <a:p>
            <a:pPr marL="342900" indent="-342900">
              <a:spcBef>
                <a:spcPts val="249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altLang="en-US" sz="2177" i="1" dirty="0">
                <a:solidFill>
                  <a:srgbClr val="C00000"/>
                </a:solidFill>
                <a:latin typeface="Helvetica" pitchFamily="2" charset="0"/>
              </a:rPr>
              <a:t>new</a:t>
            </a:r>
            <a:r>
              <a:rPr lang="en-GB" altLang="en-US" sz="2177" dirty="0">
                <a:latin typeface="Helvetica" pitchFamily="2" charset="0"/>
              </a:rPr>
              <a:t> allocates memory for the object</a:t>
            </a:r>
          </a:p>
          <a:p>
            <a:pPr marL="338138" indent="-342900">
              <a:spcBef>
                <a:spcPts val="249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177" i="1" dirty="0">
                <a:solidFill>
                  <a:srgbClr val="C00000"/>
                </a:solidFill>
                <a:latin typeface="Helvetica" pitchFamily="2" charset="0"/>
              </a:rPr>
              <a:t>new</a:t>
            </a:r>
            <a:r>
              <a:rPr lang="en-GB" altLang="en-US" sz="2177" dirty="0">
                <a:latin typeface="Helvetica" pitchFamily="2" charset="0"/>
              </a:rPr>
              <a:t> also invokes a method on the object called a constructor</a:t>
            </a:r>
          </a:p>
          <a:p>
            <a:pPr marL="338138" indent="-342900">
              <a:spcBef>
                <a:spcPts val="249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177" i="1" dirty="0">
                <a:solidFill>
                  <a:srgbClr val="C00000"/>
                </a:solidFill>
                <a:latin typeface="Helvetica" pitchFamily="2" charset="0"/>
              </a:rPr>
              <a:t>new</a:t>
            </a:r>
            <a:r>
              <a:rPr lang="en-GB" altLang="en-US" sz="2177" dirty="0">
                <a:latin typeface="Helvetica" pitchFamily="2" charset="0"/>
              </a:rPr>
              <a:t> returns the address of the memory allocated for the object.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607F4C71-41EA-AB48-BB86-B4B9AA3A4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07" y="4863863"/>
            <a:ext cx="3997860" cy="47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Employee </a:t>
            </a:r>
            <a:r>
              <a:rPr lang="en-GB" altLang="en-US" sz="1452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anEmployee</a:t>
            </a: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33000"/>
            </a:pPr>
            <a:r>
              <a:rPr lang="en-GB" altLang="en-US" sz="1452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anEmployee</a:t>
            </a: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altLang="en-US" sz="1452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altLang="en-US" sz="1452" dirty="0">
                <a:latin typeface="Courier New" panose="02070309020205020404" pitchFamily="49" charset="0"/>
                <a:cs typeface="Courier New" panose="02070309020205020404" pitchFamily="49" charset="0"/>
              </a:rPr>
              <a:t> Employee();</a:t>
            </a:r>
          </a:p>
        </p:txBody>
      </p:sp>
    </p:spTree>
    <p:extLst>
      <p:ext uri="{BB962C8B-B14F-4D97-AF65-F5344CB8AC3E}">
        <p14:creationId xmlns:p14="http://schemas.microsoft.com/office/powerpoint/2010/main" val="6186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D6BC7-FDA8-504E-B84D-108B9E6DF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AE">
                <a:solidFill>
                  <a:srgbClr val="FFFEFF"/>
                </a:solidFill>
              </a:rPr>
              <a:t>Lecture OUTLINE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41AEF9C-E6CE-4C41-9EF6-B7057F0E33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695276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19CC4-698C-264C-A533-0DB72B3B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3852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C. Thomas Wu , An Introduction to Object-Oriented Programming with Java, 5th Edition.</a:t>
            </a:r>
          </a:p>
          <a:p>
            <a:r>
              <a:rPr lang="en-US" dirty="0"/>
              <a:t>P.J. </a:t>
            </a:r>
            <a:r>
              <a:rPr lang="en-US" dirty="0" err="1"/>
              <a:t>Deitel</a:t>
            </a:r>
            <a:r>
              <a:rPr lang="en-US" dirty="0"/>
              <a:t>, H.M. </a:t>
            </a:r>
            <a:r>
              <a:rPr lang="en-US" dirty="0" err="1"/>
              <a:t>Deitel</a:t>
            </a:r>
            <a:r>
              <a:rPr lang="en-US" dirty="0"/>
              <a:t>, Java : how to program.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404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D6BC7-FDA8-504E-B84D-108B9E6DF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AE">
                <a:solidFill>
                  <a:srgbClr val="FFFEFF"/>
                </a:solidFill>
              </a:rPr>
              <a:t>KEY TERMS</a:t>
            </a:r>
            <a:endParaRPr lang="en-AE" dirty="0">
              <a:solidFill>
                <a:srgbClr val="FFFEFF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41AEF9C-E6CE-4C41-9EF6-B7057F0E33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404091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19CC4-698C-264C-A533-0DB72B3B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4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0DDC32A-A456-0144-A548-448AB11C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7B86C2E-1452-F34E-8AC8-510222A93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</a:pP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9B52D83B-F1DC-1746-9C0B-17FC63B99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2" b="2"/>
          <a:stretch>
            <a:fillRect/>
          </a:stretch>
        </p:blipFill>
        <p:spPr bwMode="auto">
          <a:xfrm>
            <a:off x="4536622" y="1512587"/>
            <a:ext cx="6340379" cy="3322215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3B088-00D9-5744-9ABF-54B0E0CA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5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C023-49A5-B844-BE20-9FBB3FF5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LECTURE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AD58-7217-D147-B2CA-08183D5B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E" dirty="0"/>
              <a:t>At the end of lecture, the student should be able to:</a:t>
            </a:r>
          </a:p>
          <a:p>
            <a:pPr lvl="1"/>
            <a:r>
              <a:rPr lang="en-US" dirty="0"/>
              <a:t>Use the main concepts of Object Oriented Programming</a:t>
            </a:r>
            <a:endParaRPr lang="en-AE" dirty="0"/>
          </a:p>
          <a:p>
            <a:pPr lvl="1"/>
            <a:r>
              <a:rPr lang="en-US" dirty="0"/>
              <a:t>Use classes, objects, properties, methods using encapsulation</a:t>
            </a:r>
            <a:endParaRPr lang="en-AE" dirty="0"/>
          </a:p>
          <a:p>
            <a:pPr lvl="1"/>
            <a:endParaRPr lang="en-A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A131-5EAB-CA45-8139-D320C170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5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Classes  &amp;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An </a:t>
            </a:r>
            <a:r>
              <a:rPr lang="en-US" altLang="en-US" sz="2400" b="1" i="1" dirty="0">
                <a:solidFill>
                  <a:srgbClr val="C00000"/>
                </a:solidFill>
              </a:rPr>
              <a:t>object</a:t>
            </a:r>
            <a:r>
              <a:rPr lang="en-US" altLang="en-US" sz="2400" dirty="0"/>
              <a:t> is an entity that holds data and exhibits behavior.</a:t>
            </a:r>
          </a:p>
          <a:p>
            <a:r>
              <a:rPr lang="en-US" altLang="en-US" sz="2400" dirty="0"/>
              <a:t>A </a:t>
            </a:r>
            <a:r>
              <a:rPr lang="en-US" altLang="en-US" sz="2400" b="1" i="1" dirty="0">
                <a:solidFill>
                  <a:srgbClr val="C00000"/>
                </a:solidFill>
              </a:rPr>
              <a:t>class</a:t>
            </a:r>
            <a:r>
              <a:rPr lang="en-US" altLang="en-US" sz="2400" dirty="0"/>
              <a:t> is an abstraction of a set of objects with common operations and attributes.</a:t>
            </a:r>
          </a:p>
          <a:p>
            <a:r>
              <a:rPr lang="en-US" altLang="en-US" sz="2400" dirty="0"/>
              <a:t>An </a:t>
            </a:r>
            <a:r>
              <a:rPr lang="en-US" altLang="en-US" sz="2400" b="1" i="1" dirty="0">
                <a:solidFill>
                  <a:srgbClr val="C00000"/>
                </a:solidFill>
              </a:rPr>
              <a:t>attribute</a:t>
            </a:r>
            <a:r>
              <a:rPr lang="en-US" altLang="en-US" sz="2400" dirty="0"/>
              <a:t> is a data item held by an object or class.</a:t>
            </a:r>
          </a:p>
          <a:p>
            <a:r>
              <a:rPr lang="en-US" altLang="en-US" sz="2400" dirty="0"/>
              <a:t>An </a:t>
            </a:r>
            <a:r>
              <a:rPr lang="en-US" altLang="en-US" sz="2400" b="1" i="1" dirty="0">
                <a:solidFill>
                  <a:srgbClr val="C00000"/>
                </a:solidFill>
              </a:rPr>
              <a:t>operation</a:t>
            </a:r>
            <a:r>
              <a:rPr lang="en-US" altLang="en-US" sz="2400" dirty="0"/>
              <a:t> is an object or class behavior.</a:t>
            </a:r>
          </a:p>
          <a:p>
            <a:r>
              <a:rPr lang="en-US" altLang="en-US" sz="2400" dirty="0"/>
              <a:t>An </a:t>
            </a:r>
            <a:r>
              <a:rPr lang="en-US" altLang="en-US" sz="2400" b="1" i="1" dirty="0">
                <a:solidFill>
                  <a:srgbClr val="C00000"/>
                </a:solidFill>
              </a:rPr>
              <a:t>association</a:t>
            </a:r>
            <a:r>
              <a:rPr lang="en-US" altLang="en-US" sz="2400" dirty="0"/>
              <a:t> is a connection between classes representing a relation on the sets of instances of the connected classes.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09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Design – (UML)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9F0808F9-3389-6645-A372-DC1A5835E972}"/>
              </a:ext>
            </a:extLst>
          </p:cNvPr>
          <p:cNvGrpSpPr>
            <a:grpSpLocks/>
          </p:cNvGrpSpPr>
          <p:nvPr/>
        </p:nvGrpSpPr>
        <p:grpSpPr bwMode="auto">
          <a:xfrm>
            <a:off x="894522" y="2234171"/>
            <a:ext cx="2057400" cy="2571750"/>
            <a:chOff x="576" y="1056"/>
            <a:chExt cx="1296" cy="16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C7D9E645-53B2-0848-9F33-C5EDFD5AD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056"/>
              <a:ext cx="1296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ClassName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2DCA52A3-8FE0-6A41-851A-FBCF8E225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536"/>
              <a:ext cx="1296" cy="5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attributes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A375E95C-871C-1045-90CA-E27AE767F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076"/>
              <a:ext cx="1296" cy="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operations</a:t>
              </a:r>
            </a:p>
          </p:txBody>
        </p:sp>
      </p:grpSp>
      <p:sp>
        <p:nvSpPr>
          <p:cNvPr id="9" name="Text Box 7">
            <a:extLst>
              <a:ext uri="{FF2B5EF4-FFF2-40B4-BE49-F238E27FC236}">
                <a16:creationId xmlns:a16="http://schemas.microsoft.com/office/drawing/2014/main" id="{52EEAD9D-F79D-4845-BE4D-B88E5AD6F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2414" y="2234171"/>
            <a:ext cx="7550614" cy="347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Compartments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Class name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Attributes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Operations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Other compartments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r>
              <a:rPr lang="en-US" altLang="en-US" sz="2400" dirty="0"/>
              <a:t>Graphically, a class is rendered as a </a:t>
            </a:r>
            <a:r>
              <a:rPr lang="en-US" altLang="en-US" sz="2400" b="1" i="1" dirty="0">
                <a:solidFill>
                  <a:srgbClr val="C00000"/>
                </a:solidFill>
              </a:rPr>
              <a:t>rectangle</a:t>
            </a:r>
            <a:r>
              <a:rPr lang="en-US" altLang="en-US" sz="2400" dirty="0"/>
              <a:t>, usually including its name, attributes, and operations in separate, designated compartments. </a:t>
            </a:r>
          </a:p>
        </p:txBody>
      </p:sp>
    </p:spTree>
    <p:extLst>
      <p:ext uri="{BB962C8B-B14F-4D97-AF65-F5344CB8AC3E}">
        <p14:creationId xmlns:p14="http://schemas.microsoft.com/office/powerpoint/2010/main" val="118620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Design – (UML)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5DF70ECF-FCE1-254E-886E-8D00E03487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524499"/>
              </p:ext>
            </p:extLst>
          </p:nvPr>
        </p:nvGraphicFramePr>
        <p:xfrm>
          <a:off x="2887636" y="2293980"/>
          <a:ext cx="4191000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Visio" r:id="rId3" imgW="3365500" imgH="1651000" progId="Visio.Drawing.11">
                  <p:embed/>
                </p:oleObj>
              </mc:Choice>
              <mc:Fallback>
                <p:oleObj name="Visio" r:id="rId3" imgW="3365500" imgH="1651000" progId="Visio.Drawing.11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5DF70ECF-FCE1-254E-886E-8D00E03487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636" y="2293980"/>
                        <a:ext cx="4191000" cy="204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 algn="ctr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292D81-5284-5047-A497-DE5240DC8589}"/>
              </a:ext>
            </a:extLst>
          </p:cNvPr>
          <p:cNvSpPr/>
          <p:nvPr/>
        </p:nvSpPr>
        <p:spPr>
          <a:xfrm>
            <a:off x="839609" y="4866608"/>
            <a:ext cx="10099288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Compartment order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Suppressing compartments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Class name compartment must contain a name (simple or composite)</a:t>
            </a:r>
          </a:p>
        </p:txBody>
      </p:sp>
    </p:spTree>
    <p:extLst>
      <p:ext uri="{BB962C8B-B14F-4D97-AF65-F5344CB8AC3E}">
        <p14:creationId xmlns:p14="http://schemas.microsoft.com/office/powerpoint/2010/main" val="170191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FF4AAF-FEB0-6E4A-AC39-1161D3F374C6}"/>
              </a:ext>
            </a:extLst>
          </p:cNvPr>
          <p:cNvSpPr txBox="1">
            <a:spLocks/>
          </p:cNvSpPr>
          <p:nvPr/>
        </p:nvSpPr>
        <p:spPr>
          <a:xfrm>
            <a:off x="830212" y="2735764"/>
            <a:ext cx="7840260" cy="3338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i="1" dirty="0"/>
              <a:t>name</a:t>
            </a:r>
            <a:r>
              <a:rPr lang="en-US" altLang="en-US" dirty="0"/>
              <a:t>—simple name, cannot be suppressed</a:t>
            </a:r>
          </a:p>
          <a:p>
            <a:r>
              <a:rPr lang="en-US" altLang="en-US" i="1" dirty="0"/>
              <a:t>type</a:t>
            </a:r>
            <a:r>
              <a:rPr lang="en-US" altLang="en-US" dirty="0"/>
              <a:t>—any string, may be suppressed with the :</a:t>
            </a:r>
          </a:p>
          <a:p>
            <a:r>
              <a:rPr lang="en-US" altLang="en-US" i="1" dirty="0"/>
              <a:t>multiplicity</a:t>
            </a:r>
            <a:r>
              <a:rPr lang="en-US" altLang="en-US" dirty="0"/>
              <a:t>—number of values stored in attribute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dirty="0"/>
              <a:t>list of ranges of the form </a:t>
            </a:r>
            <a:r>
              <a:rPr lang="en-US" altLang="en-US" i="1" dirty="0" err="1"/>
              <a:t>n</a:t>
            </a:r>
            <a:r>
              <a:rPr lang="en-US" altLang="en-US" dirty="0" err="1"/>
              <a:t>..</a:t>
            </a:r>
            <a:r>
              <a:rPr lang="en-US" altLang="en-US" i="1" dirty="0" err="1"/>
              <a:t>k</a:t>
            </a:r>
            <a:r>
              <a:rPr lang="en-US" altLang="en-US" dirty="0"/>
              <a:t>, such that </a:t>
            </a:r>
            <a:r>
              <a:rPr lang="en-US" altLang="en-US" i="1" dirty="0"/>
              <a:t>n </a:t>
            </a:r>
            <a:r>
              <a:rPr lang="en-US" altLang="en-US" dirty="0"/>
              <a:t>&lt;=</a:t>
            </a:r>
            <a:r>
              <a:rPr lang="en-US" altLang="en-US" i="1" dirty="0"/>
              <a:t>k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i="1" dirty="0"/>
              <a:t>k</a:t>
            </a:r>
            <a:r>
              <a:rPr lang="en-US" altLang="en-US" dirty="0"/>
              <a:t> may be *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i="1" dirty="0" err="1"/>
              <a:t>n</a:t>
            </a:r>
            <a:r>
              <a:rPr lang="en-US" altLang="en-US" dirty="0" err="1"/>
              <a:t>..</a:t>
            </a:r>
            <a:r>
              <a:rPr lang="en-US" altLang="en-US" i="1" dirty="0" err="1"/>
              <a:t>n</a:t>
            </a:r>
            <a:r>
              <a:rPr lang="en-US" altLang="en-US" dirty="0"/>
              <a:t> is the same as </a:t>
            </a:r>
            <a:r>
              <a:rPr lang="en-US" altLang="en-US" i="1" dirty="0"/>
              <a:t>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dirty="0"/>
              <a:t>0..* is the same as *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dirty="0"/>
              <a:t>1 by default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dirty="0"/>
              <a:t>if suppressed, square brackets are omitted</a:t>
            </a:r>
          </a:p>
          <a:p>
            <a:r>
              <a:rPr lang="en-US" altLang="en-US" i="1" dirty="0"/>
              <a:t>initial-value</a:t>
            </a:r>
            <a:r>
              <a:rPr lang="en-US" altLang="en-US" dirty="0"/>
              <a:t>—any string, may be suppressed along with the =</a:t>
            </a:r>
            <a:endParaRPr lang="en-CA" altLang="en-US" dirty="0"/>
          </a:p>
          <a:p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2C360B8-2B00-BF4D-BC7D-60DD13AC3437}"/>
              </a:ext>
            </a:extLst>
          </p:cNvPr>
          <p:cNvSpPr txBox="1">
            <a:spLocks noChangeArrowheads="1"/>
          </p:cNvSpPr>
          <p:nvPr/>
        </p:nvSpPr>
        <p:spPr>
          <a:xfrm>
            <a:off x="581192" y="2049963"/>
            <a:ext cx="7086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en-US" b="1" dirty="0">
                <a:solidFill>
                  <a:srgbClr val="C00000"/>
                </a:solidFill>
              </a:rPr>
              <a:t>name : type [ multiplicity ] = initial-value</a:t>
            </a:r>
          </a:p>
          <a:p>
            <a:pPr algn="ctr"/>
            <a:endParaRPr lang="en-US" altLang="en-US" i="1" dirty="0"/>
          </a:p>
        </p:txBody>
      </p:sp>
      <p:sp>
        <p:nvSpPr>
          <p:cNvPr id="8" name="Rectangle 7"/>
          <p:cNvSpPr/>
          <p:nvPr/>
        </p:nvSpPr>
        <p:spPr>
          <a:xfrm>
            <a:off x="581192" y="1088963"/>
            <a:ext cx="5385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/>
              <a:t>Attribute Specification Format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914774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2473</Words>
  <Application>Microsoft Office PowerPoint</Application>
  <PresentationFormat>Widescreen</PresentationFormat>
  <Paragraphs>420</Paragraphs>
  <Slides>42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6" baseType="lpstr">
      <vt:lpstr>Arial</vt:lpstr>
      <vt:lpstr>Calibri</vt:lpstr>
      <vt:lpstr>Courier</vt:lpstr>
      <vt:lpstr>Courier New</vt:lpstr>
      <vt:lpstr>Gill Sans MT</vt:lpstr>
      <vt:lpstr>Helvetica</vt:lpstr>
      <vt:lpstr>StarBats</vt:lpstr>
      <vt:lpstr>Tahoma</vt:lpstr>
      <vt:lpstr>Times</vt:lpstr>
      <vt:lpstr>Times New Roman</vt:lpstr>
      <vt:lpstr>Wingdings</vt:lpstr>
      <vt:lpstr>Wingdings 2</vt:lpstr>
      <vt:lpstr>Dividend</vt:lpstr>
      <vt:lpstr>Visio</vt:lpstr>
      <vt:lpstr>CIS 2403-object oriented programming</vt:lpstr>
      <vt:lpstr>Document Revision CONTROL (DRC)</vt:lpstr>
      <vt:lpstr>Lecture Notes</vt:lpstr>
      <vt:lpstr>Lecture OUTLINE</vt:lpstr>
      <vt:lpstr>LECTURE OBJECTIVES</vt:lpstr>
      <vt:lpstr>Introduction – Classes  &amp; objects</vt:lpstr>
      <vt:lpstr>CLASS Design – (UML)</vt:lpstr>
      <vt:lpstr>CLASS Design – (UML)</vt:lpstr>
      <vt:lpstr>PowerPoint Presentation</vt:lpstr>
      <vt:lpstr>PowerPoint Presentation</vt:lpstr>
      <vt:lpstr>CLASS Design – (UML) – CLASs DIAGRAMs</vt:lpstr>
      <vt:lpstr>CLASS Design – (UML) – CLASs DIAGRAMs</vt:lpstr>
      <vt:lpstr>CLASS Design – (UML) - Object Diagrams</vt:lpstr>
      <vt:lpstr>PowerPoint Presentation</vt:lpstr>
      <vt:lpstr>CLASS Design – (UML) - Object Diagrams </vt:lpstr>
      <vt:lpstr>CLASS Design – (UML) - Object Diagrams </vt:lpstr>
      <vt:lpstr>Messages &amp; METHODS</vt:lpstr>
      <vt:lpstr>Class &amp; Instance Data Values</vt:lpstr>
      <vt:lpstr>Class &amp; Instance Data Values</vt:lpstr>
      <vt:lpstr>Class &amp; Instance Data Values</vt:lpstr>
      <vt:lpstr>Controlling Access to Methods and Data Members</vt:lpstr>
      <vt:lpstr>Controlling Access to Methods and Data Members</vt:lpstr>
      <vt:lpstr>Controlling Access to Methods and Data 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Constructors</vt:lpstr>
      <vt:lpstr>PowerPoint Presentation</vt:lpstr>
      <vt:lpstr>PowerPoint Presentation</vt:lpstr>
      <vt:lpstr>PowerPoint Presentation</vt:lpstr>
      <vt:lpstr>Local variables</vt:lpstr>
      <vt:lpstr>PowerPoint Presentation</vt:lpstr>
      <vt:lpstr>PowerPoint Presentation</vt:lpstr>
      <vt:lpstr>Objects: null References</vt:lpstr>
      <vt:lpstr>PowerPoint Presentation</vt:lpstr>
      <vt:lpstr>references</vt:lpstr>
      <vt:lpstr>KEY TERMS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Nourchene Benayed</dc:creator>
  <cp:lastModifiedBy>Abdullrhman Alshemeili</cp:lastModifiedBy>
  <cp:revision>28</cp:revision>
  <dcterms:created xsi:type="dcterms:W3CDTF">2020-06-07T07:58:57Z</dcterms:created>
  <dcterms:modified xsi:type="dcterms:W3CDTF">2022-05-10T17:14:57Z</dcterms:modified>
</cp:coreProperties>
</file>