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21" r:id="rId3"/>
    <p:sldId id="322" r:id="rId4"/>
    <p:sldId id="263" r:id="rId5"/>
    <p:sldId id="264" r:id="rId6"/>
    <p:sldId id="323" r:id="rId7"/>
    <p:sldId id="266" r:id="rId8"/>
    <p:sldId id="267" r:id="rId9"/>
    <p:sldId id="268" r:id="rId10"/>
    <p:sldId id="272" r:id="rId11"/>
    <p:sldId id="276" r:id="rId12"/>
    <p:sldId id="277" r:id="rId13"/>
    <p:sldId id="278" r:id="rId14"/>
    <p:sldId id="279" r:id="rId15"/>
    <p:sldId id="280" r:id="rId16"/>
    <p:sldId id="465" r:id="rId17"/>
    <p:sldId id="466" r:id="rId18"/>
    <p:sldId id="467" r:id="rId19"/>
    <p:sldId id="468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3"/>
    <p:restoredTop sz="94700"/>
  </p:normalViewPr>
  <p:slideViewPr>
    <p:cSldViewPr snapToGrid="0" snapToObjects="1">
      <p:cViewPr varScale="1">
        <p:scale>
          <a:sx n="39" d="100"/>
          <a:sy n="39" d="100"/>
        </p:scale>
        <p:origin x="2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EA655-45DD-7849-B9D7-954CC4F04F10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40173-7290-964B-AFAC-89C3CAA78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85ADA7-9AEA-0F48-B112-014DA1446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422F7-CEA0-7344-8EC5-AFC32E784B9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FFEE3DC8-45EE-2241-ADAA-5FBA5D72F6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728E5B08-2F99-F841-9D99-A56DC0EFC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26D588F-9C7C-0C43-9CEF-D7246404475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DF4D598-BCF4-E248-8950-DC58EADC50C0}" type="slidenum">
              <a:rPr lang="en-US" altLang="en-US" sz="1200">
                <a:latin typeface="Calibri" panose="020F0502020204030204" pitchFamily="34" charset="0"/>
              </a:rPr>
              <a:pPr algn="r"/>
              <a:t>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29227C-597D-724C-89CB-60FBC0E3A4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7C92BD-825D-1643-9329-6F174DA1FC5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A426240-193C-7340-85DD-9A06EFF2DE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CC3536F-7BC1-024F-A17A-ADBB3E264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FE82CCF-5EDE-E542-991F-F93A07C725E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D671A85-D068-5843-9139-0441E1F6C683}" type="slidenum">
              <a:rPr lang="en-US" altLang="en-US" sz="1200">
                <a:latin typeface="Calibri" panose="020F0502020204030204" pitchFamily="34" charset="0"/>
              </a:rPr>
              <a:pPr algn="r"/>
              <a:t>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5FEF22-5BD2-3B45-B25C-6CA18621E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E868B-EFB7-674D-A878-436A1C1E92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3DCEF273-9D9E-4945-AAC1-D54195A357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60312DDC-E5E7-4E48-915E-3BBD919DE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8D8414C0-2ED2-CF41-8578-3E2AD1E6E1C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36BABAF7-19EF-8740-BF6B-57DC8018269B}" type="slidenum">
              <a:rPr lang="en-US" altLang="en-US" sz="1200">
                <a:latin typeface="Calibri" panose="020F0502020204030204" pitchFamily="34" charset="0"/>
              </a:rPr>
              <a:pPr algn="r"/>
              <a:t>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80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D7D2F3-33FC-3C4A-8A32-87AF1CBC1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8BBFB-31F1-9344-A15F-E28EF061B28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9769327-8153-6F42-B23F-C3F1B6A3CE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A935D46-7125-BA48-8656-17A092D57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6E9EDA7-8909-354D-B9A1-327DF502C07E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53D5F5B-035E-AF4C-BE7F-55C3E9EA4232}" type="slidenum">
              <a:rPr lang="en-US" altLang="en-US" sz="1200">
                <a:latin typeface="Calibri" panose="020F0502020204030204" pitchFamily="34" charset="0"/>
              </a:rPr>
              <a:pPr algn="r"/>
              <a:t>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93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8DFAC2-1B61-B043-97D1-1107F4CCF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C3BB37-8A5C-374D-862E-CB919C3D19B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61A2794E-4F7E-414F-9780-5B96F1D1F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CDECCA5-B20D-8148-90EE-3B6AB3908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059DB4B-8889-194D-B966-7EFFA520E15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434C4CD-D98E-2642-AA5E-DB8D87999BA8}" type="slidenum">
              <a:rPr lang="en-US" altLang="en-US" sz="1200">
                <a:latin typeface="Calibri" panose="020F0502020204030204" pitchFamily="34" charset="0"/>
              </a:rPr>
              <a:pPr algn="r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4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58C97-F45A-2B4F-9F54-C395FAE79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D8E84-FDA6-2A4F-9634-501A5753929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FBDC80DB-2505-6B40-BF3A-4050CC8819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6A6422FA-99AC-FD4B-90CD-08352AC84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578DA18-110D-DB4B-9FBB-9D8C081B215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9DCDF4F-6EC7-F743-9027-1CA659B519B3}" type="slidenum">
              <a:rPr lang="en-US" altLang="en-US" sz="1200">
                <a:latin typeface="Calibri" panose="020F0502020204030204" pitchFamily="34" charset="0"/>
              </a:rPr>
              <a:pPr algn="r"/>
              <a:t>12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3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2647C-7986-374A-BDEA-D80AC3709E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FD181-9C12-9347-A565-9957A24E5BA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3CF7641C-6021-504B-BF8B-D300D12407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8DF508A-E2B2-2449-99C8-49C15A806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3EC6C87E-E899-CB49-95E7-CAC12E68CD0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1920A708-3263-BC45-8C3A-58DB6F920382}" type="slidenum">
              <a:rPr lang="en-US" altLang="en-US" sz="1200">
                <a:latin typeface="Calibri" panose="020F0502020204030204" pitchFamily="34" charset="0"/>
              </a:rPr>
              <a:pPr algn="r"/>
              <a:t>13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4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BB94E4-7212-6748-9720-89C212FBD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645704-1C96-764D-A863-D73F62F1633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FEA46D55-3B8E-4F4B-AC70-80C4DBA3C1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453E2ABC-E961-1F4D-9F04-FA245BCE1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04296FEE-E11D-E647-9A20-81E729A515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9D9269C-3939-3C46-9D00-65990477CC5B}" type="slidenum">
              <a:rPr lang="en-US" altLang="en-US" sz="1200">
                <a:latin typeface="Calibri" panose="020F0502020204030204" pitchFamily="34" charset="0"/>
              </a:rPr>
              <a:pPr algn="r"/>
              <a:t>14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47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456027-6234-724A-9137-DEC87049E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6EA36-87F3-3E48-AF43-611313A8C0C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274992BD-9C52-EC46-A9B5-04C556EBAA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F5F7449-F75F-A448-9C97-3AB07FB9E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C471A01-2922-BD41-A2BD-ABA20B2453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CE0CDF3-9BF3-5A4B-913E-9EE9465DF0A1}" type="slidenum">
              <a:rPr lang="en-US" altLang="en-US" sz="1200">
                <a:latin typeface="Calibri" panose="020F0502020204030204" pitchFamily="34" charset="0"/>
              </a:rPr>
              <a:pPr algn="r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9571-2F71-7044-A3DA-D79D56A8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E910-86B9-604E-925C-5BDEB457D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EFB5-D352-9145-9987-EEEE5971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6FFC-0040-964B-A10A-6096A3305DDF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D9E19-09E2-2946-89E9-5D199E87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6045-3C1E-2C47-9CFA-81C692A0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C387-D02D-1C46-8E8F-3C143DC6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5B304-B977-EA40-B9B7-D4DA76052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AA81E-7E5B-1B42-B0B8-9826DF13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D502-927D-5B47-8C2D-3EE57EBDBB7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92B2-86D1-344C-A847-08BAB19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B098-E0D0-084C-B039-3B11C94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5DBAB-E30E-2E4A-A626-C9A2F495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7AF09-8987-284E-A340-2562E46DE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C1CE-EA5F-BC4C-84EF-60053E2C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2648-C948-F847-AA06-D32D30F7D3C9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343F6-3541-C442-B1AE-B538BE2A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76DD-1CE1-8B48-8300-39EBD1E3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C142-8C4C-9149-B4C8-91ACE6DB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DA8F-DD54-AF48-AEEF-03C29545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3E40-1B3B-4048-BD80-BCBC3DE8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097B-BCC7-5E47-9E09-061758D963E4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E487-5EAA-8F45-9AF9-0587FE29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DF17D-E711-F24F-A901-C3AC7845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CFE-6E08-6344-9A3C-3EBB3AD6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1B62-B145-2D4E-BA0F-CCA3BBED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EEAC-09D9-8E4D-AF2E-D35E9C2C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B815-8956-5047-8944-631B76D1A983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48C6-6F26-C649-9219-884B79A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0E60-0748-5449-9753-D5A09408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6ECF-C630-854E-9797-D2583A71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FF20-B825-6D4D-BB4C-FD7F5758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3375F-C152-3A4B-BAB8-FAC538BA9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1D0C-72F0-9847-860B-FC154F01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C8C6-F88A-5340-976A-F69CC7342C6B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7144-ADE5-EB47-9FC0-6D1B13D0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1107D-FFFC-4B44-A7DF-3DA56CC1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7401-497E-804E-A6AF-764FAD9C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6BA4-2AED-FC49-9FDC-C2618AF7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E5576-168D-B84C-B804-A3B3BBC40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6B609-7103-D643-A771-AA241C31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0990-6AB8-E244-8820-B88720EA1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7BA30-A3EE-484D-9BD2-F9EB0200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A139-0255-1F41-BF11-31EE8E173959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1D6FE-01A8-9E47-820E-D2B9A924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B9A1-D093-0149-BEDE-E8C87F51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8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A8F3-A5DF-394E-BFAF-FDE81822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73546-42FD-F243-90F0-67217653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6537-9ACD-C644-A9C0-1479D7284F25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A27F-B1A1-1A4E-A8B2-25180EF8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A7DF-08ED-2347-B6AB-40B205E3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D4789-F1E6-364D-B09C-74903AB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6010-642E-594A-B41A-8BF0E31305E9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8F271-2314-8A45-8E0D-C5E89DDB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F46F-0CE5-884A-9867-74455068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3CE5-E4E0-F745-BF33-41657EA22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BD97-2C7D-9147-9419-9159A4CF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60A4-FFC1-634B-85B5-2822BFF0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D672-1382-824B-B8BE-AB6A8549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AAAA-F93E-544D-B9B3-A852ABA7E823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AB724-D478-7542-A417-FA644B38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8375C-F2BA-714B-80FF-25C17338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C29A-C890-2647-B61C-1FC5FA32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00EC9-C62E-F843-8B61-DE58AE86A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8E2D-9058-9A4C-AAA4-C3BA22B9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E2A6A-A06A-124A-9D5B-057A317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ABE-361B-8542-BFD9-1265B026E82C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6952-24F0-6A4E-8ED1-DACFCD73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1C08-F4AD-E743-9FDA-4692CAFD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E579-FE2E-C244-A6BF-DEDA447E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A64B-3257-0748-B8C5-13A4739F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5764-07E9-334F-91A5-4036CF626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1A3F-EC4D-D449-90DF-0FFF2186B8C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159DB-03C3-364E-A560-620668536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B8DF-CDD7-E94A-83D1-173487C5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3E63-0958-F64A-964D-9E37DB58A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C706-237B-6049-8FCB-9F5D05CC7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Inheritance II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F3F5C-F5CF-5E4B-9EB5-6FEE9B7A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1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232983A-B0AC-D74C-ACCB-59C73F252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3883"/>
            <a:ext cx="10515600" cy="696759"/>
          </a:xfrm>
        </p:spPr>
        <p:txBody>
          <a:bodyPr/>
          <a:lstStyle/>
          <a:p>
            <a:r>
              <a:rPr lang="en-US" altLang="en-US" b="1" dirty="0"/>
              <a:t>Base/Derived Class Summary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DED750B-C6DA-5E41-80B2-8C14CC1BC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012" y="1177414"/>
            <a:ext cx="10328787" cy="4525963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100" dirty="0"/>
              <a:t>Assume that class D (Derived) is derived from class B (Base).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100" dirty="0"/>
              <a:t> Every object of type D </a:t>
            </a:r>
            <a:r>
              <a:rPr lang="en-US" altLang="en-US" sz="2100" b="1" u="sng" dirty="0"/>
              <a:t>is a</a:t>
            </a:r>
            <a:r>
              <a:rPr lang="en-US" altLang="en-US" sz="2100" dirty="0"/>
              <a:t> B, but not vice versa.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100" dirty="0"/>
              <a:t> D is a more specialized version of B.</a:t>
            </a:r>
          </a:p>
          <a:p>
            <a:pPr marL="533400" indent="-533400">
              <a:buFontTx/>
              <a:buAutoNum type="arabicPeriod"/>
            </a:pPr>
            <a:r>
              <a:rPr lang="en-US" altLang="en-US" sz="2100" dirty="0"/>
              <a:t> </a:t>
            </a:r>
            <a:r>
              <a:rPr lang="en-US" altLang="en-US" sz="2100" b="1" dirty="0">
                <a:solidFill>
                  <a:srgbClr val="034CA1"/>
                </a:solidFill>
              </a:rPr>
              <a:t>Anywhere an object of type B can be used, an object of type D can be used just as well</a:t>
            </a:r>
            <a:r>
              <a:rPr lang="en-US" altLang="en-US" sz="2100" dirty="0"/>
              <a:t>, but not vice versa. </a:t>
            </a:r>
          </a:p>
          <a:p>
            <a:pPr marL="533400" indent="-533400">
              <a:buNone/>
            </a:pPr>
            <a:endParaRPr lang="en-US" altLang="en-US" sz="2100" dirty="0"/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6D03949C-70B8-CA4F-A68E-08A21388B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0DA05A-F222-044D-9A07-20DA7C28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7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78974B-540C-574C-8B1E-ACD3CB737D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7652"/>
            <a:ext cx="10515600" cy="904568"/>
          </a:xfrm>
        </p:spPr>
        <p:txBody>
          <a:bodyPr anchor="ctr">
            <a:normAutofit/>
          </a:bodyPr>
          <a:lstStyle/>
          <a:p>
            <a:r>
              <a:rPr lang="en-US" altLang="en-US" b="1" dirty="0">
                <a:latin typeface="Courier New" panose="02070309020205020404" pitchFamily="49" charset="0"/>
              </a:rPr>
              <a:t>Protected</a:t>
            </a:r>
            <a:r>
              <a:rPr lang="en-US" altLang="en-US" b="1" dirty="0"/>
              <a:t> Access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7B38149-2EAC-2B48-BD22-96782881EE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0100" y="1127535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100" dirty="0"/>
              <a:t>If a method or instance variable is modified by 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2100" dirty="0"/>
              <a:t> (rather than 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100" dirty="0"/>
              <a:t> or 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100" dirty="0"/>
              <a:t>), then it can be accessed </a:t>
            </a:r>
            <a:r>
              <a:rPr lang="en-US" altLang="en-US" sz="2100" i="1" dirty="0"/>
              <a:t>by name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Inside its own class definition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Inside any class derived from 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the definition of any class in the same package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2100" dirty="0"/>
              <a:t>The 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2100" dirty="0"/>
              <a:t> modifier provides very weak protection compared to the </a:t>
            </a:r>
            <a:r>
              <a:rPr lang="en-US" altLang="en-US" sz="2100" b="1" dirty="0">
                <a:solidFill>
                  <a:srgbClr val="034CA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100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It allows direct access to any programmer who defines a suitable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Therefore, instance variables should normally not be marked 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</a:rPr>
              <a:t>protected</a:t>
            </a:r>
            <a:endParaRPr lang="en-US" altLang="en-US" sz="2000" dirty="0">
              <a:solidFill>
                <a:srgbClr val="034CA1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F251791C-0CCD-1742-BD93-32954C29C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CD75CC-1856-F545-8E07-6D2F9C80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32351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CC37AE9-D003-9342-8983-03C445638C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179871"/>
          </a:xfrm>
        </p:spPr>
        <p:txBody>
          <a:bodyPr anchor="ctr"/>
          <a:lstStyle/>
          <a:p>
            <a:r>
              <a:rPr lang="en-US" altLang="en-US" b="1" dirty="0">
                <a:latin typeface="Courier New" panose="02070309020205020404" pitchFamily="49" charset="0"/>
              </a:rPr>
              <a:t>Package</a:t>
            </a:r>
            <a:r>
              <a:rPr lang="en-US" altLang="en-US" b="1" dirty="0"/>
              <a:t> Access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D2F082E-2802-1B43-82BD-04A510FA7F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5742" y="1179871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dirty="0"/>
              <a:t>An instance variable or method definition that is not preceded with a modifier has </a:t>
            </a:r>
            <a:r>
              <a:rPr lang="en-US" altLang="en-US" sz="2600" i="1" dirty="0"/>
              <a:t>package access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Package access is also known as </a:t>
            </a:r>
            <a:r>
              <a:rPr lang="en-US" altLang="en-US" sz="2200" i="1" dirty="0"/>
              <a:t>default</a:t>
            </a:r>
            <a:r>
              <a:rPr lang="en-US" altLang="en-US" sz="2200" dirty="0"/>
              <a:t> or </a:t>
            </a:r>
            <a:r>
              <a:rPr lang="en-US" altLang="en-US" sz="2200" i="1" dirty="0"/>
              <a:t>friendly access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dirty="0"/>
              <a:t>Instance variables or methods having package access can be accessed </a:t>
            </a:r>
            <a:r>
              <a:rPr lang="en-US" altLang="en-US" sz="2600" i="1" dirty="0"/>
              <a:t>by name</a:t>
            </a:r>
            <a:r>
              <a:rPr lang="en-US" altLang="en-US" sz="2600" dirty="0"/>
              <a:t> inside the definition of any class in the same package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However, neither can be accessed outside the package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75243C8F-6271-184A-B3EE-DF5B2BB83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55305-BE4F-BB43-AFF6-0F97F259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6379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4BA36A-49B7-9B42-A2EE-8097D95D89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9542" y="188144"/>
            <a:ext cx="10515600" cy="844243"/>
          </a:xfrm>
        </p:spPr>
        <p:txBody>
          <a:bodyPr anchor="ctr"/>
          <a:lstStyle/>
          <a:p>
            <a:r>
              <a:rPr lang="en-US" altLang="en-US" b="1" dirty="0">
                <a:latin typeface="Courier New" panose="02070309020205020404" pitchFamily="49" charset="0"/>
              </a:rPr>
              <a:t>Protected</a:t>
            </a:r>
            <a:r>
              <a:rPr lang="en-US" altLang="en-US" b="1" dirty="0"/>
              <a:t> and </a:t>
            </a:r>
            <a:r>
              <a:rPr lang="en-US" altLang="en-US" b="1" dirty="0">
                <a:latin typeface="Courier New" panose="02070309020205020404" pitchFamily="49" charset="0"/>
              </a:rPr>
              <a:t>Package</a:t>
            </a:r>
            <a:r>
              <a:rPr lang="en-US" altLang="en-US" b="1" dirty="0"/>
              <a:t> Access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CFBDC99-7A9A-C84A-867A-A073831B6D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45522"/>
            <a:ext cx="10515600" cy="4351338"/>
          </a:xfrm>
        </p:spPr>
        <p:txBody>
          <a:bodyPr/>
          <a:lstStyle/>
          <a:p>
            <a:r>
              <a:rPr lang="en-US" altLang="en-US" dirty="0"/>
              <a:t>Note that package access is more restricted than </a:t>
            </a:r>
            <a:r>
              <a:rPr lang="en-US" alt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protected</a:t>
            </a:r>
            <a:endParaRPr lang="en-US" altLang="en-US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Package access gives more control to the programmer defining the classes</a:t>
            </a:r>
          </a:p>
          <a:p>
            <a:pPr lvl="1"/>
            <a:r>
              <a:rPr lang="en-US" altLang="en-US" dirty="0"/>
              <a:t>Whoever controls the package directory (or folder) controls the package access 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57BD2E98-1BD2-E248-8C11-E8E6D1586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39A1-B2E7-C548-A226-E7C7999E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780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A9CD90F-1904-8648-BABE-463E552772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33949" y="47626"/>
            <a:ext cx="8229600" cy="714375"/>
          </a:xfrm>
        </p:spPr>
        <p:txBody>
          <a:bodyPr anchor="ctr"/>
          <a:lstStyle/>
          <a:p>
            <a:r>
              <a:rPr lang="en-US" altLang="en-US" sz="3800" b="1" dirty="0"/>
              <a:t>Access Modifiers</a:t>
            </a:r>
          </a:p>
        </p:txBody>
      </p:sp>
      <p:pic>
        <p:nvPicPr>
          <p:cNvPr id="40963" name="Picture 8" descr="savitch_c07d09">
            <a:extLst>
              <a:ext uri="{FF2B5EF4-FFF2-40B4-BE49-F238E27FC236}">
                <a16:creationId xmlns:a16="http://schemas.microsoft.com/office/drawing/2014/main" id="{A4C20453-7A39-404E-B5D2-F2FAC5F8FBA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8" b="1985"/>
          <a:stretch/>
        </p:blipFill>
        <p:spPr bwMode="auto">
          <a:xfrm>
            <a:off x="1447800" y="762001"/>
            <a:ext cx="7162800" cy="52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>
            <a:extLst>
              <a:ext uri="{FF2B5EF4-FFF2-40B4-BE49-F238E27FC236}">
                <a16:creationId xmlns:a16="http://schemas.microsoft.com/office/drawing/2014/main" id="{9C2C577F-A01A-724F-821C-06F8F6003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3949" y="674501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9E347-3369-1547-A817-FA8F0FB4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16491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83468EF-5625-7F44-92BE-26E4259CD4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77326"/>
            <a:ext cx="10515600" cy="1325563"/>
          </a:xfrm>
        </p:spPr>
        <p:txBody>
          <a:bodyPr anchor="ctr"/>
          <a:lstStyle/>
          <a:p>
            <a:r>
              <a:rPr lang="en-US" altLang="en-US" b="1" dirty="0"/>
              <a:t>Tip:  Static Variables Are Inherited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9898504-2AEE-8347-ABB0-AEDC4D4B21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393006"/>
            <a:ext cx="10515600" cy="4351338"/>
          </a:xfrm>
        </p:spPr>
        <p:txBody>
          <a:bodyPr/>
          <a:lstStyle/>
          <a:p>
            <a:r>
              <a:rPr lang="en-US" altLang="en-US" dirty="0"/>
              <a:t>Static variables in a base class are inherited by any of its derived classes</a:t>
            </a:r>
          </a:p>
          <a:p>
            <a:r>
              <a:rPr lang="en-US" altLang="en-US" dirty="0"/>
              <a:t>The modifiers </a:t>
            </a:r>
            <a:r>
              <a:rPr lang="en-US" alt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34CA1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dirty="0"/>
              <a:t>, and package access have the same meaning for static variables as they do for instance variables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1E2C40BE-DF66-1848-A7A3-9D39242EC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87" y="949803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FBAE5E-8EC5-D344-A1AD-E0E5CCC9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6994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2">
            <a:extLst>
              <a:ext uri="{FF2B5EF4-FFF2-40B4-BE49-F238E27FC236}">
                <a16:creationId xmlns:a16="http://schemas.microsoft.com/office/drawing/2014/main" id="{741E8F1E-A9FA-914A-8428-A39E789F9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61898"/>
            <a:ext cx="7467600" cy="701731"/>
          </a:xfrm>
        </p:spPr>
        <p:txBody>
          <a:bodyPr>
            <a:spAutoFit/>
          </a:bodyPr>
          <a:lstStyle/>
          <a:p>
            <a:r>
              <a:rPr lang="en-US" altLang="en-US" b="1"/>
              <a:t>UML Inheritance Diagrams</a:t>
            </a:r>
          </a:p>
        </p:txBody>
      </p:sp>
      <p:sp>
        <p:nvSpPr>
          <p:cNvPr id="2050" name="Rectangle 3">
            <a:extLst>
              <a:ext uri="{FF2B5EF4-FFF2-40B4-BE49-F238E27FC236}">
                <a16:creationId xmlns:a16="http://schemas.microsoft.com/office/drawing/2014/main" id="{BB83B277-359F-544F-85C8-5786CA430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0" y="1066800"/>
            <a:ext cx="9144000" cy="757130"/>
          </a:xfrm>
        </p:spPr>
        <p:txBody>
          <a:bodyPr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/>
              <a:t>Typically, a UML class diagram shows only as much as is needed for the design task at hand.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1CD60479-798C-5747-AD99-DEDF45AB4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1" y="7874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1C6F6-6F8D-E64B-8885-C7176D0E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Rectangle 4">
            <a:extLst>
              <a:ext uri="{FF2B5EF4-FFF2-40B4-BE49-F238E27FC236}">
                <a16:creationId xmlns:a16="http://schemas.microsoft.com/office/drawing/2014/main" id="{88B3FAA0-84B9-4045-B8E1-C2CBFEBA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0801"/>
            <a:ext cx="90678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Inheritance Diagrams</a:t>
            </a:r>
          </a:p>
        </p:txBody>
      </p:sp>
      <p:pic>
        <p:nvPicPr>
          <p:cNvPr id="3074" name="Picture 6">
            <a:extLst>
              <a:ext uri="{FF2B5EF4-FFF2-40B4-BE49-F238E27FC236}">
                <a16:creationId xmlns:a16="http://schemas.microsoft.com/office/drawing/2014/main" id="{2E8256A1-B8DC-8E42-B11D-34BC2D32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7696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68D48-131B-FA4A-937E-105EDF4F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>
            <a:extLst>
              <a:ext uri="{FF2B5EF4-FFF2-40B4-BE49-F238E27FC236}">
                <a16:creationId xmlns:a16="http://schemas.microsoft.com/office/drawing/2014/main" id="{65E67044-93BD-ED4B-B831-ADE622858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990600"/>
            <a:ext cx="8001000" cy="2803844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/>
              <a:t>An arrowhead points from a derived class to its base class, indicating an </a:t>
            </a:r>
            <a:r>
              <a:rPr lang="en-US" altLang="en-US" sz="2400" i="1" dirty="0"/>
              <a:t>is-a</a:t>
            </a:r>
            <a:r>
              <a:rPr lang="en-US" altLang="en-US" sz="2400" dirty="0"/>
              <a:t> relationship.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lvl="1">
              <a:defRPr/>
            </a:pPr>
            <a:r>
              <a:rPr lang="en-US" altLang="en-US" dirty="0"/>
              <a:t>For example, a </a:t>
            </a:r>
            <a:r>
              <a:rPr lang="en-US" altLang="en-US" dirty="0">
                <a:latin typeface="Courier New" panose="02070309020205020404" pitchFamily="49" charset="0"/>
              </a:rPr>
              <a:t>Student</a:t>
            </a:r>
            <a:r>
              <a:rPr lang="en-US" altLang="en-US" dirty="0"/>
              <a:t> </a:t>
            </a:r>
            <a:r>
              <a:rPr lang="en-US" altLang="en-US" i="1" dirty="0"/>
              <a:t>is-a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Person</a:t>
            </a:r>
            <a:r>
              <a:rPr lang="en-US" altLang="en-US" dirty="0"/>
              <a:t>.</a:t>
            </a:r>
          </a:p>
          <a:p>
            <a:pPr marL="342900" lvl="1" indent="0"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400" dirty="0"/>
              <a:t>Inherited instance variables and methods can be found by following the arrowheads.</a:t>
            </a:r>
          </a:p>
        </p:txBody>
      </p:sp>
      <p:sp>
        <p:nvSpPr>
          <p:cNvPr id="288773" name="Rectangle 5">
            <a:extLst>
              <a:ext uri="{FF2B5EF4-FFF2-40B4-BE49-F238E27FC236}">
                <a16:creationId xmlns:a16="http://schemas.microsoft.com/office/drawing/2014/main" id="{31ADDDDC-6DB5-F944-89C7-585EB469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6514"/>
            <a:ext cx="5791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Inheritance Diagrams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60BA2A3D-FAD7-9A42-8AD3-C5A2F95FC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6508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6C2E9-A4D5-0846-AEA4-A0F2C6C2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2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3">
            <a:extLst>
              <a:ext uri="{FF2B5EF4-FFF2-40B4-BE49-F238E27FC236}">
                <a16:creationId xmlns:a16="http://schemas.microsoft.com/office/drawing/2014/main" id="{68457FB0-596E-914E-BA6D-3AC070964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0" y="990600"/>
            <a:ext cx="8229600" cy="424732"/>
          </a:xfrm>
        </p:spPr>
        <p:txBody>
          <a:bodyPr wrap="square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/>
              <a:t>More details of the inheritance hierarchy</a:t>
            </a:r>
          </a:p>
        </p:txBody>
      </p:sp>
      <p:pic>
        <p:nvPicPr>
          <p:cNvPr id="5122" name="Picture 7">
            <a:extLst>
              <a:ext uri="{FF2B5EF4-FFF2-40B4-BE49-F238E27FC236}">
                <a16:creationId xmlns:a16="http://schemas.microsoft.com/office/drawing/2014/main" id="{33BD5A74-0EB2-514A-B8C8-F095C391A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84216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9">
            <a:extLst>
              <a:ext uri="{FF2B5EF4-FFF2-40B4-BE49-F238E27FC236}">
                <a16:creationId xmlns:a16="http://schemas.microsoft.com/office/drawing/2014/main" id="{97EC1EBB-8905-4940-A746-DFBB3393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1"/>
            <a:ext cx="769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UML Inheritance Diagram of </a:t>
            </a:r>
            <a:r>
              <a:rPr lang="en-US" altLang="en-US">
                <a:solidFill>
                  <a:schemeClr val="folHlink"/>
                </a:solidFill>
              </a:rPr>
              <a:t>Person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folHlink"/>
                </a:solidFill>
              </a:rPr>
              <a:t>Student</a:t>
            </a:r>
            <a:r>
              <a:rPr lang="en-US" altLang="en-US"/>
              <a:t> Classes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D1E6BB-4DD4-3F40-B188-1658CD804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6514"/>
            <a:ext cx="57912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4pPr>
            <a:lvl5pPr algn="l"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fol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Inheritance Diagrams</a:t>
            </a:r>
          </a:p>
        </p:txBody>
      </p:sp>
      <p:sp>
        <p:nvSpPr>
          <p:cNvPr id="9" name="Line 1">
            <a:extLst>
              <a:ext uri="{FF2B5EF4-FFF2-40B4-BE49-F238E27FC236}">
                <a16:creationId xmlns:a16="http://schemas.microsoft.com/office/drawing/2014/main" id="{BB43E4C4-7493-4A41-AFEF-81133F1B7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6508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AF453-2F0F-964B-85A2-D870BB44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ED671FA-31B6-1443-BA07-49163AAD6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26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The super Constructor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FD8B2948-5F5B-E247-9EEF-FF3573E86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41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 derived class uses a constructor from the base class to initialize all the data inherited from the base class.</a:t>
            </a:r>
          </a:p>
          <a:p>
            <a:pPr>
              <a:buFont typeface="Wingdings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order to invoke a constructor from the base class, it uses a special syntax: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0" i="0" dirty="0" err="1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derivedClass</a:t>
            </a: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b="0" i="0" dirty="0" err="1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p2, double p3)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super(p1, p2);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instanceVariable</a:t>
            </a: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p3;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Char char="§"/>
            </a:pPr>
            <a:endParaRPr lang="en-US" dirty="0">
              <a:solidFill>
                <a:srgbClr val="034CA1"/>
              </a:solidFill>
              <a:latin typeface="LiberationMono-Bold_30_2"/>
            </a:endParaRPr>
          </a:p>
          <a:p>
            <a:pPr>
              <a:buFont typeface="Wingdings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 the above example, </a:t>
            </a:r>
            <a:r>
              <a:rPr lang="en-US" b="0" i="0" dirty="0">
                <a:solidFill>
                  <a:srgbClr val="034CA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super(p1, p2);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is a call to the base class constructor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altLang="en-US" sz="2000" dirty="0"/>
          </a:p>
        </p:txBody>
      </p:sp>
      <p:sp>
        <p:nvSpPr>
          <p:cNvPr id="9" name="Line 1">
            <a:extLst>
              <a:ext uri="{FF2B5EF4-FFF2-40B4-BE49-F238E27FC236}">
                <a16:creationId xmlns:a16="http://schemas.microsoft.com/office/drawing/2014/main" id="{80D806E3-359C-CC47-B7AD-1C475929B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1057959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97C77-A36E-C24B-95FF-8425387D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92942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A3B4BFA2-4ED5-484D-9155-28DFC3B07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3225" y="-152400"/>
            <a:ext cx="7886700" cy="1325563"/>
          </a:xfrm>
        </p:spPr>
        <p:txBody>
          <a:bodyPr/>
          <a:lstStyle/>
          <a:p>
            <a:r>
              <a:rPr lang="en-US" altLang="en-US"/>
              <a:t>File </a:t>
            </a:r>
            <a:r>
              <a:rPr lang="en-US" altLang="en-US">
                <a:latin typeface="Courier New" panose="02070309020205020404" pitchFamily="49" charset="0"/>
              </a:rPr>
              <a:t>AccountTester.java</a:t>
            </a:r>
          </a:p>
        </p:txBody>
      </p:sp>
      <p:sp>
        <p:nvSpPr>
          <p:cNvPr id="6146" name="Rectangle 4">
            <a:extLst>
              <a:ext uri="{FF2B5EF4-FFF2-40B4-BE49-F238E27FC236}">
                <a16:creationId xmlns:a16="http://schemas.microsoft.com/office/drawing/2014/main" id="{A0EEDB83-11C4-7A4D-82D1-43B55B41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1"/>
            <a:ext cx="88392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01: </a:t>
            </a:r>
            <a:r>
              <a:rPr lang="en-US" altLang="en-US" sz="1700" b="0">
                <a:latin typeface="Courier New" panose="02070309020205020404" pitchFamily="49" charset="0"/>
              </a:rPr>
              <a:t>/**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02: </a:t>
            </a:r>
            <a:r>
              <a:rPr lang="en-US" altLang="en-US" sz="1700" b="0">
                <a:latin typeface="Courier New" panose="02070309020205020404" pitchFamily="49" charset="0"/>
              </a:rPr>
              <a:t>   This program tests the BankAccount class and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03: </a:t>
            </a:r>
            <a:r>
              <a:rPr lang="en-US" altLang="en-US" sz="1700" b="0">
                <a:latin typeface="Courier New" panose="02070309020205020404" pitchFamily="49" charset="0"/>
              </a:rPr>
              <a:t>   its subclasses.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04: </a:t>
            </a:r>
            <a:r>
              <a:rPr lang="en-US" altLang="en-US" sz="1700" b="0">
                <a:latin typeface="Courier New" panose="02070309020205020404" pitchFamily="49" charset="0"/>
              </a:rPr>
              <a:t>*/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05: </a:t>
            </a:r>
            <a:r>
              <a:rPr lang="en-US" altLang="en-US" sz="1700" b="0">
                <a:latin typeface="Courier New" panose="02070309020205020404" pitchFamily="49" charset="0"/>
              </a:rPr>
              <a:t>public class AccountTester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06: </a:t>
            </a:r>
            <a:r>
              <a:rPr lang="en-US" altLang="en-US" sz="1700" b="0">
                <a:latin typeface="Courier New" panose="02070309020205020404" pitchFamily="49" charset="0"/>
              </a:rPr>
              <a:t>{ 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07: </a:t>
            </a:r>
            <a:r>
              <a:rPr lang="en-US" altLang="en-US" sz="1700" b="0">
                <a:latin typeface="Courier New" panose="02070309020205020404" pitchFamily="49" charset="0"/>
              </a:rPr>
              <a:t>   public static void main(String[] args)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08: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09: </a:t>
            </a:r>
            <a:r>
              <a:rPr lang="en-US" altLang="en-US" sz="1700" b="0">
                <a:latin typeface="Courier New" panose="02070309020205020404" pitchFamily="49" charset="0"/>
              </a:rPr>
              <a:t>      SavingsAccount momsSavings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10: </a:t>
            </a:r>
            <a:r>
              <a:rPr lang="en-US" altLang="en-US" sz="1700" b="0">
                <a:latin typeface="Courier New" panose="02070309020205020404" pitchFamily="49" charset="0"/>
              </a:rPr>
              <a:t>            = new SavingsAccount(0.5);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11: </a:t>
            </a:r>
            <a:r>
              <a:rPr lang="en-US" altLang="en-US" sz="1700" b="0">
                <a:latin typeface="Courier New" panose="02070309020205020404" pitchFamily="49" charset="0"/>
              </a:rPr>
              <a:t>     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12: </a:t>
            </a:r>
            <a:r>
              <a:rPr lang="en-US" altLang="en-US" sz="1700" b="0">
                <a:latin typeface="Courier New" panose="02070309020205020404" pitchFamily="49" charset="0"/>
              </a:rPr>
              <a:t>      CheckingAccount harrysChecking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13: </a:t>
            </a:r>
            <a:r>
              <a:rPr lang="en-US" altLang="en-US" sz="1700" b="0">
                <a:latin typeface="Courier New" panose="02070309020205020404" pitchFamily="49" charset="0"/>
              </a:rPr>
              <a:t>            = new CheckingAccount(100);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14: </a:t>
            </a:r>
            <a:r>
              <a:rPr lang="en-US" altLang="en-US" sz="1700" b="0">
                <a:latin typeface="Courier New" panose="02070309020205020404" pitchFamily="49" charset="0"/>
              </a:rPr>
              <a:t>         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15: </a:t>
            </a:r>
            <a:r>
              <a:rPr lang="en-US" altLang="en-US" sz="1700" b="0">
                <a:latin typeface="Courier New" panose="02070309020205020404" pitchFamily="49" charset="0"/>
              </a:rPr>
              <a:t>      momsSavings.deposit(10000);</a:t>
            </a:r>
          </a:p>
          <a:p>
            <a:pPr algn="l" eaLnBrk="1" hangingPunct="1"/>
            <a:r>
              <a:rPr lang="en-US" altLang="en-US" sz="1700">
                <a:latin typeface="Courier New" panose="02070309020205020404" pitchFamily="49" charset="0"/>
              </a:rPr>
              <a:t>16:</a:t>
            </a:r>
            <a:r>
              <a:rPr lang="en-US" altLang="en-US" sz="1700" b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438F4673-1087-0E4F-A0B1-2DA2F8F57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5439" y="762000"/>
            <a:ext cx="796448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9BE8-FD61-9A4B-BF7C-3D2E1B31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4407CF84-F387-0249-A65F-0151F53F2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7825" y="-106363"/>
            <a:ext cx="7886700" cy="1020763"/>
          </a:xfrm>
        </p:spPr>
        <p:txBody>
          <a:bodyPr/>
          <a:lstStyle/>
          <a:p>
            <a:r>
              <a:rPr lang="en-US" altLang="en-US"/>
              <a:t>File </a:t>
            </a:r>
            <a:r>
              <a:rPr lang="en-US" altLang="en-US">
                <a:latin typeface="Courier New" panose="02070309020205020404" pitchFamily="49" charset="0"/>
              </a:rPr>
              <a:t>AccountTester.java</a:t>
            </a:r>
          </a:p>
        </p:txBody>
      </p:sp>
      <p:sp>
        <p:nvSpPr>
          <p:cNvPr id="7170" name="Rectangle 4">
            <a:extLst>
              <a:ext uri="{FF2B5EF4-FFF2-40B4-BE49-F238E27FC236}">
                <a16:creationId xmlns:a16="http://schemas.microsoft.com/office/drawing/2014/main" id="{6BB34E9C-6812-B741-85A1-3F5DBBFE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9906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17: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momsSavings.transfer(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2000</a:t>
            </a:r>
            <a:r>
              <a:rPr lang="en-US" altLang="en-US" sz="1700" b="0">
                <a:latin typeface="Courier New" panose="02070309020205020404" pitchFamily="49" charset="0"/>
              </a:rPr>
              <a:t>, harrysChecking);   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harrysChecking.withdraw(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1500</a:t>
            </a:r>
            <a:r>
              <a:rPr lang="en-US" altLang="en-US" sz="1700" b="0">
                <a:latin typeface="Courier New" panose="02070309020205020404" pitchFamily="49" charset="0"/>
              </a:rPr>
              <a:t>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harrysChecking.withdraw(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80</a:t>
            </a:r>
            <a:r>
              <a:rPr lang="en-US" altLang="en-US" sz="1700" b="0">
                <a:latin typeface="Courier New" panose="02070309020205020404" pitchFamily="49" charset="0"/>
              </a:rPr>
              <a:t>);    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momsSavings.transfer(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1000</a:t>
            </a:r>
            <a:r>
              <a:rPr lang="en-US" altLang="en-US" sz="1700" b="0">
                <a:latin typeface="Courier New" panose="02070309020205020404" pitchFamily="49" charset="0"/>
              </a:rPr>
              <a:t>, harrysChecking);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harrysChecking.withdraw(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400</a:t>
            </a:r>
            <a:r>
              <a:rPr lang="en-US" altLang="en-US" sz="1700" b="0">
                <a:latin typeface="Courier New" panose="02070309020205020404" pitchFamily="49" charset="0"/>
              </a:rPr>
              <a:t>);    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23: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// Simulate end of month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25: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momsSavings.addInterest();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26: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harrysChecking.deductFees();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27: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System.out.println(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"Mom's savings balance = $“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      + momsSavings.getBalance());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System.out.println(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"Harry's checking balance = $“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32: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      + harrysChecking.getBalance());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33: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34: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}</a:t>
            </a:r>
            <a:r>
              <a:rPr lang="en-US" altLang="en-US" b="0"/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00CEB5E0-9D6A-4D49-B7BD-D87C13751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6508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EF7E4D-7E0C-9841-ADF6-2EF72330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6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BB9696C9-A99F-BD4B-95E9-1074A209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0326"/>
            <a:ext cx="7886700" cy="1006475"/>
          </a:xfrm>
        </p:spPr>
        <p:txBody>
          <a:bodyPr/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BankAccount.java</a:t>
            </a:r>
          </a:p>
        </p:txBody>
      </p:sp>
      <p:sp>
        <p:nvSpPr>
          <p:cNvPr id="8194" name="Rectangle 4">
            <a:extLst>
              <a:ext uri="{FF2B5EF4-FFF2-40B4-BE49-F238E27FC236}">
                <a16:creationId xmlns:a16="http://schemas.microsoft.com/office/drawing/2014/main" id="{CEDB3125-369B-054F-90FA-AAE158E7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1089025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01: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02: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A bank account has a balance that can be changed by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03: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deposits and withdrawals.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*/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05: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en-US" sz="1700" b="0">
                <a:latin typeface="Courier New" panose="02070309020205020404" pitchFamily="49" charset="0"/>
              </a:rPr>
              <a:t> BankAccount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06: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07: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08: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Constructs a bank account with a zero balance.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09: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1700" b="0">
                <a:latin typeface="Courier New" panose="02070309020205020404" pitchFamily="49" charset="0"/>
              </a:rPr>
              <a:t>BankAccount()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12: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balance = </a:t>
            </a:r>
            <a:r>
              <a:rPr lang="en-US" altLang="en-US" sz="1700" b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700" b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13: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14: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15: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16: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Constructs a bank account with a given balance.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17: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@param initialBalance the initial balance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18: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  <a:r>
              <a:rPr lang="en-US" altLang="en-US" sz="1700" b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4269B539-B151-7F4F-8CA7-06E0AB98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3226" y="8382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14544-8376-E04F-81C1-E1548EDD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4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277EB82C-F096-5442-9012-2ED3D3943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-49213"/>
            <a:ext cx="7734300" cy="930276"/>
          </a:xfrm>
        </p:spPr>
        <p:txBody>
          <a:bodyPr/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BankAccount.java</a:t>
            </a:r>
          </a:p>
        </p:txBody>
      </p:sp>
      <p:sp>
        <p:nvSpPr>
          <p:cNvPr id="9218" name="Rectangle 4">
            <a:extLst>
              <a:ext uri="{FF2B5EF4-FFF2-40B4-BE49-F238E27FC236}">
                <a16:creationId xmlns:a16="http://schemas.microsoft.com/office/drawing/2014/main" id="{05732EBE-C5B9-1E4C-B2B8-EBF9BFBF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906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700" b="0">
                <a:latin typeface="Courier New" panose="02070309020205020404" pitchFamily="49" charset="0"/>
              </a:rPr>
              <a:t> BankAccount(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b="0">
                <a:latin typeface="Courier New" panose="02070309020205020404" pitchFamily="49" charset="0"/>
              </a:rPr>
              <a:t> initialBalance)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balance = initialBalance;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23: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25: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Deposits money into the bank account.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26: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@param amount the amount to deposit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27: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1700" b="0">
                <a:latin typeface="Courier New" panose="02070309020205020404" pitchFamily="49" charset="0"/>
              </a:rPr>
              <a:t> deposit(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b="0">
                <a:latin typeface="Courier New" panose="02070309020205020404" pitchFamily="49" charset="0"/>
              </a:rPr>
              <a:t> amount)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29: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balance = balance + amount;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32: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33: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Withdraws money from the bank account.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35: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@param amount the amount to withdraw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36: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  <a:r>
              <a:rPr lang="en-US" altLang="en-US" sz="1700" b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A783999F-63FE-F040-8142-AEFA07947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1" y="7620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788F4-81F5-514F-92F5-A113BDFE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92EE47F9-D7F1-EB4D-8C50-158CB0B33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5450" y="-228600"/>
            <a:ext cx="7886700" cy="1325563"/>
          </a:xfrm>
        </p:spPr>
        <p:txBody>
          <a:bodyPr/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BankAccount.java</a:t>
            </a:r>
          </a:p>
        </p:txBody>
      </p:sp>
      <p:sp>
        <p:nvSpPr>
          <p:cNvPr id="10242" name="Rectangle 4">
            <a:extLst>
              <a:ext uri="{FF2B5EF4-FFF2-40B4-BE49-F238E27FC236}">
                <a16:creationId xmlns:a16="http://schemas.microsoft.com/office/drawing/2014/main" id="{5CFF7129-3BE8-AA47-9BF6-2B0EBB77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9906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37: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1700" b="0">
                <a:latin typeface="Courier New" panose="02070309020205020404" pitchFamily="49" charset="0"/>
              </a:rPr>
              <a:t> withdraw(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b="0">
                <a:latin typeface="Courier New" panose="02070309020205020404" pitchFamily="49" charset="0"/>
              </a:rPr>
              <a:t> amount)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39: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balance = balance - amount;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41: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42: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43: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Gets the current balance of the bank account.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@return the current balance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45: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46: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double</a:t>
            </a:r>
            <a:r>
              <a:rPr lang="en-US" altLang="en-US" sz="1700" b="0">
                <a:latin typeface="Courier New" panose="02070309020205020404" pitchFamily="49" charset="0"/>
              </a:rPr>
              <a:t> getBalance()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47: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700" b="0">
                <a:latin typeface="Courier New" panose="02070309020205020404" pitchFamily="49" charset="0"/>
              </a:rPr>
              <a:t> balance;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49: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50: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51: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52: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Transfers money from the bank account to another account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53: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@param amount the amount to transfer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54: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   @param other the other account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55: </a:t>
            </a:r>
            <a:r>
              <a:rPr lang="en-US" altLang="en-US" sz="1700" b="0">
                <a:solidFill>
                  <a:schemeClr val="hlink"/>
                </a:solidFill>
                <a:latin typeface="Courier New" panose="02070309020205020404" pitchFamily="49" charset="0"/>
              </a:rPr>
              <a:t>   */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1D2803E4-3DEB-D146-ADD0-556585B01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6508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8E4B1-CA02-7244-8C04-EBB80223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B1250BF4-96A2-A54E-812A-0DB555545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"/>
            <a:ext cx="7886700" cy="62547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File </a:t>
            </a:r>
            <a:r>
              <a:rPr lang="en-US" altLang="en-US">
                <a:latin typeface="Courier New" panose="02070309020205020404" pitchFamily="49" charset="0"/>
              </a:rPr>
              <a:t>BankAccount.java</a:t>
            </a:r>
          </a:p>
        </p:txBody>
      </p:sp>
      <p:sp>
        <p:nvSpPr>
          <p:cNvPr id="11266" name="Rectangle 4">
            <a:extLst>
              <a:ext uri="{FF2B5EF4-FFF2-40B4-BE49-F238E27FC236}">
                <a16:creationId xmlns:a16="http://schemas.microsoft.com/office/drawing/2014/main" id="{14BDBC2B-0183-8640-9C79-A56FD69D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914400"/>
            <a:ext cx="8839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56: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sz="1700" b="0">
                <a:latin typeface="Courier New" panose="02070309020205020404" pitchFamily="49" charset="0"/>
              </a:rPr>
              <a:t> transfer(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700" b="0">
                <a:latin typeface="Courier New" panose="02070309020205020404" pitchFamily="49" charset="0"/>
              </a:rPr>
              <a:t> amount, BankAccount other)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57: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58: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withdraw(amount);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59: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   other.deposit(amount);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60: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61: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62: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   </a:t>
            </a:r>
            <a:r>
              <a:rPr lang="en-US" altLang="en-US" sz="1700" b="0">
                <a:solidFill>
                  <a:srgbClr val="DF0601"/>
                </a:solidFill>
                <a:latin typeface="Courier New" panose="02070309020205020404" pitchFamily="49" charset="0"/>
              </a:rPr>
              <a:t>private double</a:t>
            </a:r>
            <a:r>
              <a:rPr lang="en-US" altLang="en-US" sz="1700" b="0">
                <a:latin typeface="Courier New" panose="02070309020205020404" pitchFamily="49" charset="0"/>
              </a:rPr>
              <a:t> balance; </a:t>
            </a:r>
          </a:p>
          <a:p>
            <a:pPr algn="l" eaLnBrk="1" hangingPunct="1"/>
            <a:r>
              <a:rPr lang="en-US" altLang="en-US" sz="1700">
                <a:solidFill>
                  <a:schemeClr val="hlink"/>
                </a:solidFill>
                <a:latin typeface="Courier New" panose="02070309020205020404" pitchFamily="49" charset="0"/>
              </a:rPr>
              <a:t>63: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 b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29BF3DB4-7E06-604F-A81E-0BC83568C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6508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B6D7D-E354-4149-9A14-E2A9C1EF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3ECDB5A-6F48-4B46-94F5-7E3AD0898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7113" y="-228600"/>
            <a:ext cx="8835987" cy="1325563"/>
          </a:xfrm>
        </p:spPr>
        <p:txBody>
          <a:bodyPr/>
          <a:lstStyle/>
          <a:p>
            <a:r>
              <a:rPr lang="en-US" altLang="en-US" b="1" dirty="0"/>
              <a:t>File </a:t>
            </a:r>
            <a:r>
              <a:rPr lang="en-US" altLang="en-US" b="1" dirty="0" err="1">
                <a:latin typeface="Courier New" panose="02070309020205020404" pitchFamily="49" charset="0"/>
              </a:rPr>
              <a:t>CheckingAccount.java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25D43FC4-D6E9-F546-A7E1-26194FB2E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93788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01: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02: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A checking account that charges transaction fees.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03: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*/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en-US" b="0">
                <a:latin typeface="Courier New" panose="02070309020205020404" pitchFamily="49" charset="0"/>
              </a:rPr>
              <a:t> CheckingAccount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b="0">
                <a:latin typeface="Courier New" panose="02070309020205020404" pitchFamily="49" charset="0"/>
              </a:rPr>
              <a:t> BankAccount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05: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{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06: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07: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Constructs a checking account with a given balance.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08: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@param initialBalance the initial balance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09: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b="0">
                <a:latin typeface="Courier New" panose="02070309020205020404" pitchFamily="49" charset="0"/>
              </a:rPr>
              <a:t>CheckingAccount(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0">
                <a:latin typeface="Courier New" panose="02070309020205020404" pitchFamily="49" charset="0"/>
              </a:rPr>
              <a:t> initialBalance)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12: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// Construct superclass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13: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b="0">
                <a:latin typeface="Courier New" panose="02070309020205020404" pitchFamily="49" charset="0"/>
              </a:rPr>
              <a:t>(initialBalance);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15: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// Initialize transaction count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16: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transactionCount = </a:t>
            </a: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0">
                <a:latin typeface="Courier New" panose="02070309020205020404" pitchFamily="49" charset="0"/>
              </a:rPr>
              <a:t>;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17: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18:</a:t>
            </a:r>
            <a:r>
              <a:rPr lang="en-US" altLang="en-US" b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A118FFF3-DCE6-AC45-99D5-6DB6955A2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6" y="7620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0383B-3BE3-5140-8CA5-E89F454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2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0B231170-07C7-6B4B-BCEA-58B2CBFE4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1860" y="-182563"/>
            <a:ext cx="8901228" cy="1325563"/>
          </a:xfrm>
        </p:spPr>
        <p:txBody>
          <a:bodyPr/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CheckingAccount.java</a:t>
            </a:r>
          </a:p>
        </p:txBody>
      </p:sp>
      <p:sp>
        <p:nvSpPr>
          <p:cNvPr id="13314" name="Rectangle 4">
            <a:extLst>
              <a:ext uri="{FF2B5EF4-FFF2-40B4-BE49-F238E27FC236}">
                <a16:creationId xmlns:a16="http://schemas.microsoft.com/office/drawing/2014/main" id="{E92503CB-B2EC-E843-B369-6605F6C0D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b="0">
                <a:latin typeface="Courier New" panose="02070309020205020404" pitchFamily="49" charset="0"/>
              </a:rPr>
              <a:t> deposit(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0">
                <a:latin typeface="Courier New" panose="02070309020205020404" pitchFamily="49" charset="0"/>
              </a:rPr>
              <a:t> amount)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transactionCount++;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// Now add amount to balance</a:t>
            </a:r>
            <a:r>
              <a:rPr lang="en-US" altLang="en-US" b="0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23: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b="0">
                <a:latin typeface="Courier New" panose="02070309020205020404" pitchFamily="49" charset="0"/>
              </a:rPr>
              <a:t>.deposit(amount);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25: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26: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b="0">
                <a:latin typeface="Courier New" panose="02070309020205020404" pitchFamily="49" charset="0"/>
              </a:rPr>
              <a:t> withdraw(double amount)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27: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28: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transactionCount++;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29: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// Now subtract amount from balance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b="0">
                <a:latin typeface="Courier New" panose="02070309020205020404" pitchFamily="49" charset="0"/>
              </a:rPr>
              <a:t>.withdraw(amount);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32: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33: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34: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Deducts the accumulated fees and resets the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35: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transaction count.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36: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*/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B7129C6C-9902-4844-89B0-05184B670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6389" y="762000"/>
            <a:ext cx="796448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68F25B-0B25-F74F-B5D1-7C4BDCDB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0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6EB600D8-265F-7744-86C5-FD149D958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3894" y="-106363"/>
            <a:ext cx="8979206" cy="1325563"/>
          </a:xfrm>
        </p:spPr>
        <p:txBody>
          <a:bodyPr/>
          <a:lstStyle/>
          <a:p>
            <a:r>
              <a:rPr lang="en-US" altLang="en-US" b="1" dirty="0"/>
              <a:t>File </a:t>
            </a:r>
            <a:r>
              <a:rPr lang="en-US" altLang="en-US" b="1" dirty="0" err="1">
                <a:latin typeface="Courier New" panose="02070309020205020404" pitchFamily="49" charset="0"/>
              </a:rPr>
              <a:t>CheckingAccount.java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14338" name="Rectangle 4">
            <a:extLst>
              <a:ext uri="{FF2B5EF4-FFF2-40B4-BE49-F238E27FC236}">
                <a16:creationId xmlns:a16="http://schemas.microsoft.com/office/drawing/2014/main" id="{998BBF7B-FA61-3747-87A2-2D650A97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37: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b="0">
                <a:latin typeface="Courier New" panose="02070309020205020404" pitchFamily="49" charset="0"/>
              </a:rPr>
              <a:t> deductFees()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38: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39: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b="0">
                <a:latin typeface="Courier New" panose="02070309020205020404" pitchFamily="49" charset="0"/>
              </a:rPr>
              <a:t>(transactionCount &gt; FREE_TRANSACTIONS)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0">
                <a:latin typeface="Courier New" panose="02070309020205020404" pitchFamily="49" charset="0"/>
              </a:rPr>
              <a:t> fees = TRANSACTION_FEE 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42: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         (transactionCount - FREE_TRANSACTIONS);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43: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b="0">
                <a:latin typeface="Courier New" panose="02070309020205020404" pitchFamily="49" charset="0"/>
              </a:rPr>
              <a:t>.withdraw(fees);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45: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transactionCount = </a:t>
            </a: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b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46: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47: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48: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private int</a:t>
            </a:r>
            <a:r>
              <a:rPr lang="en-US" altLang="en-US" b="0">
                <a:latin typeface="Courier New" panose="02070309020205020404" pitchFamily="49" charset="0"/>
              </a:rPr>
              <a:t> transactionCount;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49: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50: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private static final int</a:t>
            </a:r>
            <a:r>
              <a:rPr lang="en-US" altLang="en-US" b="0">
                <a:latin typeface="Courier New" panose="02070309020205020404" pitchFamily="49" charset="0"/>
              </a:rPr>
              <a:t> FREE_TRANSACTIONS = </a:t>
            </a: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b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51: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private static final double</a:t>
            </a:r>
            <a:r>
              <a:rPr lang="en-US" altLang="en-US" b="0">
                <a:latin typeface="Courier New" panose="02070309020205020404" pitchFamily="49" charset="0"/>
              </a:rPr>
              <a:t> TRANSACTION_FEE = </a:t>
            </a: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2.0</a:t>
            </a:r>
            <a:r>
              <a:rPr lang="en-US" altLang="en-US" b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52: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051E958E-DDC1-A342-B056-405A5A2C5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6" y="9144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7F134-42AC-0C4D-806C-92116BCB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81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F68C048-FD90-1A49-89F1-BCE4D2406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98439"/>
            <a:ext cx="7886700" cy="7016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SavingsAccount.java</a:t>
            </a:r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77EE8DDD-90BE-0144-A9F6-A4461AD9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83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01: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02: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An account that earns interest at a fixed rate.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03: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*/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class</a:t>
            </a:r>
            <a:r>
              <a:rPr lang="en-US" altLang="en-US" b="0">
                <a:latin typeface="Courier New" panose="02070309020205020404" pitchFamily="49" charset="0"/>
              </a:rPr>
              <a:t> SavingsAccount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b="0">
                <a:latin typeface="Courier New" panose="02070309020205020404" pitchFamily="49" charset="0"/>
              </a:rPr>
              <a:t> BankAccount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05: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06: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07: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Constructs a bank account with a given interest rate.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08: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@param rate the interest rate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09: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b="0">
                <a:latin typeface="Courier New" panose="02070309020205020404" pitchFamily="49" charset="0"/>
              </a:rPr>
              <a:t> SavingsAccount(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b="0">
                <a:latin typeface="Courier New" panose="02070309020205020404" pitchFamily="49" charset="0"/>
              </a:rPr>
              <a:t> rate)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12: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interestRate = rate;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13: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14: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15: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/**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16: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   Adds the earned interest to the account balance.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17: </a:t>
            </a:r>
            <a:r>
              <a:rPr lang="en-US" altLang="en-US" b="0">
                <a:solidFill>
                  <a:schemeClr val="hlink"/>
                </a:solidFill>
                <a:latin typeface="Courier New" panose="02070309020205020404" pitchFamily="49" charset="0"/>
              </a:rPr>
              <a:t>   */</a:t>
            </a:r>
            <a:r>
              <a:rPr lang="en-US" altLang="en-US" b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E9BB1C34-B2A8-3543-BAD9-658B7E28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6" y="865188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30EB39-570D-DC43-93AC-5C944767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3558-BA58-804F-9EE5-CDF2210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7959"/>
          </a:xfrm>
        </p:spPr>
        <p:txBody>
          <a:bodyPr/>
          <a:lstStyle/>
          <a:p>
            <a:r>
              <a:rPr lang="en-US" b="1" dirty="0"/>
              <a:t>The super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D0B0-2F84-0442-A586-F03DA20D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5"/>
            <a:ext cx="10515600" cy="4351338"/>
          </a:xfrm>
        </p:spPr>
        <p:txBody>
          <a:bodyPr/>
          <a:lstStyle/>
          <a:p>
            <a:r>
              <a:rPr lang="en-US" dirty="0"/>
              <a:t>A call to the </a:t>
            </a:r>
            <a:r>
              <a:rPr lang="en-US" i="1" dirty="0">
                <a:solidFill>
                  <a:srgbClr val="C00000"/>
                </a:solidFill>
              </a:rPr>
              <a:t>base class constructor </a:t>
            </a:r>
            <a:r>
              <a:rPr lang="en-US" dirty="0"/>
              <a:t>can never use the name of the base class, but uses the keyword </a:t>
            </a:r>
            <a:r>
              <a:rPr lang="en-US" i="1" dirty="0">
                <a:solidFill>
                  <a:srgbClr val="C00000"/>
                </a:solidFill>
              </a:rPr>
              <a:t>super</a:t>
            </a:r>
            <a:r>
              <a:rPr lang="en-US" dirty="0"/>
              <a:t> instead</a:t>
            </a:r>
          </a:p>
          <a:p>
            <a:r>
              <a:rPr lang="en-US" dirty="0"/>
              <a:t>A call to super must always be the </a:t>
            </a:r>
            <a:r>
              <a:rPr lang="en-US" i="1" dirty="0">
                <a:solidFill>
                  <a:srgbClr val="C00000"/>
                </a:solidFill>
              </a:rPr>
              <a:t>first action </a:t>
            </a:r>
            <a:r>
              <a:rPr lang="en-US" dirty="0"/>
              <a:t>taken in a constructor definition</a:t>
            </a:r>
          </a:p>
          <a:p>
            <a:r>
              <a:rPr lang="en-US" dirty="0"/>
              <a:t>An instance variable cannot be used as an argument to super.</a:t>
            </a:r>
          </a:p>
          <a:p>
            <a:r>
              <a:rPr lang="en-US" dirty="0"/>
              <a:t>If a derived class constructor does not include an </a:t>
            </a:r>
            <a:r>
              <a:rPr lang="en-US" i="1" dirty="0">
                <a:solidFill>
                  <a:srgbClr val="C00000"/>
                </a:solidFill>
              </a:rPr>
              <a:t>invocation</a:t>
            </a:r>
            <a:r>
              <a:rPr lang="en-US" dirty="0"/>
              <a:t> of super, then the </a:t>
            </a:r>
            <a:r>
              <a:rPr lang="en-US" i="1" dirty="0">
                <a:solidFill>
                  <a:srgbClr val="C00000"/>
                </a:solidFill>
              </a:rPr>
              <a:t>no-argument constructor </a:t>
            </a:r>
            <a:r>
              <a:rPr lang="en-US" dirty="0"/>
              <a:t>of the base class will automatically be invoked.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DE41C891-0D3D-8F45-8FB8-05798B817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0970E-ED59-0E47-9A94-42DBC503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11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BF77FD3-69C4-EA4F-B3F6-4EA3F8105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2588" y="76201"/>
            <a:ext cx="7886700" cy="625475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SavingsAccount.java</a:t>
            </a:r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634D7DD0-05BC-C844-888A-7CE0EA65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0"/>
            <a:ext cx="8839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18: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public void</a:t>
            </a:r>
            <a:r>
              <a:rPr lang="en-US" altLang="en-US" b="0">
                <a:latin typeface="Courier New" panose="02070309020205020404" pitchFamily="49" charset="0"/>
              </a:rPr>
              <a:t> addInterest()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19: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{ 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20: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double </a:t>
            </a:r>
            <a:r>
              <a:rPr lang="en-US" altLang="en-US" b="0">
                <a:latin typeface="Courier New" panose="02070309020205020404" pitchFamily="49" charset="0"/>
              </a:rPr>
              <a:t>interest = getBalance() * interestRate / </a:t>
            </a:r>
            <a:r>
              <a:rPr lang="en-US" altLang="en-US" b="0">
                <a:solidFill>
                  <a:schemeClr val="accent2"/>
                </a:solidFill>
                <a:latin typeface="Courier New" panose="02070309020205020404" pitchFamily="49" charset="0"/>
              </a:rPr>
              <a:t>100</a:t>
            </a:r>
            <a:r>
              <a:rPr lang="en-US" altLang="en-US" b="0">
                <a:latin typeface="Courier New" panose="02070309020205020404" pitchFamily="49" charset="0"/>
              </a:rPr>
              <a:t>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21: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   deposit(interest);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22: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}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23: 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24: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   </a:t>
            </a:r>
            <a:r>
              <a:rPr lang="en-US" altLang="en-US" b="0">
                <a:solidFill>
                  <a:srgbClr val="DF0601"/>
                </a:solidFill>
                <a:latin typeface="Courier New" panose="02070309020205020404" pitchFamily="49" charset="0"/>
              </a:rPr>
              <a:t>private double</a:t>
            </a:r>
            <a:r>
              <a:rPr lang="en-US" altLang="en-US" b="0">
                <a:latin typeface="Courier New" panose="02070309020205020404" pitchFamily="49" charset="0"/>
              </a:rPr>
              <a:t> interestRate;</a:t>
            </a:r>
          </a:p>
          <a:p>
            <a:pPr algn="l" eaLnBrk="1" hangingPunct="1"/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25: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  <a:r>
              <a:rPr lang="en-US" altLang="en-US" b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7" name="Line 1">
            <a:extLst>
              <a:ext uri="{FF2B5EF4-FFF2-40B4-BE49-F238E27FC236}">
                <a16:creationId xmlns:a16="http://schemas.microsoft.com/office/drawing/2014/main" id="{69B21CB8-6CCC-D247-9283-43660E14A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4" y="739775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0E0FE7-12C2-2B4E-A23A-A0C137F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1039274-554B-474D-AC38-83645C9A3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7038" y="84139"/>
            <a:ext cx="7886700" cy="1006475"/>
          </a:xfrm>
        </p:spPr>
        <p:txBody>
          <a:bodyPr/>
          <a:lstStyle/>
          <a:p>
            <a:r>
              <a:rPr lang="en-US" altLang="en-US" b="1"/>
              <a:t>File </a:t>
            </a:r>
            <a:r>
              <a:rPr lang="en-US" altLang="en-US" b="1">
                <a:latin typeface="Courier New" panose="02070309020205020404" pitchFamily="49" charset="0"/>
              </a:rPr>
              <a:t>SavingsAccount.java</a:t>
            </a:r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0D70DE69-E567-D74E-B789-58F36C6B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660525"/>
            <a:ext cx="518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b="0">
                <a:latin typeface="Courier New" panose="02070309020205020404" pitchFamily="49" charset="0"/>
              </a:rPr>
              <a:t>Mom's savings balance = $7035.0 </a:t>
            </a:r>
          </a:p>
          <a:p>
            <a:pPr algn="l" eaLnBrk="1" hangingPunct="1"/>
            <a:r>
              <a:rPr lang="en-US" altLang="en-US" b="0">
                <a:latin typeface="Courier New" panose="02070309020205020404" pitchFamily="49" charset="0"/>
              </a:rPr>
              <a:t>Harry's checking balance = $1116.0</a:t>
            </a:r>
            <a:r>
              <a:rPr lang="en-US" altLang="en-US" b="0"/>
              <a:t> </a:t>
            </a:r>
          </a:p>
        </p:txBody>
      </p:sp>
      <p:sp>
        <p:nvSpPr>
          <p:cNvPr id="17411" name="Text Box 5">
            <a:extLst>
              <a:ext uri="{FF2B5EF4-FFF2-40B4-BE49-F238E27FC236}">
                <a16:creationId xmlns:a16="http://schemas.microsoft.com/office/drawing/2014/main" id="{ADAB1417-38C7-764D-B2E2-6AE1C09F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90614"/>
            <a:ext cx="2590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i="1"/>
              <a:t>Output: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A17EF193-0790-414D-B22D-0897817B0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6" y="914400"/>
            <a:ext cx="7966075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B2003-E176-E248-8EE5-1682D521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66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2B7F-6EA8-8A43-9D91-04DDFDFB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8215-2BCA-0445-9AC9-AF98FAF5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Java (5th Ed), Walter </a:t>
            </a:r>
            <a:r>
              <a:rPr lang="en-US" dirty="0" err="1"/>
              <a:t>Savitch</a:t>
            </a:r>
            <a:r>
              <a:rPr lang="en-US" dirty="0"/>
              <a:t>, Addison-Wesley.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FB215-FA86-1546-B851-A577930D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84EAC34-70CD-034E-861E-A9F9D518B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9487"/>
            <a:ext cx="10515600" cy="686927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/>
              <a:t>HourlyEmployee</a:t>
            </a:r>
            <a:r>
              <a:rPr lang="en-US" altLang="en-US" b="1" dirty="0"/>
              <a:t> Constructor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89DB23-0D72-2040-A4AF-1173B8677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212" y="985684"/>
            <a:ext cx="9429135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public class </a:t>
            </a:r>
            <a:r>
              <a:rPr lang="en-US" altLang="en-US" sz="17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700" dirty="0">
                <a:latin typeface="Courier New" panose="02070309020205020404" pitchFamily="49" charset="0"/>
              </a:rPr>
              <a:t> extends Employee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private double </a:t>
            </a:r>
            <a:r>
              <a:rPr lang="en-US" altLang="en-US" sz="1700" dirty="0" err="1">
                <a:latin typeface="Courier New" panose="02070309020205020404" pitchFamily="49" charset="0"/>
              </a:rPr>
              <a:t>wageRate</a:t>
            </a:r>
            <a:r>
              <a:rPr lang="en-US" altLang="en-US" sz="17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private double hours;	// for the month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// the no-argument constructor invokes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// the Employee (super) no-argument constructor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// to initialize the Employee instance variables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// then initializes the </a:t>
            </a:r>
            <a:r>
              <a:rPr lang="en-US" altLang="en-US" sz="17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700" dirty="0">
                <a:latin typeface="Courier New" panose="02070309020205020404" pitchFamily="49" charset="0"/>
              </a:rPr>
              <a:t> instance variables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public </a:t>
            </a:r>
            <a:r>
              <a:rPr lang="en-US" altLang="en-US" sz="17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700" dirty="0">
                <a:latin typeface="Courier New" panose="02070309020205020404" pitchFamily="49" charset="0"/>
              </a:rPr>
              <a:t>( 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solidFill>
                  <a:srgbClr val="C00000"/>
                </a:solidFill>
                <a:latin typeface="Courier New" panose="02070309020205020404" pitchFamily="49" charset="0"/>
              </a:rPr>
              <a:t>        super(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</a:t>
            </a:r>
            <a:r>
              <a:rPr lang="en-US" altLang="en-US" sz="1700" dirty="0" err="1">
                <a:latin typeface="Courier New" panose="02070309020205020404" pitchFamily="49" charset="0"/>
              </a:rPr>
              <a:t>wageRate</a:t>
            </a:r>
            <a:r>
              <a:rPr lang="en-US" altLang="en-US" sz="1700" dirty="0"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    hours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}</a:t>
            </a: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852FEABD-CAC6-204C-8D64-DAACC3E31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841650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7BC3E-9A57-FD44-BBD0-CAC0295A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8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C82E994-7D43-414E-85FA-14FAFA7B6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9654"/>
            <a:ext cx="10515600" cy="593725"/>
          </a:xfrm>
        </p:spPr>
        <p:txBody>
          <a:bodyPr>
            <a:normAutofit fontScale="90000"/>
          </a:bodyPr>
          <a:lstStyle/>
          <a:p>
            <a:r>
              <a:rPr lang="en-US" altLang="en-US" b="1" dirty="0" err="1"/>
              <a:t>HourlyEmployee</a:t>
            </a:r>
            <a:r>
              <a:rPr lang="en-US" altLang="en-US" b="1" dirty="0"/>
              <a:t> Constructor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2BE027A-1F49-7B44-9456-4E45A7284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6632" y="970542"/>
            <a:ext cx="10053484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// the alternative </a:t>
            </a:r>
            <a:r>
              <a:rPr lang="en-US" altLang="en-US" sz="15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500" dirty="0">
                <a:latin typeface="Courier New" panose="02070309020205020404" pitchFamily="49" charset="0"/>
              </a:rPr>
              <a:t> constructor invokes 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// appropriate Employee (super) constructor to initialize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// the Employee instance variables (name and date), and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// initializes the </a:t>
            </a:r>
            <a:r>
              <a:rPr lang="en-US" altLang="en-US" sz="15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500" dirty="0">
                <a:latin typeface="Courier New" panose="02070309020205020404" pitchFamily="49" charset="0"/>
              </a:rPr>
              <a:t> rate and hours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15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	public </a:t>
            </a:r>
            <a:r>
              <a:rPr lang="en-US" altLang="en-US" sz="1500" dirty="0" err="1">
                <a:latin typeface="Courier New" panose="02070309020205020404" pitchFamily="49" charset="0"/>
              </a:rPr>
              <a:t>HourlyEmployee</a:t>
            </a:r>
            <a:r>
              <a:rPr lang="en-US" altLang="en-US" sz="1500" dirty="0">
                <a:latin typeface="Courier New" panose="02070309020205020404" pitchFamily="49" charset="0"/>
              </a:rPr>
              <a:t>(String </a:t>
            </a:r>
            <a:r>
              <a:rPr lang="en-US" altLang="en-US" sz="1500" dirty="0" err="1">
                <a:latin typeface="Courier New" panose="02070309020205020404" pitchFamily="49" charset="0"/>
              </a:rPr>
              <a:t>theName</a:t>
            </a:r>
            <a:r>
              <a:rPr lang="en-US" altLang="en-US" sz="1500" dirty="0">
                <a:latin typeface="Courier New" panose="02070309020205020404" pitchFamily="49" charset="0"/>
              </a:rPr>
              <a:t>, Date </a:t>
            </a:r>
            <a:r>
              <a:rPr lang="en-US" altLang="en-US" sz="1500" dirty="0" err="1">
                <a:latin typeface="Courier New" panose="02070309020205020404" pitchFamily="49" charset="0"/>
              </a:rPr>
              <a:t>theDate</a:t>
            </a:r>
            <a:r>
              <a:rPr lang="en-US" altLang="en-US" sz="1500" dirty="0">
                <a:latin typeface="Courier New" panose="02070309020205020404" pitchFamily="49" charset="0"/>
              </a:rPr>
              <a:t>, double </a:t>
            </a:r>
            <a:r>
              <a:rPr lang="en-US" altLang="en-US" sz="1500" dirty="0" err="1">
                <a:latin typeface="Courier New" panose="02070309020205020404" pitchFamily="49" charset="0"/>
              </a:rPr>
              <a:t>theWageRate</a:t>
            </a:r>
            <a:r>
              <a:rPr lang="en-US" altLang="en-US" sz="1500" dirty="0">
                <a:latin typeface="Courier New" panose="02070309020205020404" pitchFamily="49" charset="0"/>
              </a:rPr>
              <a:t>, double </a:t>
            </a:r>
            <a:r>
              <a:rPr lang="en-US" altLang="en-US" sz="1500" dirty="0" err="1">
                <a:latin typeface="Courier New" panose="02070309020205020404" pitchFamily="49" charset="0"/>
              </a:rPr>
              <a:t>theHours</a:t>
            </a:r>
            <a:r>
              <a:rPr lang="en-US" altLang="en-US" sz="15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</a:t>
            </a:r>
            <a:r>
              <a:rPr lang="en-US" altLang="en-US" sz="1500" dirty="0">
                <a:solidFill>
                  <a:srgbClr val="C00000"/>
                </a:solidFill>
                <a:latin typeface="Courier New" panose="02070309020205020404" pitchFamily="49" charset="0"/>
              </a:rPr>
              <a:t>super(</a:t>
            </a:r>
            <a:r>
              <a:rPr lang="en-US" altLang="en-US" sz="1500" dirty="0" err="1">
                <a:solidFill>
                  <a:srgbClr val="C00000"/>
                </a:solidFill>
                <a:latin typeface="Courier New" panose="02070309020205020404" pitchFamily="49" charset="0"/>
              </a:rPr>
              <a:t>theName</a:t>
            </a:r>
            <a:r>
              <a:rPr lang="en-US" altLang="en-US" sz="1500" dirty="0">
                <a:solidFill>
                  <a:srgbClr val="C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500" dirty="0" err="1">
                <a:solidFill>
                  <a:srgbClr val="C00000"/>
                </a:solidFill>
                <a:latin typeface="Courier New" panose="02070309020205020404" pitchFamily="49" charset="0"/>
              </a:rPr>
              <a:t>theDate</a:t>
            </a:r>
            <a:r>
              <a:rPr lang="en-US" altLang="en-US" sz="1500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if ((</a:t>
            </a:r>
            <a:r>
              <a:rPr lang="en-US" altLang="en-US" sz="1500" dirty="0" err="1">
                <a:latin typeface="Courier New" panose="02070309020205020404" pitchFamily="49" charset="0"/>
              </a:rPr>
              <a:t>theWageRate</a:t>
            </a:r>
            <a:r>
              <a:rPr lang="en-US" altLang="en-US" sz="1500" dirty="0">
                <a:latin typeface="Courier New" panose="02070309020205020404" pitchFamily="49" charset="0"/>
              </a:rPr>
              <a:t> &gt;= 0) &amp;&amp; (</a:t>
            </a:r>
            <a:r>
              <a:rPr lang="en-US" altLang="en-US" sz="1500" dirty="0" err="1">
                <a:latin typeface="Courier New" panose="02070309020205020404" pitchFamily="49" charset="0"/>
              </a:rPr>
              <a:t>theHours</a:t>
            </a:r>
            <a:r>
              <a:rPr lang="en-US" altLang="en-US" sz="1500" dirty="0">
                <a:latin typeface="Courier New" panose="02070309020205020404" pitchFamily="49" charset="0"/>
              </a:rPr>
              <a:t> &gt;= 0))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wageRate</a:t>
            </a:r>
            <a:r>
              <a:rPr lang="en-US" altLang="en-US" sz="1500" dirty="0">
                <a:latin typeface="Courier New" panose="02070309020205020404" pitchFamily="49" charset="0"/>
              </a:rPr>
              <a:t> = </a:t>
            </a:r>
            <a:r>
              <a:rPr lang="en-US" altLang="en-US" sz="1500" dirty="0" err="1">
                <a:latin typeface="Courier New" panose="02070309020205020404" pitchFamily="49" charset="0"/>
              </a:rPr>
              <a:t>theWageRate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hours = </a:t>
            </a:r>
            <a:r>
              <a:rPr lang="en-US" altLang="en-US" sz="1500" dirty="0" err="1">
                <a:latin typeface="Courier New" panose="02070309020205020404" pitchFamily="49" charset="0"/>
              </a:rPr>
              <a:t>theHours</a:t>
            </a:r>
            <a:r>
              <a:rPr lang="en-US" altLang="en-US" sz="15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 "Fatal Error: creating an illegal hourly employee.");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    </a:t>
            </a:r>
            <a:r>
              <a:rPr lang="en-US" altLang="en-US" sz="1500" dirty="0" err="1">
                <a:latin typeface="Courier New" panose="02070309020205020404" pitchFamily="49" charset="0"/>
              </a:rPr>
              <a:t>System.exit</a:t>
            </a:r>
            <a:r>
              <a:rPr lang="en-US" altLang="en-US" sz="1500" dirty="0">
                <a:latin typeface="Courier New" panose="02070309020205020404" pitchFamily="49" charset="0"/>
              </a:rPr>
              <a:t>(0);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5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endParaRPr lang="en-US" altLang="en-US" sz="1000" dirty="0">
              <a:latin typeface="Courier New" panose="02070309020205020404" pitchFamily="49" charset="0"/>
            </a:endParaRPr>
          </a:p>
        </p:txBody>
      </p:sp>
      <p:sp>
        <p:nvSpPr>
          <p:cNvPr id="6" name="Line 1">
            <a:extLst>
              <a:ext uri="{FF2B5EF4-FFF2-40B4-BE49-F238E27FC236}">
                <a16:creationId xmlns:a16="http://schemas.microsoft.com/office/drawing/2014/main" id="{091EE2AA-ED6B-C741-B0DD-B2A57B589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77282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54EA8-CCDA-7F4D-82D1-531608C7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517407-4887-3549-804A-618E89FA1D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96991"/>
            <a:ext cx="10515600" cy="1325563"/>
          </a:xfrm>
        </p:spPr>
        <p:txBody>
          <a:bodyPr anchor="ctr"/>
          <a:lstStyle/>
          <a:p>
            <a:r>
              <a:rPr lang="en-US" altLang="en-US" b="1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b="1" dirty="0"/>
              <a:t> Constructor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3F01F6A-B1EC-104C-875D-23F0011F8C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28572"/>
            <a:ext cx="10515600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latin typeface="+mj-lt"/>
              </a:rPr>
              <a:t>Within the definition of a constructor for a class, </a:t>
            </a:r>
            <a:r>
              <a:rPr lang="en-US" altLang="en-US" sz="2600" i="1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en-US" altLang="en-US" sz="2600" dirty="0">
                <a:latin typeface="+mj-lt"/>
              </a:rPr>
              <a:t> can be used as a name for invoking another constructor in the same class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latin typeface="+mj-lt"/>
              </a:rPr>
              <a:t>The same restrictions on how to use a call to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super</a:t>
            </a:r>
            <a:r>
              <a:rPr lang="en-US" altLang="en-US" sz="2200" dirty="0">
                <a:latin typeface="+mj-lt"/>
              </a:rPr>
              <a:t> apply to 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en-US" altLang="en-US" sz="2200" dirty="0">
                <a:latin typeface="+mj-lt"/>
              </a:rPr>
              <a:t> constructor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latin typeface="+mj-lt"/>
              </a:rPr>
              <a:t>If it is necessary to include a call to both </a:t>
            </a:r>
            <a:r>
              <a:rPr lang="en-US" altLang="en-US" sz="2600" i="1" dirty="0">
                <a:solidFill>
                  <a:srgbClr val="C00000"/>
                </a:solidFill>
                <a:latin typeface="+mj-lt"/>
              </a:rPr>
              <a:t>super</a:t>
            </a:r>
            <a:r>
              <a:rPr lang="en-US" altLang="en-US" sz="2600" dirty="0">
                <a:latin typeface="+mj-lt"/>
              </a:rPr>
              <a:t> and </a:t>
            </a:r>
            <a:r>
              <a:rPr lang="en-US" altLang="en-US" sz="2600" i="1" dirty="0">
                <a:solidFill>
                  <a:srgbClr val="C00000"/>
                </a:solidFill>
                <a:latin typeface="+mj-lt"/>
              </a:rPr>
              <a:t>this</a:t>
            </a:r>
            <a:r>
              <a:rPr lang="en-US" altLang="en-US" sz="2600" dirty="0">
                <a:latin typeface="+mj-lt"/>
              </a:rPr>
              <a:t>, the call using </a:t>
            </a:r>
            <a:r>
              <a:rPr lang="en-US" altLang="en-US" sz="2600" dirty="0">
                <a:solidFill>
                  <a:srgbClr val="034CA1"/>
                </a:solidFill>
                <a:latin typeface="+mj-lt"/>
              </a:rPr>
              <a:t>this</a:t>
            </a:r>
            <a:r>
              <a:rPr lang="en-US" altLang="en-US" sz="2600" dirty="0">
                <a:latin typeface="+mj-lt"/>
              </a:rPr>
              <a:t> must be made first, and then the constructor that is called must call </a:t>
            </a:r>
            <a:r>
              <a:rPr lang="en-US" altLang="en-US" sz="2600" dirty="0">
                <a:solidFill>
                  <a:srgbClr val="034CA1"/>
                </a:solidFill>
                <a:latin typeface="+mj-lt"/>
              </a:rPr>
              <a:t>super</a:t>
            </a:r>
            <a:r>
              <a:rPr lang="en-US" altLang="en-US" sz="2600" dirty="0">
                <a:latin typeface="+mj-lt"/>
              </a:rPr>
              <a:t> as its first action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705AB26F-5229-CA41-B60F-C80D923D2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6C669-37AC-714C-BEBF-044056BA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596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3E53656-A04C-ED42-A0B8-CAEBB6F5D3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10515600" cy="1325563"/>
          </a:xfrm>
        </p:spPr>
        <p:txBody>
          <a:bodyPr anchor="ctr"/>
          <a:lstStyle/>
          <a:p>
            <a:r>
              <a:rPr lang="en-US" altLang="en-US" b="1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b="1" dirty="0"/>
              <a:t> Constructor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24E5AA5-D33A-784B-8853-B4070046CA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27534"/>
            <a:ext cx="10515600" cy="4351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100" dirty="0">
                <a:latin typeface="+mj-lt"/>
              </a:rPr>
              <a:t>Often, a no-argument constructor uses </a:t>
            </a:r>
            <a:r>
              <a:rPr lang="en-US" altLang="en-US" sz="2100" b="1" dirty="0">
                <a:solidFill>
                  <a:srgbClr val="034CA1"/>
                </a:solidFill>
                <a:latin typeface="+mj-lt"/>
              </a:rPr>
              <a:t>this</a:t>
            </a:r>
            <a:r>
              <a:rPr lang="en-US" altLang="en-US" sz="2100" dirty="0">
                <a:latin typeface="+mj-lt"/>
              </a:rPr>
              <a:t> to invoke an explicit-value constructor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+mj-lt"/>
              </a:rPr>
              <a:t>No-argument constructor (invokes explicit-value constructor using </a:t>
            </a:r>
            <a:r>
              <a:rPr lang="en-US" altLang="en-US" sz="2000" b="1" dirty="0">
                <a:solidFill>
                  <a:srgbClr val="034CA1"/>
                </a:solidFill>
                <a:latin typeface="+mj-lt"/>
              </a:rPr>
              <a:t>this</a:t>
            </a:r>
            <a:r>
              <a:rPr lang="en-US" altLang="en-US" sz="2000" dirty="0">
                <a:latin typeface="+mj-lt"/>
              </a:rPr>
              <a:t> and default arguments):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8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this(argument1, argument2);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en-US" sz="1800" b="1" dirty="0">
              <a:solidFill>
                <a:srgbClr val="034CA1"/>
              </a:solidFill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+mj-lt"/>
              </a:rPr>
              <a:t>Explicit-value constructor (receives default values):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public </a:t>
            </a:r>
            <a:r>
              <a:rPr lang="en-US" altLang="en-US" sz="1800" b="1" dirty="0" err="1">
                <a:solidFill>
                  <a:srgbClr val="034CA1"/>
                </a:solidFill>
                <a:latin typeface="Courier" pitchFamily="2" charset="0"/>
              </a:rPr>
              <a:t>ClassName</a:t>
            </a: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(</a:t>
            </a:r>
            <a:r>
              <a:rPr lang="en-US" altLang="en-US" sz="1800" b="1" i="1" dirty="0">
                <a:solidFill>
                  <a:srgbClr val="034CA1"/>
                </a:solidFill>
                <a:latin typeface="Courier" pitchFamily="2" charset="0"/>
              </a:rPr>
              <a:t>type1</a:t>
            </a: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 param1, </a:t>
            </a:r>
            <a:r>
              <a:rPr lang="en-US" altLang="en-US" sz="1800" b="1" i="1" dirty="0">
                <a:solidFill>
                  <a:srgbClr val="034CA1"/>
                </a:solidFill>
                <a:latin typeface="Courier" pitchFamily="2" charset="0"/>
              </a:rPr>
              <a:t>type2</a:t>
            </a: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 param2)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{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  . . .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b="1" dirty="0">
                <a:solidFill>
                  <a:srgbClr val="034CA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3512CB76-E512-214B-9344-8A2A0D0F6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900642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90B0A1-B123-0444-989F-79A9C3EA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283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6EE201-4C43-4E4B-8A1C-5BF39C62E1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9542" y="-117986"/>
            <a:ext cx="10515600" cy="1022094"/>
          </a:xfrm>
        </p:spPr>
        <p:txBody>
          <a:bodyPr anchor="ctr"/>
          <a:lstStyle/>
          <a:p>
            <a:r>
              <a:rPr lang="en-US" altLang="en-US" b="1" dirty="0"/>
              <a:t>The </a:t>
            </a:r>
            <a:r>
              <a:rPr lang="en-US" altLang="en-US" b="1" dirty="0">
                <a:latin typeface="Courier New" panose="02070309020205020404" pitchFamily="49" charset="0"/>
              </a:rPr>
              <a:t>this</a:t>
            </a:r>
            <a:r>
              <a:rPr lang="en-US" altLang="en-US" b="1" dirty="0"/>
              <a:t> Constructor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D7A6368-3489-4D46-8965-3EAC814FA8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6968" y="904108"/>
            <a:ext cx="10296832" cy="4906963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" pitchFamily="2" charset="0"/>
              </a:rPr>
              <a:t>public </a:t>
            </a:r>
            <a:r>
              <a:rPr lang="en-US" altLang="en-US" sz="2000" b="1" dirty="0" err="1">
                <a:solidFill>
                  <a:srgbClr val="034CA1"/>
                </a:solidFill>
                <a:latin typeface="Courier" pitchFamily="2" charset="0"/>
              </a:rPr>
              <a:t>HourlyEmployee</a:t>
            </a:r>
            <a:r>
              <a:rPr lang="en-US" altLang="en-US" sz="2000" b="1" dirty="0">
                <a:solidFill>
                  <a:srgbClr val="034CA1"/>
                </a:solidFill>
                <a:latin typeface="Courier" pitchFamily="2" charset="0"/>
              </a:rPr>
              <a:t>(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" pitchFamily="2" charset="0"/>
              </a:rPr>
              <a:t>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" pitchFamily="2" charset="0"/>
              </a:rPr>
              <a:t>  this("No name", new Date(), 0, 0);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" pitchFamily="2" charset="0"/>
              </a:rPr>
              <a:t>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en-US" sz="2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600" dirty="0"/>
              <a:t>The above constructor will cause the constructor with the following heading to be invoked: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public </a:t>
            </a:r>
            <a:r>
              <a:rPr lang="en-US" altLang="en-US" sz="22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HourlyEmployee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en-US" sz="22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theName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, Date </a:t>
            </a:r>
            <a:r>
              <a:rPr lang="en-US" altLang="en-US" sz="22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theDate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, double </a:t>
            </a:r>
            <a:r>
              <a:rPr lang="en-US" altLang="en-US" sz="22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theWageRate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, double </a:t>
            </a:r>
            <a:r>
              <a:rPr lang="en-US" altLang="en-US" sz="2200" b="1" dirty="0" err="1">
                <a:solidFill>
                  <a:srgbClr val="034CA1"/>
                </a:solidFill>
                <a:latin typeface="Courier New" panose="02070309020205020404" pitchFamily="49" charset="0"/>
              </a:rPr>
              <a:t>theHours</a:t>
            </a:r>
            <a:r>
              <a:rPr lang="en-US" altLang="en-US" sz="2200" b="1" dirty="0">
                <a:solidFill>
                  <a:srgbClr val="034CA1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8A83B499-B349-B942-870C-0782C980C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723661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81B3BD-52C8-544E-810C-B37280A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374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F772551-3665-3F4F-871F-F1D9A8A85C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9654"/>
            <a:ext cx="10515600" cy="539443"/>
          </a:xfrm>
        </p:spPr>
        <p:txBody>
          <a:bodyPr anchor="ctr"/>
          <a:lstStyle/>
          <a:p>
            <a:r>
              <a:rPr lang="en-US" altLang="en-US" sz="2900" b="1" dirty="0"/>
              <a:t>Access to a Redefined Base Method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8BFBCBE-03EF-FD41-872F-56B76E123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4065" y="1044242"/>
            <a:ext cx="10255045" cy="4906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dirty="0"/>
              <a:t>Within the definition of a method of a derived class, the base class version of an overridden method of the base class can still be invoked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Simply preface the method name with super and a dot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600" dirty="0"/>
              <a:t>	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HourlyEmployee’s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might be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super.toString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"$" + </a:t>
            </a:r>
            <a:r>
              <a:rPr lang="en-US" altLang="en-US" sz="2000" b="1" dirty="0" err="1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getRate</a:t>
            </a: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34CA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b="1" dirty="0">
              <a:solidFill>
                <a:srgbClr val="034CA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sz="2600" dirty="0"/>
              <a:t>However, using an object of the derived class outside of its class definition, there is no way to invoke the base class version of an overridden method</a:t>
            </a:r>
          </a:p>
        </p:txBody>
      </p:sp>
      <p:sp>
        <p:nvSpPr>
          <p:cNvPr id="8" name="Line 1">
            <a:extLst>
              <a:ext uri="{FF2B5EF4-FFF2-40B4-BE49-F238E27FC236}">
                <a16:creationId xmlns:a16="http://schemas.microsoft.com/office/drawing/2014/main" id="{34E08CE1-FA47-B044-956A-617BCF6F8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452" y="743326"/>
            <a:ext cx="7965477" cy="0"/>
          </a:xfrm>
          <a:prstGeom prst="line">
            <a:avLst/>
          </a:prstGeom>
          <a:noFill/>
          <a:ln w="547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1B427-75E1-9743-BDC4-42DC621D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3E63-0958-F64A-964D-9E37DB58A7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5947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2117</Words>
  <Application>Microsoft Office PowerPoint</Application>
  <PresentationFormat>Widescreen</PresentationFormat>
  <Paragraphs>370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LiberationMono-Bold_30_2</vt:lpstr>
      <vt:lpstr>Wingdings</vt:lpstr>
      <vt:lpstr>Office Theme</vt:lpstr>
      <vt:lpstr>Inheritance II</vt:lpstr>
      <vt:lpstr>The super Constructor</vt:lpstr>
      <vt:lpstr>The super Constructor</vt:lpstr>
      <vt:lpstr>HourlyEmployee Constructor</vt:lpstr>
      <vt:lpstr>HourlyEmployee Constructor</vt:lpstr>
      <vt:lpstr>The this Constructor</vt:lpstr>
      <vt:lpstr>The this Constructor</vt:lpstr>
      <vt:lpstr>The this Constructor</vt:lpstr>
      <vt:lpstr>Access to a Redefined Base Method</vt:lpstr>
      <vt:lpstr>Base/Derived Class Summary</vt:lpstr>
      <vt:lpstr>Protected Access</vt:lpstr>
      <vt:lpstr>Package Access</vt:lpstr>
      <vt:lpstr>Protected and Package Access</vt:lpstr>
      <vt:lpstr>Access Modifiers</vt:lpstr>
      <vt:lpstr>Tip:  Static Variables Are Inherited</vt:lpstr>
      <vt:lpstr>UML Inheritance Diagrams</vt:lpstr>
      <vt:lpstr>PowerPoint Presentation</vt:lpstr>
      <vt:lpstr>PowerPoint Presentation</vt:lpstr>
      <vt:lpstr>PowerPoint Presentation</vt:lpstr>
      <vt:lpstr>File AccountTester.java</vt:lpstr>
      <vt:lpstr>File AccountTester.java</vt:lpstr>
      <vt:lpstr>File BankAccount.java</vt:lpstr>
      <vt:lpstr>File BankAccount.java</vt:lpstr>
      <vt:lpstr>File BankAccount.java</vt:lpstr>
      <vt:lpstr>File BankAccount.java</vt:lpstr>
      <vt:lpstr>File CheckingAccount.java</vt:lpstr>
      <vt:lpstr>File CheckingAccount.java</vt:lpstr>
      <vt:lpstr>File CheckingAccount.java</vt:lpstr>
      <vt:lpstr>File SavingsAccount.java</vt:lpstr>
      <vt:lpstr>File SavingsAccount.java</vt:lpstr>
      <vt:lpstr>File SavingsAccount.java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 Alomar</dc:creator>
  <cp:lastModifiedBy>Abdullrhman Alshemeili</cp:lastModifiedBy>
  <cp:revision>9</cp:revision>
  <dcterms:created xsi:type="dcterms:W3CDTF">2019-06-29T18:10:22Z</dcterms:created>
  <dcterms:modified xsi:type="dcterms:W3CDTF">2022-05-10T17:18:22Z</dcterms:modified>
</cp:coreProperties>
</file>