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07" r:id="rId4"/>
    <p:sldId id="308" r:id="rId5"/>
    <p:sldId id="310" r:id="rId6"/>
    <p:sldId id="281" r:id="rId7"/>
    <p:sldId id="311" r:id="rId8"/>
    <p:sldId id="290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0"/>
  </p:normalViewPr>
  <p:slideViewPr>
    <p:cSldViewPr snapToGrid="0" snapToObjects="1">
      <p:cViewPr varScale="1">
        <p:scale>
          <a:sx n="39" d="100"/>
          <a:sy n="39" d="100"/>
        </p:scale>
        <p:origin x="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7EA5-A53F-5F4E-80B1-3DE4866EF3D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ECD2-433D-184F-BF94-6C60923C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A527-BB3D-404E-B13E-6C89B53B0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EEA4B-33D2-5D42-8F31-35CD8B162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4B19-1C45-D648-AB7A-7EE3836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44AD-8E2C-CD45-8FA3-2D83EE7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869B1-2000-D846-BD17-C22FEBB4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DEB2-094D-914F-AE92-AABC5931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43A7F-0EE0-FC48-B73B-0C35610D4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4075-5711-AB40-B189-6A72FA44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2BF8-AF94-DF45-8796-7F298CC6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589C-F79E-8A49-BD56-7F09A991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6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C6220-46A2-3448-9D93-195C47960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E87B4-0507-974D-BCA9-3A8C70189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7F0C-9F28-C94D-AC59-123E12CE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5163-94AD-E642-BB66-0F1F3909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0C04-57C3-3849-9A40-AA9E12AB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8A42-F6CF-5043-B4EF-D7C7048B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3CD4-EE17-774A-9F25-B23A3E7E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7949-1F4C-C945-BB18-C7C0F277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C959-AE8D-444F-A9C5-369A20F2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F72C-E0C6-F945-9F63-919916FC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8CFE-43F0-7043-BF34-DCD9F9EB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19E52-FBD0-3B44-9A56-34CD19043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8C1B-E758-E04A-99DA-D4B26467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6F71-D861-3947-911B-43EE2215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6D9A-D1E7-DE48-91EA-33A69D40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5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CA3D-6AD8-D741-A376-C0E9325F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C059-13B1-C54D-8F37-E003CA930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23D3A-90E8-5947-B86F-16E1E5F72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9EADD-3C5E-0D49-B7AC-2868A773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FABB-7F2E-634E-97C9-CC7CAE58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BC61-CBCC-B242-80FD-164AE5F1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0FB8-A357-E842-A683-A19E228B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03740-D978-5046-A94C-DBE8EBE6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CA0B5-A70E-B64D-9B31-6F77AE46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2D0F-5A06-1B46-860B-44FC59E8F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58FBD-9B66-C546-8664-669CA2F28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92207-CD42-DD47-9DA8-45472807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13A5F-273A-014C-99D9-24D44311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5222F-4F82-8647-8280-7F1F6B6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4C14-01BC-8246-948C-EB1D045E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CDC94-A10A-F94F-B95F-8D903BD4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98721-EFE2-734A-A3BA-47C18CB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B0991-4350-654F-8156-21226B7F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0D5C1-F33D-4F47-A459-DF417512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6F47A-5DC6-3040-AC51-E715945F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DB7E5-BFC8-2443-A089-54D5733C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C232-0707-EE40-A32E-20AAF079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04F6-B0F2-5644-86E8-04822081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BABE-6760-014C-93C1-B3775579E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AC7B6-8765-0B41-8A43-12724760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8517F-29D5-BF40-B204-E2444BF0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9F99-9889-E542-88F2-CAFFAEF0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ABAB-AF26-2C4B-B3F6-87327DFE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81D97-A696-C14E-8F36-C436DD1AD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2D435-5B0A-374C-9987-95A701C50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445E-E1EB-1649-B74A-AE5EAD82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B65D-D4B5-714A-BFC8-17AD7EC1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E532-1698-414A-87DE-E493D46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1C454-DD2C-E346-97DE-C0E05A2A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44420-5AEA-7548-86FC-B9D352E2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7B214-BD92-C645-879B-8F1F9A03B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ABE7-CBD9-9A4E-AAFA-438F5CFB3B7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41B4-20B6-6740-B02C-836EF4006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00BB-707A-D742-A16C-692393634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F8E0-104F-D549-B8EC-DD0AC6E8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E0F3-8E4B-DE40-8D08-3B64F59DD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LO2: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40346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exceptions</a:t>
            </a:r>
          </a:p>
          <a:p>
            <a:r>
              <a:rPr lang="en-US" dirty="0"/>
              <a:t>Exception messages</a:t>
            </a:r>
          </a:p>
          <a:p>
            <a:r>
              <a:rPr lang="en-US" dirty="0"/>
              <a:t>The call stack trace</a:t>
            </a:r>
          </a:p>
          <a:p>
            <a:r>
              <a:rPr lang="en-US" dirty="0"/>
              <a:t>The try-catch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b="1" dirty="0">
                <a:latin typeface="+mn-lt"/>
              </a:rPr>
              <a:t>Exceptions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an object that describes an unusual or erroneous situation</a:t>
            </a:r>
          </a:p>
          <a:p>
            <a:pPr eaLnBrk="1" hangingPunct="1"/>
            <a:r>
              <a:rPr lang="en-US" dirty="0"/>
              <a:t>Exceptions are </a:t>
            </a:r>
            <a:r>
              <a:rPr lang="en-US" i="1" dirty="0">
                <a:solidFill>
                  <a:srgbClr val="C00000"/>
                </a:solidFill>
              </a:rPr>
              <a:t>thrown</a:t>
            </a:r>
            <a:r>
              <a:rPr lang="en-US" dirty="0"/>
              <a:t> by a program, and may be </a:t>
            </a:r>
            <a:r>
              <a:rPr lang="en-US" i="1" dirty="0">
                <a:solidFill>
                  <a:srgbClr val="C00000"/>
                </a:solidFill>
              </a:rPr>
              <a:t>caught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handled</a:t>
            </a:r>
            <a:r>
              <a:rPr lang="en-US" dirty="0"/>
              <a:t> by another part of the program</a:t>
            </a:r>
          </a:p>
          <a:p>
            <a:pPr eaLnBrk="1" hangingPunct="1"/>
            <a:r>
              <a:rPr lang="en-US" dirty="0"/>
              <a:t>A program can be separated into a normal execution flow and an </a:t>
            </a:r>
            <a:r>
              <a:rPr lang="en-US" i="1" dirty="0">
                <a:solidFill>
                  <a:srgbClr val="C00000"/>
                </a:solidFill>
              </a:rPr>
              <a:t>exception execution flow</a:t>
            </a:r>
          </a:p>
          <a:p>
            <a:pPr eaLnBrk="1" hangingPunct="1"/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error</a:t>
            </a:r>
            <a:r>
              <a:rPr lang="en-US" dirty="0"/>
              <a:t> is also represented as an object in Java, but usually represents a unrecoverable situation and should not be caught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Foundations, 3rd Edition, Lewis/</a:t>
            </a:r>
            <a:r>
              <a:rPr lang="en-US" dirty="0" err="1"/>
              <a:t>DePasquale</a:t>
            </a:r>
            <a:r>
              <a:rPr lang="en-US" dirty="0"/>
              <a:t>/Chase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90B7F794-412D-224B-9B3B-CCCC63F82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86" y="1362758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7444053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b="1" dirty="0">
                <a:latin typeface="+mn-lt"/>
              </a:rPr>
              <a:t>Exception Handling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The Java API has a predefined set of exceptions and errors that can occur during execution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A program can deal with an exception in one of three ways:</a:t>
            </a:r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dirty="0"/>
              <a:t>ignore it</a:t>
            </a:r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dirty="0"/>
              <a:t>handle it where it occurs</a:t>
            </a:r>
          </a:p>
          <a:p>
            <a:pPr lvl="1">
              <a:lnSpc>
                <a:spcPct val="95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dirty="0"/>
              <a:t>handle it an another place in the program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The manner in which an exception is processed is an important design consideration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1B001A3B-7B37-1A4A-8B59-B352431A6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86" y="1362758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2934327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02366" y="259107"/>
            <a:ext cx="10515600" cy="1325563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b="1" dirty="0">
                <a:latin typeface="+mn-lt"/>
              </a:rPr>
              <a:t>Uncaught Exceptions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66" y="1490869"/>
            <a:ext cx="9713843" cy="5486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If an exception is ignored by the program, the program will terminate abnormally and produce an appropriate message</a:t>
            </a:r>
          </a:p>
          <a:p>
            <a:pPr eaLnBrk="1" hangingPunct="1"/>
            <a:r>
              <a:rPr lang="en-US" dirty="0"/>
              <a:t>The message includes a </a:t>
            </a:r>
            <a:r>
              <a:rPr lang="en-US" i="1" dirty="0">
                <a:solidFill>
                  <a:srgbClr val="C00000"/>
                </a:solidFill>
              </a:rPr>
              <a:t>call stack trace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indicates the line on which the exception occurred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shows the method call trail that lead to the attempted execution of the offending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A96C081C-606B-F94D-8001-7EAC21BD2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443" y="126999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9084120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132" y="649355"/>
            <a:ext cx="8694229" cy="52743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//  Demonstrates an uncaught exception.</a:t>
            </a:r>
          </a:p>
          <a:p>
            <a:pPr>
              <a:buNone/>
            </a:pP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</a:t>
            </a:r>
          </a:p>
          <a:p>
            <a:pPr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public class Zero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   //  Deliberately divides by zero to produce an exception.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   public static void main(String[] </a:t>
            </a:r>
            <a:r>
              <a:rPr lang="en-US" sz="1600" dirty="0" err="1">
                <a:latin typeface="Courier New"/>
                <a:cs typeface="Courier New"/>
              </a:rPr>
              <a:t>args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numerator = 10;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denominator = 0;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("Before the attempt to divide by zero.");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(numerator / denominator);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System.out.println("This</a:t>
            </a:r>
            <a:r>
              <a:rPr lang="en-US" sz="1600" dirty="0">
                <a:latin typeface="Courier New"/>
                <a:cs typeface="Courier New"/>
              </a:rPr>
              <a:t> text will not be printed.");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8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b="1" dirty="0">
                <a:latin typeface="+mn-lt"/>
              </a:rPr>
              <a:t>The try-catch Statement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dirty="0"/>
              <a:t>To </a:t>
            </a:r>
            <a:r>
              <a:rPr lang="en-US" i="1" dirty="0">
                <a:solidFill>
                  <a:srgbClr val="C00000"/>
                </a:solidFill>
              </a:rPr>
              <a:t>handle</a:t>
            </a:r>
            <a:r>
              <a:rPr lang="en-US" dirty="0"/>
              <a:t> an exception in a program, the line that throws the exception is executed within a </a:t>
            </a:r>
            <a:r>
              <a:rPr lang="en-US" i="1" dirty="0">
                <a:solidFill>
                  <a:srgbClr val="C00000"/>
                </a:solidFill>
              </a:rPr>
              <a:t>try block</a:t>
            </a:r>
          </a:p>
          <a:p>
            <a:pPr eaLnBrk="1" hangingPunct="1"/>
            <a:r>
              <a:rPr lang="en-US" dirty="0"/>
              <a:t>A try block is followed by one or more </a:t>
            </a:r>
            <a:r>
              <a:rPr lang="en-US" i="1" dirty="0">
                <a:solidFill>
                  <a:srgbClr val="C00000"/>
                </a:solidFill>
              </a:rPr>
              <a:t>catch</a:t>
            </a:r>
            <a:r>
              <a:rPr lang="en-US" dirty="0"/>
              <a:t> clauses</a:t>
            </a:r>
          </a:p>
          <a:p>
            <a:pPr eaLnBrk="1" hangingPunct="1"/>
            <a:r>
              <a:rPr lang="en-US" dirty="0"/>
              <a:t>Each catch clause has an associated exception type and is called an </a:t>
            </a:r>
            <a:r>
              <a:rPr lang="en-US" i="1" dirty="0">
                <a:solidFill>
                  <a:srgbClr val="C00000"/>
                </a:solidFill>
              </a:rPr>
              <a:t>exception handler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When an exception occurs, processing continues at the first catch clause that matches the exception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F06864A5-4FC6-D04C-9C0C-3D89FC6F1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86" y="1362758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606121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6" y="265043"/>
            <a:ext cx="5519529" cy="65929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try-catch block.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java.util.Scanner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 err="1">
                <a:latin typeface="Courier New"/>
                <a:cs typeface="Courier New"/>
              </a:rPr>
              <a:t>ProductCodes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Counts the number of product codes that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are entered with a zone of R and and district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	 //greater than 2000.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String code;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char zone;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district, valid = 0, banned = 0;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Scanner scan = new Scanner(</a:t>
            </a:r>
            <a:r>
              <a:rPr lang="en-US" sz="1200" dirty="0" err="1">
                <a:latin typeface="Courier New"/>
                <a:cs typeface="Courier New"/>
              </a:rPr>
              <a:t>System.in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System.out.print("Enter</a:t>
            </a:r>
            <a:r>
              <a:rPr lang="en-US" sz="1200" dirty="0">
                <a:latin typeface="Courier New"/>
                <a:cs typeface="Courier New"/>
              </a:rPr>
              <a:t> product code (STOP to quit):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code = </a:t>
            </a:r>
            <a:r>
              <a:rPr lang="en-US" sz="1200" dirty="0" err="1">
                <a:latin typeface="Courier New"/>
                <a:cs typeface="Courier New"/>
              </a:rPr>
              <a:t>scan.nextLine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6A5EB1-0366-B848-B457-80AC7C44FC0E}"/>
              </a:ext>
            </a:extLst>
          </p:cNvPr>
          <p:cNvSpPr txBox="1">
            <a:spLocks/>
          </p:cNvSpPr>
          <p:nvPr/>
        </p:nvSpPr>
        <p:spPr>
          <a:xfrm>
            <a:off x="5837585" y="265042"/>
            <a:ext cx="6354415" cy="6592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while (!</a:t>
            </a:r>
            <a:r>
              <a:rPr lang="en-US" sz="1200" dirty="0" err="1">
                <a:latin typeface="Courier New"/>
                <a:cs typeface="Courier New"/>
              </a:rPr>
              <a:t>code.equals</a:t>
            </a:r>
            <a:r>
              <a:rPr lang="en-US" sz="1200" dirty="0">
                <a:latin typeface="Courier New"/>
                <a:cs typeface="Courier New"/>
              </a:rPr>
              <a:t>("STOP"))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</a:t>
            </a:r>
            <a:r>
              <a:rPr lang="en-US" sz="1200" b="1" dirty="0">
                <a:solidFill>
                  <a:srgbClr val="C00000"/>
                </a:solidFill>
                <a:latin typeface="Courier New"/>
                <a:cs typeface="Courier New"/>
              </a:rPr>
              <a:t>try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   zone = </a:t>
            </a:r>
            <a:r>
              <a:rPr lang="en-US" sz="1200" dirty="0" err="1">
                <a:latin typeface="Courier New"/>
                <a:cs typeface="Courier New"/>
              </a:rPr>
              <a:t>code.charAt</a:t>
            </a:r>
            <a:r>
              <a:rPr lang="en-US" sz="1200" dirty="0">
                <a:latin typeface="Courier New"/>
                <a:cs typeface="Courier New"/>
              </a:rPr>
              <a:t>(9);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   district = </a:t>
            </a:r>
            <a:r>
              <a:rPr lang="en-US" sz="1200" dirty="0" err="1">
                <a:latin typeface="Courier New"/>
                <a:cs typeface="Courier New"/>
              </a:rPr>
              <a:t>Integer.parseInt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code.substring</a:t>
            </a:r>
            <a:r>
              <a:rPr lang="en-US" sz="1200" dirty="0">
                <a:latin typeface="Courier New"/>
                <a:cs typeface="Courier New"/>
              </a:rPr>
              <a:t>(3, 7));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   valid++;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   if (zone == 'R' &amp;&amp; district &gt; 2000)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      banned++;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</a:t>
            </a:r>
            <a:r>
              <a:rPr lang="en-US" sz="1200" b="1" dirty="0">
                <a:solidFill>
                  <a:srgbClr val="C00000"/>
                </a:solidFill>
                <a:latin typeface="Courier New"/>
                <a:cs typeface="Courier New"/>
              </a:rPr>
              <a:t>catch</a:t>
            </a:r>
            <a:r>
              <a:rPr lang="en-US" sz="1200" dirty="0">
                <a:latin typeface="Courier New"/>
                <a:cs typeface="Courier New"/>
              </a:rPr>
              <a:t> (</a:t>
            </a:r>
            <a:r>
              <a:rPr lang="en-US" sz="1200" dirty="0" err="1">
                <a:latin typeface="Courier New"/>
                <a:cs typeface="Courier New"/>
              </a:rPr>
              <a:t>StringIndexOutOfBoundsException</a:t>
            </a:r>
            <a:r>
              <a:rPr lang="en-US" sz="1200" dirty="0">
                <a:latin typeface="Courier New"/>
                <a:cs typeface="Courier New"/>
              </a:rPr>
              <a:t> exception)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  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("Improper code length: " + code);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</a:t>
            </a:r>
            <a:r>
              <a:rPr lang="en-US" sz="1200" b="1" dirty="0">
                <a:solidFill>
                  <a:srgbClr val="C00000"/>
                </a:solidFill>
                <a:latin typeface="Courier New"/>
                <a:cs typeface="Courier New"/>
              </a:rPr>
              <a:t>catch</a:t>
            </a:r>
            <a:r>
              <a:rPr lang="en-US" sz="1200" dirty="0">
                <a:latin typeface="Courier New"/>
                <a:cs typeface="Courier New"/>
              </a:rPr>
              <a:t> (</a:t>
            </a:r>
            <a:r>
              <a:rPr lang="en-US" sz="1200" dirty="0" err="1">
                <a:latin typeface="Courier New"/>
                <a:cs typeface="Courier New"/>
              </a:rPr>
              <a:t>NumberFormatException</a:t>
            </a:r>
            <a:r>
              <a:rPr lang="en-US" sz="1200" dirty="0">
                <a:latin typeface="Courier New"/>
                <a:cs typeface="Courier New"/>
              </a:rPr>
              <a:t> exception){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  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("District is not numeric: " + code);}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	 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  <a:r>
              <a:rPr lang="en-US" sz="1200" dirty="0" err="1">
                <a:latin typeface="Courier New"/>
                <a:cs typeface="Courier New"/>
              </a:rPr>
              <a:t>System.out.print</a:t>
            </a:r>
            <a:r>
              <a:rPr lang="en-US" sz="1200" dirty="0">
                <a:latin typeface="Courier New"/>
                <a:cs typeface="Courier New"/>
              </a:rPr>
              <a:t>("Enter product code (STOP to quit): 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    code = </a:t>
            </a:r>
            <a:r>
              <a:rPr lang="en-US" sz="1200" dirty="0" err="1">
                <a:latin typeface="Courier New"/>
                <a:cs typeface="Courier New"/>
              </a:rPr>
              <a:t>scan.nextLine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	     }</a:t>
            </a:r>
            <a:r>
              <a:rPr lang="en-US" sz="1200" dirty="0">
                <a:solidFill>
                  <a:schemeClr val="accent6"/>
                </a:solidFill>
                <a:latin typeface="Courier New"/>
                <a:cs typeface="Courier New"/>
              </a:rPr>
              <a:t>//while statement</a:t>
            </a:r>
          </a:p>
          <a:p>
            <a:pPr>
              <a:buFont typeface="Arial" panose="020B0604020202020204" pitchFamily="34" charset="0"/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("# of valid codes entered: " + valid);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("# of banned codes entered: " + banned);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   } </a:t>
            </a:r>
            <a:r>
              <a:rPr lang="en-US" sz="1200" dirty="0">
                <a:solidFill>
                  <a:schemeClr val="accent6"/>
                </a:solidFill>
                <a:latin typeface="Courier New"/>
                <a:cs typeface="Courier New"/>
              </a:rPr>
              <a:t>//main function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urier New"/>
                <a:cs typeface="Courier New"/>
              </a:rPr>
              <a:t>}	</a:t>
            </a:r>
            <a:r>
              <a:rPr lang="en-US" sz="1200" dirty="0">
                <a:solidFill>
                  <a:schemeClr val="accent6"/>
                </a:solidFill>
                <a:latin typeface="Courier New"/>
                <a:cs typeface="Courier New"/>
              </a:rPr>
              <a:t>//class </a:t>
            </a:r>
            <a:r>
              <a:rPr lang="en-US" sz="1200" dirty="0" err="1">
                <a:solidFill>
                  <a:schemeClr val="accent6"/>
                </a:solidFill>
                <a:latin typeface="Courier New"/>
                <a:cs typeface="Courier New"/>
              </a:rPr>
              <a:t>ProductCodes</a:t>
            </a: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pPr>
              <a:buFont typeface="Arial" panose="020B0604020202020204" pitchFamily="34" charset="0"/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283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b="1" dirty="0">
                <a:latin typeface="+mn-lt"/>
              </a:rPr>
              <a:t>The finally Clause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dirty="0"/>
              <a:t>A try statement can have an </a:t>
            </a:r>
            <a:r>
              <a:rPr lang="en-US" i="1" dirty="0">
                <a:solidFill>
                  <a:srgbClr val="C00000"/>
                </a:solidFill>
              </a:rPr>
              <a:t>optional</a:t>
            </a:r>
            <a:r>
              <a:rPr lang="en-US" dirty="0"/>
              <a:t> clause following the catch clauses, designated by the reserved word </a:t>
            </a:r>
            <a:r>
              <a:rPr lang="en-US" i="1" dirty="0">
                <a:solidFill>
                  <a:srgbClr val="C00000"/>
                </a:solidFill>
              </a:rPr>
              <a:t>finally</a:t>
            </a:r>
          </a:p>
          <a:p>
            <a:pPr eaLnBrk="1" hangingPunct="1"/>
            <a:r>
              <a:rPr lang="en-US" dirty="0"/>
              <a:t>The statements in the finally clause </a:t>
            </a:r>
            <a:r>
              <a:rPr lang="en-US" i="1" dirty="0">
                <a:solidFill>
                  <a:srgbClr val="C00000"/>
                </a:solidFill>
              </a:rPr>
              <a:t>always are executed</a:t>
            </a:r>
          </a:p>
          <a:p>
            <a:pPr eaLnBrk="1" hangingPunct="1"/>
            <a:r>
              <a:rPr lang="en-US" dirty="0"/>
              <a:t>If no exception is generated, the statements in the finally clause are executed after the statements in the try block complete</a:t>
            </a:r>
          </a:p>
          <a:p>
            <a:pPr eaLnBrk="1" hangingPunct="1"/>
            <a:r>
              <a:rPr lang="en-US" dirty="0"/>
              <a:t>If an exception is generated, the statements in the finally clause are executed after the statements in the appropriate catch clause complete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6414C6E1-96B6-3240-9206-2571403D8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86" y="1362758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8319305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834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Courier New</vt:lpstr>
      <vt:lpstr>Office Theme</vt:lpstr>
      <vt:lpstr>LO2: Exception Handling</vt:lpstr>
      <vt:lpstr>Chapter Scope</vt:lpstr>
      <vt:lpstr>Exceptions</vt:lpstr>
      <vt:lpstr>Exception Handling</vt:lpstr>
      <vt:lpstr>Uncaught Exceptions</vt:lpstr>
      <vt:lpstr>PowerPoint Presentation</vt:lpstr>
      <vt:lpstr>The try-catch Statement</vt:lpstr>
      <vt:lpstr>PowerPoint Presentation</vt:lpstr>
      <vt:lpstr>The finally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Ban Alomar</dc:creator>
  <cp:lastModifiedBy>Abdullrhman Alshemeili</cp:lastModifiedBy>
  <cp:revision>10</cp:revision>
  <dcterms:created xsi:type="dcterms:W3CDTF">2019-06-10T07:04:33Z</dcterms:created>
  <dcterms:modified xsi:type="dcterms:W3CDTF">2022-05-10T17:19:04Z</dcterms:modified>
</cp:coreProperties>
</file>