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8" r:id="rId4"/>
    <p:sldId id="294" r:id="rId5"/>
    <p:sldId id="295" r:id="rId6"/>
    <p:sldId id="296" r:id="rId7"/>
    <p:sldId id="287" r:id="rId8"/>
    <p:sldId id="452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7427"/>
  </p:normalViewPr>
  <p:slideViewPr>
    <p:cSldViewPr snapToGrid="0" snapToObjects="1">
      <p:cViewPr varScale="1">
        <p:scale>
          <a:sx n="34" d="100"/>
          <a:sy n="34" d="100"/>
        </p:scale>
        <p:origin x="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E4D4-6F88-B240-8016-D98092E6FFF1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C192-2CC8-E243-9551-4AB1AD0E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B1BC452-825E-8944-9AE2-BA0DB699210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04E489AB-8B69-8142-ADFB-016A2B024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5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1012-172C-0542-AC1D-0AF4B83A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5335-0AF5-3749-8555-AF8F8373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3915-6C24-8A4F-B463-B6CEDC38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E053-4BA8-3A41-B815-7125C806B55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A22F-F31C-B84C-870E-CBF97B63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A33C-DC21-DF45-9E0B-C90ABF47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1B8B-732D-0B4D-85BF-79854B6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13426-6A94-2040-BCD0-9F64E8F0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BD6C-92A6-184F-A77D-8C59F9FB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C1EE-140D-4444-8C55-551CA7DE5B5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C474-7442-7F40-9C5B-F2B328E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8A0D-EE7B-0E4B-8707-F97B9AE6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D6CD5-3A9E-EA45-B19C-E316FC223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6A6BE-D58F-014E-95F7-CD40312B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9D5D-BA1F-7D47-A601-49E4FCB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F907-050D-E14A-B2C2-AD11CCEF41B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A87F-E7B7-3A42-824B-68354C63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5A0B-6EAD-DD49-ADEA-2EABEDF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F2F-567B-B342-99A5-136F3497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F435-3726-B84C-87FE-60699F7D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7FF7-F147-414A-8D00-80612129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08C-2870-884F-80B2-9F3B83229C4F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C62E-9B06-C343-823B-F498B940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33D1-AB3D-1743-BA0F-889445E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831-9859-8B4B-A5C7-DE074E2E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7F2F-69C2-6141-833C-B84FE214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2701-52D9-B642-972E-CC4B69B4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ACA5-C98A-3944-8C92-EB7782F8C66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4DE2-4B98-E449-A8E7-9D3DB888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95D7-855D-E04D-9B1C-7F4EFCD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67AB-E527-4C4E-A1F9-94074734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EAF2-5D5B-6A44-96C2-1EC9528B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A38E-A4DB-FF47-87CB-4EE52E43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DCA4-4A7F-E742-974E-8CF76B8D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27CC-2EE9-414E-B3CE-2C3E414BC32D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FB99-B49C-8847-A1C0-9A9C00E3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2C1AA-C52F-C240-A677-85C41128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2BFF-3687-1843-BCD5-8616EA6B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10D3-F65A-F342-870A-BF4737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EF567-69B6-824C-ADC0-6BC9F9A4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363D-5F3F-D141-98D6-A88F73525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94670-9BE4-FA4C-B8CB-B05D1B0A1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AFA6C-0316-9740-89F3-66A4258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DC4-D8F7-FE49-B5E0-DB816963F3A3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C1614-8F4E-0D40-B64D-7D568C7F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501C-0F4A-B04A-BDD0-B5143B53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DA33-1A88-D647-89AB-FE6AB95E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1CF29-D51B-3E4F-9A7F-164D70C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65F-F7B9-AD4B-9785-C0BD283AF711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8E26-EBD5-F448-A8CD-E198F011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E361C-6E1E-C34E-9F09-1C613D35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E3D1-8255-0545-8FD2-5065AE1D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5B9-0750-3349-9F12-9886EC3903AD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1136-070F-5147-8B34-022A87B0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D6C9D-F9CA-5541-A01E-652A658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5B34-9544-484F-8F47-F15FEC2C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701C-5C85-BD40-95E6-B99DFF61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92B8-515E-974F-B8D3-C2E18B62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75F-91C2-ED49-A236-1B9CF509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50FF-4647-2C43-BD2E-17BD49B4B85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B832-91DB-EE4B-B120-16082B6C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06B3-A3C7-2D4F-B021-BCBC41A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AA02-3783-AE4A-9263-404A4A28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34CC2-E058-1241-8F42-AF4AA986D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0E6C-3A7D-9E4A-B5CA-A96D9325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97DA-6A50-FB4B-B655-E28AA49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EF87-B078-4A47-A287-731C3A2B60B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E6B0-EB45-8549-A888-BA4F188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1D8B-A4D3-CB47-9DC9-A4C06B77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2E69E-C5B3-0146-832F-4B1FF2FC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B86E-B0A0-4C48-B9F0-8EC233F5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4174-A02C-5F45-AD2B-5D4565B42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167E-0961-3A4D-8093-33D92E2EA45A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EBD-F35B-6D4A-86F2-5A6191EF6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DEF7-20FA-5340-A1B8-9CEACB78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109D-AB52-1648-B33E-CE8310E5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>
            <a:extLst>
              <a:ext uri="{FF2B5EF4-FFF2-40B4-BE49-F238E27FC236}">
                <a16:creationId xmlns:a16="http://schemas.microsoft.com/office/drawing/2014/main" id="{3242FCE9-A6F9-F549-88AD-B8A35930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321300"/>
            <a:ext cx="3429000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1150A397-7EB1-A141-9D7D-50409B9B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17" y="1798984"/>
            <a:ext cx="64008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ct val="50000"/>
              </a:spcBef>
            </a:pPr>
            <a:r>
              <a:rPr lang="en-US" altLang="en-US" sz="6000" b="1" dirty="0">
                <a:latin typeface="+mj-lt"/>
                <a:ea typeface="+mj-ea"/>
                <a:cs typeface="+mj-cs"/>
              </a:rPr>
              <a:t>Collections</a:t>
            </a:r>
          </a:p>
          <a:p>
            <a:pPr algn="ctr" rtl="0">
              <a:spcBef>
                <a:spcPct val="50000"/>
              </a:spcBef>
            </a:pPr>
            <a:r>
              <a:rPr lang="en-US" altLang="en-US" sz="2400" dirty="0" err="1"/>
              <a:t>ArrayList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7B6E7-EB98-3B45-AC66-EF3C8AF7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3873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0637AA5-0392-A240-BE31-6BE4EFFED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825" y="214314"/>
            <a:ext cx="10893287" cy="623887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A for-each Loop Used with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endParaRPr lang="en-US" altLang="en-US" b="1" dirty="0"/>
          </a:p>
        </p:txBody>
      </p:sp>
      <p:pic>
        <p:nvPicPr>
          <p:cNvPr id="96259" name="Picture 3" descr="savitch_c14d02_1of3">
            <a:extLst>
              <a:ext uri="{FF2B5EF4-FFF2-40B4-BE49-F238E27FC236}">
                <a16:creationId xmlns:a16="http://schemas.microsoft.com/office/drawing/2014/main" id="{E6DBFFD9-26AE-A943-91A5-EDCBF0C1B27E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b="6201"/>
          <a:stretch/>
        </p:blipFill>
        <p:spPr bwMode="auto">
          <a:xfrm>
            <a:off x="596347" y="1477556"/>
            <a:ext cx="9356035" cy="407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1">
            <a:extLst>
              <a:ext uri="{FF2B5EF4-FFF2-40B4-BE49-F238E27FC236}">
                <a16:creationId xmlns:a16="http://schemas.microsoft.com/office/drawing/2014/main" id="{2CEDABEA-2EF0-5642-9AF5-0DEF4D8B9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48" y="838201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FACFC-9605-4D4A-A3CB-42E24484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09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4E19F05-42FC-4947-BE5F-1C8CCED32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329" y="214314"/>
            <a:ext cx="11158331" cy="623887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A for-each Loop Used with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endParaRPr lang="en-US" altLang="en-US" b="1" dirty="0"/>
          </a:p>
        </p:txBody>
      </p:sp>
      <p:pic>
        <p:nvPicPr>
          <p:cNvPr id="97283" name="Picture 3" descr="savitch_c14d02_2of3">
            <a:extLst>
              <a:ext uri="{FF2B5EF4-FFF2-40B4-BE49-F238E27FC236}">
                <a16:creationId xmlns:a16="http://schemas.microsoft.com/office/drawing/2014/main" id="{C344BF9B-C2FB-9949-964A-8D75842B19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6" b="5920"/>
          <a:stretch/>
        </p:blipFill>
        <p:spPr bwMode="auto">
          <a:xfrm>
            <a:off x="609600" y="1086678"/>
            <a:ext cx="7779026" cy="47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1">
            <a:extLst>
              <a:ext uri="{FF2B5EF4-FFF2-40B4-BE49-F238E27FC236}">
                <a16:creationId xmlns:a16="http://schemas.microsoft.com/office/drawing/2014/main" id="{E9991F15-93B1-0544-9670-88DD64F39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38201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9E24F-0051-9044-988E-8F3BD04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96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FC26573-FC45-BA4D-BBF6-32E9946D8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877" y="214314"/>
            <a:ext cx="10747513" cy="623887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A for-each Loop Used with an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endParaRPr lang="en-US" altLang="en-US" b="1" dirty="0"/>
          </a:p>
        </p:txBody>
      </p:sp>
      <p:pic>
        <p:nvPicPr>
          <p:cNvPr id="98307" name="Picture 3" descr="savitch_c14d02_3of3">
            <a:extLst>
              <a:ext uri="{FF2B5EF4-FFF2-40B4-BE49-F238E27FC236}">
                <a16:creationId xmlns:a16="http://schemas.microsoft.com/office/drawing/2014/main" id="{D99BBA4F-3123-0C44-B209-8F297833AD38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6"/>
          <a:stretch/>
        </p:blipFill>
        <p:spPr bwMode="auto">
          <a:xfrm>
            <a:off x="755374" y="1219200"/>
            <a:ext cx="9458739" cy="433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1">
            <a:extLst>
              <a:ext uri="{FF2B5EF4-FFF2-40B4-BE49-F238E27FC236}">
                <a16:creationId xmlns:a16="http://schemas.microsoft.com/office/drawing/2014/main" id="{2963D8C4-3B5F-FC4E-81C9-44AAD8000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74" y="842657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BE47E-BAC6-9C4C-805F-3CFC7AFF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700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66DE5B-743D-F149-AC29-D27B4F7FB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626" y="0"/>
            <a:ext cx="10515600" cy="1325563"/>
          </a:xfrm>
        </p:spPr>
        <p:txBody>
          <a:bodyPr/>
          <a:lstStyle/>
          <a:p>
            <a:r>
              <a:rPr lang="en-US" altLang="en-US" b="1" dirty="0"/>
              <a:t>The </a:t>
            </a:r>
            <a:r>
              <a:rPr lang="en-US" altLang="en-US" b="1" dirty="0" err="1"/>
              <a:t>ArrayList</a:t>
            </a:r>
            <a:r>
              <a:rPr lang="en-US" altLang="en-US" b="1" dirty="0"/>
              <a:t> Class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741BD51-D10C-824A-82B6-077A6A459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2" y="1454564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b="1" i="1" dirty="0" err="1">
                <a:solidFill>
                  <a:srgbClr val="C00000"/>
                </a:solidFill>
              </a:rPr>
              <a:t>ArrayList</a:t>
            </a:r>
            <a:r>
              <a:rPr lang="en-US" altLang="en-US" dirty="0"/>
              <a:t> is a class in the standard Java libraries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Unlike arrays, which have a fixed length once they have been created, an </a:t>
            </a:r>
            <a:r>
              <a:rPr lang="en-US" altLang="en-US" b="1" dirty="0" err="1">
                <a:solidFill>
                  <a:srgbClr val="C00000"/>
                </a:solidFill>
              </a:rPr>
              <a:t>ArrayList</a:t>
            </a:r>
            <a:r>
              <a:rPr lang="en-US" altLang="en-US" dirty="0"/>
              <a:t> is an object that can grow and shrink while your program is running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In general, an </a:t>
            </a:r>
            <a:r>
              <a:rPr lang="en-US" altLang="en-US" i="1" dirty="0" err="1"/>
              <a:t>ArrayList</a:t>
            </a:r>
            <a:r>
              <a:rPr lang="en-US" altLang="en-US" dirty="0"/>
              <a:t> serves the same purpose as an array, except that an </a:t>
            </a:r>
            <a:r>
              <a:rPr lang="en-US" altLang="en-US" i="1" dirty="0" err="1"/>
              <a:t>ArrayList</a:t>
            </a:r>
            <a:r>
              <a:rPr lang="en-US" altLang="en-US" dirty="0"/>
              <a:t> can change length while the program is running.</a:t>
            </a:r>
            <a:endParaRPr lang="en-US" altLang="en-US" i="1" dirty="0"/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49958970-BFD5-1947-A4B5-93834E1A6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31A86C-97EC-ED48-B7C8-E1051D79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75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D9E8EB8-3C67-8A49-A50D-C33EA6245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0"/>
            <a:ext cx="10515600" cy="1325563"/>
          </a:xfrm>
        </p:spPr>
        <p:txBody>
          <a:bodyPr/>
          <a:lstStyle/>
          <a:p>
            <a:r>
              <a:rPr lang="en-US" altLang="en-US" b="1" dirty="0"/>
              <a:t>Using the </a:t>
            </a:r>
            <a:r>
              <a:rPr lang="en-US" altLang="en-US" b="1" dirty="0" err="1"/>
              <a:t>ArrayList</a:t>
            </a:r>
            <a:r>
              <a:rPr lang="en-US" altLang="en-US" b="1" dirty="0"/>
              <a:t>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CD4AF-88CD-F64A-A231-2E567433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2" y="1325563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In order to make use of the </a:t>
            </a:r>
            <a:r>
              <a:rPr lang="en-US" altLang="en-US" b="1" dirty="0" err="1">
                <a:solidFill>
                  <a:srgbClr val="034CA1"/>
                </a:solidFill>
              </a:rPr>
              <a:t>ArrayList</a:t>
            </a:r>
            <a:r>
              <a:rPr lang="en-US" altLang="en-US" dirty="0"/>
              <a:t> class, it must first be imported from the package </a:t>
            </a:r>
            <a:r>
              <a:rPr lang="en-US" altLang="en-US" b="1" dirty="0" err="1">
                <a:solidFill>
                  <a:srgbClr val="034CA1"/>
                </a:solidFill>
              </a:rPr>
              <a:t>java.util</a:t>
            </a:r>
            <a:endParaRPr lang="en-US" altLang="en-US" b="1" dirty="0">
              <a:solidFill>
                <a:srgbClr val="034CA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en-US" dirty="0"/>
              <a:t>An </a:t>
            </a:r>
            <a:r>
              <a:rPr lang="en-US" altLang="en-US" b="1" dirty="0" err="1">
                <a:solidFill>
                  <a:srgbClr val="034CA1"/>
                </a:solidFill>
              </a:rPr>
              <a:t>ArrayList</a:t>
            </a:r>
            <a:r>
              <a:rPr lang="en-US" altLang="en-US" dirty="0"/>
              <a:t> is created and named in the same way as object of any class, except that you specify the base type as follows:</a:t>
            </a:r>
          </a:p>
          <a:p>
            <a:pPr marL="0" indent="0">
              <a:buNone/>
            </a:pP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new 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dirty="0"/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AE4EEFDA-82BD-804D-B2D4-EEB389C83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978445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F1646-D817-8E49-8233-810F901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289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A026B36-DA7D-8747-85EC-29A95A878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1860"/>
            <a:ext cx="10515600" cy="1325563"/>
          </a:xfrm>
        </p:spPr>
        <p:txBody>
          <a:bodyPr/>
          <a:lstStyle/>
          <a:p>
            <a:r>
              <a:rPr lang="en-US" altLang="en-US" b="1" dirty="0"/>
              <a:t>Using the </a:t>
            </a:r>
            <a:r>
              <a:rPr lang="en-US" altLang="en-US" b="1" dirty="0" err="1"/>
              <a:t>ArrayList</a:t>
            </a:r>
            <a:r>
              <a:rPr lang="en-US" altLang="en-US" b="1" dirty="0"/>
              <a:t> Class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D8F662F-2D20-084D-9F5F-744A5EADF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934" y="1327423"/>
            <a:ext cx="10412896" cy="45565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/>
              <a:t>An initial capacity can be specified when creating an </a:t>
            </a:r>
            <a:r>
              <a:rPr lang="en-US" altLang="en-US" dirty="0" err="1"/>
              <a:t>ArrayList</a:t>
            </a:r>
            <a:r>
              <a:rPr lang="en-US" altLang="en-US" dirty="0"/>
              <a:t> as well.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The following code creates an </a:t>
            </a:r>
            <a:r>
              <a:rPr lang="en-US" altLang="en-US" dirty="0" err="1"/>
              <a:t>ArrayList</a:t>
            </a:r>
            <a:r>
              <a:rPr lang="en-US" altLang="en-US" dirty="0"/>
              <a:t> that stores objects of the    base type String with an initial capacity of 20 items</a:t>
            </a:r>
            <a:endParaRPr lang="en-US" alt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&lt;String&gt;(20);</a:t>
            </a:r>
            <a:endParaRPr lang="en-US" altLang="en-US" sz="2400" b="1" dirty="0">
              <a:solidFill>
                <a:srgbClr val="034CA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Specifying an initial capacity does not limit the size to which an </a:t>
            </a:r>
            <a:r>
              <a:rPr lang="en-US" altLang="en-US" dirty="0" err="1"/>
              <a:t>ArrayList</a:t>
            </a:r>
            <a:r>
              <a:rPr lang="en-US" altLang="en-US" dirty="0"/>
              <a:t> can eventually grow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Note that the base type of an </a:t>
            </a:r>
            <a:r>
              <a:rPr lang="en-US" altLang="en-US" dirty="0" err="1"/>
              <a:t>ArrayList</a:t>
            </a:r>
            <a:r>
              <a:rPr lang="en-US" altLang="en-US" dirty="0"/>
              <a:t> is specified as a </a:t>
            </a:r>
            <a:r>
              <a:rPr lang="en-US" altLang="en-US" i="1" dirty="0"/>
              <a:t>type parameter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4F895300-7413-B948-A446-A040056F9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1031454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64696-7997-0948-AB73-883A08E0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823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790DF6-F5BE-464C-9306-93B01638D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28364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+mn-lt"/>
              </a:rPr>
              <a:t>Using the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+mn-lt"/>
              </a:rPr>
              <a:t> Class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ECB458D-51F7-CE4B-A24E-539719C42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0661" y="1676400"/>
            <a:ext cx="10495722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>
                <a:latin typeface="+mj-lt"/>
              </a:rPr>
              <a:t>The </a:t>
            </a:r>
            <a:r>
              <a:rPr lang="en-US" altLang="en-US" i="1" dirty="0">
                <a:solidFill>
                  <a:srgbClr val="C00000"/>
                </a:solidFill>
                <a:latin typeface="+mj-lt"/>
              </a:rPr>
              <a:t>add</a:t>
            </a:r>
            <a:r>
              <a:rPr lang="en-US" altLang="en-US" dirty="0">
                <a:latin typeface="+mj-lt"/>
              </a:rPr>
              <a:t> method is used to set an element for the first time in an </a:t>
            </a:r>
            <a:r>
              <a:rPr lang="en-US" altLang="en-US" dirty="0" err="1">
                <a:latin typeface="+mj-lt"/>
              </a:rPr>
              <a:t>ArrayList</a:t>
            </a:r>
            <a:endParaRPr lang="en-US" alt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("something");</a:t>
            </a:r>
            <a:endParaRPr lang="en-US" altLang="en-US" sz="3200" dirty="0"/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There is also a two argument version that allows an item to be added at any currently used index position or at the first unused position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649ECBEF-5486-634C-A642-1C415082F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1031454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85AC-6BF4-8348-9688-C1F7DDC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799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632AE21-D7EE-B84F-BBCA-8AD26DD7B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913" y="126586"/>
            <a:ext cx="10515600" cy="1325563"/>
          </a:xfrm>
        </p:spPr>
        <p:txBody>
          <a:bodyPr/>
          <a:lstStyle/>
          <a:p>
            <a:r>
              <a:rPr lang="en-US" altLang="en-US" b="1" dirty="0"/>
              <a:t>Using the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/>
              <a:t> Class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A939AB8-0624-C644-91BA-4B8C8E20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319" y="1358348"/>
            <a:ext cx="10452193" cy="426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C00000"/>
                </a:solidFill>
              </a:rPr>
              <a:t>size</a:t>
            </a:r>
            <a:r>
              <a:rPr lang="en-US" altLang="en-US" dirty="0"/>
              <a:t> method is used to find out how many indices already have elements in the </a:t>
            </a:r>
            <a:r>
              <a:rPr lang="en-US" altLang="en-US" dirty="0" err="1"/>
              <a:t>ArrayList</a:t>
            </a:r>
            <a:endParaRPr lang="en-US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 err="1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 elements = </a:t>
            </a:r>
            <a:r>
              <a:rPr lang="en-US" altLang="en-US" sz="2800" b="1" dirty="0" err="1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list.size</a:t>
            </a:r>
            <a:r>
              <a:rPr lang="en-US" altLang="en-US" sz="2800" b="1" dirty="0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dirty="0">
              <a:solidFill>
                <a:srgbClr val="034CA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34CA1"/>
                </a:solidFill>
              </a:rPr>
              <a:t>set</a:t>
            </a:r>
            <a:r>
              <a:rPr lang="en-US" altLang="en-US" dirty="0"/>
              <a:t> method is used to replace any existing element, and the </a:t>
            </a:r>
            <a:r>
              <a:rPr lang="en-US" altLang="en-US" b="1" dirty="0">
                <a:solidFill>
                  <a:srgbClr val="034CA1"/>
                </a:solidFill>
              </a:rPr>
              <a:t>get</a:t>
            </a:r>
            <a:r>
              <a:rPr lang="en-US" altLang="en-US" dirty="0"/>
              <a:t> method is used to access the value of any existing element</a:t>
            </a:r>
            <a:endParaRPr lang="en-US" altLang="en-US" dirty="0">
              <a:solidFill>
                <a:srgbClr val="034CA1"/>
              </a:solidFill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 err="1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list.set</a:t>
            </a:r>
            <a:r>
              <a:rPr lang="en-US" altLang="en-US" sz="2800" b="1" dirty="0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(index, "something else");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String thing = </a:t>
            </a:r>
            <a:r>
              <a:rPr lang="en-US" altLang="en-US" sz="2800" b="1" dirty="0" err="1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list.get</a:t>
            </a:r>
            <a:r>
              <a:rPr lang="en-US" altLang="en-US" sz="2800" b="1" dirty="0">
                <a:solidFill>
                  <a:srgbClr val="034CA1"/>
                </a:solidFill>
                <a:latin typeface="Courier" pitchFamily="2" charset="0"/>
                <a:cs typeface="Courier New" panose="02070309020205020404" pitchFamily="49" charset="0"/>
              </a:rPr>
              <a:t>(index);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1E1DC587-BF08-EB4B-936E-2C2525DBB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1031454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73575-6E6C-534E-B476-E00FFA4C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795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D11DAD2-2534-4845-8CF7-11B342FF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82" y="102977"/>
            <a:ext cx="10515600" cy="1325563"/>
          </a:xfrm>
        </p:spPr>
        <p:txBody>
          <a:bodyPr/>
          <a:lstStyle/>
          <a:p>
            <a:r>
              <a:rPr lang="en-US" altLang="en-US" b="1" dirty="0"/>
              <a:t>Methods in the Class 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F60456-C454-7E4C-AF23-E03EFA9B5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922" y="1322042"/>
            <a:ext cx="10515600" cy="43513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olidFill>
                <a:srgbClr val="034CA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 err="1"/>
              <a:t>ArrayLists</a:t>
            </a:r>
            <a:r>
              <a:rPr lang="en-US" altLang="en-US" dirty="0"/>
              <a:t> come with a selection of powerful methods that can do many of the things for which code would have to be written in order to do them using arrays.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AC357A28-81BF-9243-BAB5-0851E7715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82" y="1071210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7ACB3-294D-1340-A30E-5210A5D7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195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68C68DC-A32F-B141-BF5C-E25E52F14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443" y="-45761"/>
            <a:ext cx="9144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4000" b="1" dirty="0"/>
              <a:t>Methods in the 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4000" b="1" dirty="0"/>
              <a:t> Class</a:t>
            </a:r>
            <a:endParaRPr lang="en-US" altLang="en-US" b="1" dirty="0"/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D9A5AA38-FA59-6C49-9D39-E8475952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09723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boolean add(&lt;T&gt; element)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DFB0064D-1464-124A-B859-B5ABF8C21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130202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Adds a new element to the end of the </a:t>
            </a:r>
            <a:r>
              <a:rPr lang="en-US" altLang="en-US" sz="1400" b="1" noProof="1">
                <a:latin typeface="Courier New" panose="02070309020205020404" pitchFamily="49" charset="0"/>
              </a:rPr>
              <a:t>ArrayList</a:t>
            </a:r>
            <a:r>
              <a:rPr lang="en-US" altLang="en-US" sz="1600" noProof="1">
                <a:latin typeface="Times New Roman" panose="02020603050405020304" pitchFamily="18" charset="0"/>
              </a:rPr>
              <a:t>; the return value is always </a:t>
            </a:r>
            <a:r>
              <a:rPr lang="en-US" altLang="en-US" sz="1400" b="1" noProof="1">
                <a:latin typeface="Courier New" panose="02070309020205020404" pitchFamily="49" charset="0"/>
              </a:rPr>
              <a:t>true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48761740-E657-904A-AAFF-CE81874C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02064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void add(int index, &lt;T&gt; element)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6590BE77-BB9C-114B-957D-5628E535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1806852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Inserts a new element into the </a:t>
            </a:r>
            <a:r>
              <a:rPr lang="en-US" altLang="en-US" sz="1400" b="1" noProof="1">
                <a:latin typeface="Courier New" panose="02070309020205020404" pitchFamily="49" charset="0"/>
              </a:rPr>
              <a:t>ArrayList</a:t>
            </a:r>
            <a:r>
              <a:rPr lang="en-US" altLang="en-US" sz="1600" noProof="1">
                <a:latin typeface="Times New Roman" panose="02020603050405020304" pitchFamily="18" charset="0"/>
              </a:rPr>
              <a:t> before the position specified by </a:t>
            </a:r>
            <a:r>
              <a:rPr lang="en-US" altLang="en-US" sz="1400" b="1" noProof="1">
                <a:latin typeface="Courier New" panose="02070309020205020404" pitchFamily="49" charset="0"/>
              </a:rPr>
              <a:t>index</a:t>
            </a:r>
            <a:r>
              <a:rPr lang="en-US" altLang="en-US" sz="1600" noProof="1">
                <a:latin typeface="Times New Roman" panose="02020603050405020304" pitchFamily="18" charset="0"/>
              </a:rPr>
              <a:t>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CCF74CEC-FCD7-FF4E-8BD4-D906F529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210688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&lt;T&gt; remove(int index)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34155" name="Text Box 11">
            <a:extLst>
              <a:ext uri="{FF2B5EF4-FFF2-40B4-BE49-F238E27FC236}">
                <a16:creationId xmlns:a16="http://schemas.microsoft.com/office/drawing/2014/main" id="{62E59BBD-1EC3-1C4F-9231-2B79DFA30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231167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Removes the element at the specified position and returns that value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B7CF2775-7B99-3341-9785-B85AAC50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2611714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boolean remove(&lt;T&gt; element)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58" name="Text Box 14">
            <a:extLst>
              <a:ext uri="{FF2B5EF4-FFF2-40B4-BE49-F238E27FC236}">
                <a16:creationId xmlns:a16="http://schemas.microsoft.com/office/drawing/2014/main" id="{B16EC6A3-6D26-FD43-A5D6-CE45DB83B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2816502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Removes the first instance of </a:t>
            </a:r>
            <a:r>
              <a:rPr lang="en-US" altLang="en-US" sz="1400" b="1" noProof="1">
                <a:latin typeface="Courier New" panose="02070309020205020404" pitchFamily="49" charset="0"/>
              </a:rPr>
              <a:t>element</a:t>
            </a:r>
            <a:r>
              <a:rPr lang="en-US" altLang="en-US" sz="1600" noProof="1">
                <a:latin typeface="Times New Roman" panose="02020603050405020304" pitchFamily="18" charset="0"/>
              </a:rPr>
              <a:t>, if it appears; returns </a:t>
            </a:r>
            <a:r>
              <a:rPr lang="en-US" altLang="en-US" sz="1400" b="1" noProof="1">
                <a:latin typeface="Courier New" panose="02070309020205020404" pitchFamily="49" charset="0"/>
              </a:rPr>
              <a:t>true</a:t>
            </a:r>
            <a:r>
              <a:rPr lang="en-US" altLang="en-US" sz="1600" noProof="1">
                <a:latin typeface="Times New Roman" panose="02020603050405020304" pitchFamily="18" charset="0"/>
              </a:rPr>
              <a:t> if a match is found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60" name="Text Box 16">
            <a:extLst>
              <a:ext uri="{FF2B5EF4-FFF2-40B4-BE49-F238E27FC236}">
                <a16:creationId xmlns:a16="http://schemas.microsoft.com/office/drawing/2014/main" id="{520F6503-0DE2-2647-82B3-2AC05606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311653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void clear()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264BBA40-6A9F-9B41-BBA5-DAAD1DCD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332132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Removes all elements from the </a:t>
            </a:r>
            <a:r>
              <a:rPr lang="en-US" altLang="en-US" sz="1400" b="1" noProof="1">
                <a:latin typeface="Courier New" panose="02070309020205020404" pitchFamily="49" charset="0"/>
              </a:rPr>
              <a:t>ArrayList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63" name="Text Box 19">
            <a:extLst>
              <a:ext uri="{FF2B5EF4-FFF2-40B4-BE49-F238E27FC236}">
                <a16:creationId xmlns:a16="http://schemas.microsoft.com/office/drawing/2014/main" id="{F6817B64-BE20-554E-AC3A-B29B4B35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3621364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int size()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34164" name="Text Box 20">
            <a:extLst>
              <a:ext uri="{FF2B5EF4-FFF2-40B4-BE49-F238E27FC236}">
                <a16:creationId xmlns:a16="http://schemas.microsoft.com/office/drawing/2014/main" id="{ABE8CCCA-255D-5F46-8907-03C1CC13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3826152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Returns the number of elements in the </a:t>
            </a:r>
            <a:r>
              <a:rPr lang="en-US" altLang="en-US" sz="1400" b="1" noProof="1">
                <a:latin typeface="Courier New" panose="02070309020205020404" pitchFamily="49" charset="0"/>
              </a:rPr>
              <a:t>ArrayList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66" name="Text Box 22">
            <a:extLst>
              <a:ext uri="{FF2B5EF4-FFF2-40B4-BE49-F238E27FC236}">
                <a16:creationId xmlns:a16="http://schemas.microsoft.com/office/drawing/2014/main" id="{9254462C-6CBA-5B4A-AF68-868E7AC5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412618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&lt;T&gt; get(int index)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67" name="Text Box 23">
            <a:extLst>
              <a:ext uri="{FF2B5EF4-FFF2-40B4-BE49-F238E27FC236}">
                <a16:creationId xmlns:a16="http://schemas.microsoft.com/office/drawing/2014/main" id="{8CA50383-FABF-A044-B770-AED6A3E5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433097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Returns the object at the specified index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69" name="Text Box 25">
            <a:extLst>
              <a:ext uri="{FF2B5EF4-FFF2-40B4-BE49-F238E27FC236}">
                <a16:creationId xmlns:a16="http://schemas.microsoft.com/office/drawing/2014/main" id="{5673BA09-287C-D346-A34A-CB6C8456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4631014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&lt;T&gt; set(int index, &lt;T&gt; value)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70" name="Text Box 26">
            <a:extLst>
              <a:ext uri="{FF2B5EF4-FFF2-40B4-BE49-F238E27FC236}">
                <a16:creationId xmlns:a16="http://schemas.microsoft.com/office/drawing/2014/main" id="{CB153C00-426B-7041-AFB6-201D2989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4835802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Sets the element at the specified index to the new value and returns the old value.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4172" name="Text Box 28">
            <a:extLst>
              <a:ext uri="{FF2B5EF4-FFF2-40B4-BE49-F238E27FC236}">
                <a16:creationId xmlns:a16="http://schemas.microsoft.com/office/drawing/2014/main" id="{CF47BF3B-2EC9-884E-9D9E-D5C5771C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513583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int indexOf(&lt;T&gt; value)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34173" name="Text Box 29">
            <a:extLst>
              <a:ext uri="{FF2B5EF4-FFF2-40B4-BE49-F238E27FC236}">
                <a16:creationId xmlns:a16="http://schemas.microsoft.com/office/drawing/2014/main" id="{DAF9D796-7363-3142-A7FE-4FA53CC2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534062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Returns the index of the first occurrence of the specified value, or </a:t>
            </a:r>
            <a:r>
              <a:rPr lang="en-US" altLang="en-US" sz="1600" noProof="1">
                <a:latin typeface="Courier New" panose="02070309020205020404" pitchFamily="49" charset="0"/>
              </a:rPr>
              <a:t>-</a:t>
            </a:r>
            <a:r>
              <a:rPr lang="en-US" altLang="en-US" sz="1600" noProof="1">
                <a:latin typeface="Times New Roman" panose="02020603050405020304" pitchFamily="18" charset="0"/>
              </a:rPr>
              <a:t>1 if it does not appear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75" name="Text Box 31">
            <a:extLst>
              <a:ext uri="{FF2B5EF4-FFF2-40B4-BE49-F238E27FC236}">
                <a16:creationId xmlns:a16="http://schemas.microsoft.com/office/drawing/2014/main" id="{BDAA8825-8AE8-7649-9A60-AEDF9C22B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5640664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boolean contains(&lt;T&gt; value)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76" name="Text Box 32">
            <a:extLst>
              <a:ext uri="{FF2B5EF4-FFF2-40B4-BE49-F238E27FC236}">
                <a16:creationId xmlns:a16="http://schemas.microsoft.com/office/drawing/2014/main" id="{5FAEBF52-DF8E-ED4E-93B1-1CA01FE28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5845452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noProof="1">
                <a:latin typeface="Times New Roman" panose="02020603050405020304" pitchFamily="18" charset="0"/>
              </a:rPr>
              <a:t>Returns </a:t>
            </a:r>
            <a:r>
              <a:rPr lang="en-US" altLang="en-US" sz="1400" b="1" noProof="1">
                <a:latin typeface="Courier New" panose="02070309020205020404" pitchFamily="49" charset="0"/>
              </a:rPr>
              <a:t>true</a:t>
            </a:r>
            <a:r>
              <a:rPr lang="en-US" altLang="en-US" sz="1600" noProof="1">
                <a:latin typeface="Times New Roman" panose="02020603050405020304" pitchFamily="18" charset="0"/>
              </a:rPr>
              <a:t> if the </a:t>
            </a:r>
            <a:r>
              <a:rPr lang="en-US" altLang="en-US" sz="1400" b="1" noProof="1">
                <a:latin typeface="Courier New" panose="02070309020205020404" pitchFamily="49" charset="0"/>
              </a:rPr>
              <a:t>ArrayList</a:t>
            </a:r>
            <a:r>
              <a:rPr lang="en-US" altLang="en-US" sz="1600" noProof="1">
                <a:latin typeface="Times New Roman" panose="02020603050405020304" pitchFamily="18" charset="0"/>
              </a:rPr>
              <a:t> contains the specified value</a:t>
            </a:r>
            <a:r>
              <a:rPr lang="en-US" altLang="en-US" sz="16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4178" name="Text Box 34">
            <a:extLst>
              <a:ext uri="{FF2B5EF4-FFF2-40B4-BE49-F238E27FC236}">
                <a16:creationId xmlns:a16="http://schemas.microsoft.com/office/drawing/2014/main" id="{EC7696D6-038F-F347-B955-295B4E88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6145489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noProof="1">
                <a:latin typeface="Courier New" panose="02070309020205020404" pitchFamily="49" charset="0"/>
              </a:rPr>
              <a:t>boolean isEmpty()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34179" name="Text Box 35">
            <a:extLst>
              <a:ext uri="{FF2B5EF4-FFF2-40B4-BE49-F238E27FC236}">
                <a16:creationId xmlns:a16="http://schemas.microsoft.com/office/drawing/2014/main" id="{7CE67717-C4AC-D244-8B67-7AAC46E1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3" y="6350277"/>
            <a:ext cx="762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Returns </a:t>
            </a:r>
            <a:r>
              <a:rPr lang="en-US" altLang="en-US" sz="1400" b="1">
                <a:latin typeface="Courier New" panose="02070309020205020404" pitchFamily="49" charset="0"/>
              </a:rPr>
              <a:t>true</a:t>
            </a:r>
            <a:r>
              <a:rPr lang="en-US" altLang="en-US" sz="1600">
                <a:latin typeface="Times New Roman" panose="02020603050405020304" pitchFamily="18" charset="0"/>
              </a:rPr>
              <a:t> if the </a:t>
            </a:r>
            <a:r>
              <a:rPr lang="en-US" altLang="en-US" sz="1400" b="1">
                <a:latin typeface="Courier New" panose="02070309020205020404" pitchFamily="49" charset="0"/>
              </a:rPr>
              <a:t>ArrayList</a:t>
            </a:r>
            <a:r>
              <a:rPr lang="en-US" altLang="en-US" sz="1600">
                <a:latin typeface="Times New Roman" panose="02020603050405020304" pitchFamily="18" charset="0"/>
              </a:rPr>
              <a:t> contains no elements. </a:t>
            </a:r>
          </a:p>
        </p:txBody>
      </p:sp>
      <p:sp>
        <p:nvSpPr>
          <p:cNvPr id="38" name="Line 1">
            <a:extLst>
              <a:ext uri="{FF2B5EF4-FFF2-40B4-BE49-F238E27FC236}">
                <a16:creationId xmlns:a16="http://schemas.microsoft.com/office/drawing/2014/main" id="{BDF812B0-D76B-CF4D-8A5D-7C67BEED5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843" y="838201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B8907-9A54-C049-BB62-4BCD1372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9F0FBF2-A0BD-0640-B21E-0AF8BA638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660" y="-164962"/>
            <a:ext cx="10515600" cy="1325563"/>
          </a:xfrm>
        </p:spPr>
        <p:txBody>
          <a:bodyPr/>
          <a:lstStyle/>
          <a:p>
            <a:r>
              <a:rPr lang="en-US" altLang="en-US" b="1" dirty="0"/>
              <a:t>The "For Each" Loop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9B9D03C-CB3D-FC43-BEEA-3C1BE7796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618" y="1160601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class is an example of a </a:t>
            </a:r>
            <a:r>
              <a:rPr lang="en-US" altLang="en-US" i="1" dirty="0"/>
              <a:t>collection</a:t>
            </a:r>
            <a:r>
              <a:rPr lang="en-US" altLang="en-US" dirty="0"/>
              <a:t> class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Starting with version 5.0, Java has added a new kind of for loop called a </a:t>
            </a:r>
            <a:r>
              <a:rPr lang="en-US" altLang="en-US" i="1" dirty="0"/>
              <a:t>for-each</a:t>
            </a:r>
            <a:r>
              <a:rPr lang="en-US" altLang="en-US" dirty="0"/>
              <a:t> or </a:t>
            </a:r>
            <a:r>
              <a:rPr lang="en-US" altLang="en-US" i="1" dirty="0"/>
              <a:t>enhanced for</a:t>
            </a:r>
            <a:r>
              <a:rPr lang="en-US" altLang="en-US" dirty="0"/>
              <a:t> loop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This kind of loop has been designed to cycle through all the elements in a collection (like an </a:t>
            </a:r>
            <a:r>
              <a:rPr lang="en-US" altLang="en-US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)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361F1E4F-44AD-354F-B991-DC9C86765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74" y="842657"/>
            <a:ext cx="9236766" cy="1546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36B65-CE5E-9E4E-BC01-E768AF77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109D-AB52-1648-B33E-CE8310E570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91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693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Times New Roman</vt:lpstr>
      <vt:lpstr>Wingdings</vt:lpstr>
      <vt:lpstr>Office Theme</vt:lpstr>
      <vt:lpstr>PowerPoint Presentation</vt:lpstr>
      <vt:lpstr>The ArrayList Class</vt:lpstr>
      <vt:lpstr>Using the ArrayList Class</vt:lpstr>
      <vt:lpstr>Using the ArrayList Class</vt:lpstr>
      <vt:lpstr>Using the ArrayList Class</vt:lpstr>
      <vt:lpstr>Using the ArrayList Class</vt:lpstr>
      <vt:lpstr>Methods in the Class ArrayList</vt:lpstr>
      <vt:lpstr>Methods in the ArrayList Class</vt:lpstr>
      <vt:lpstr>The "For Each" Loop</vt:lpstr>
      <vt:lpstr>A for-each Loop Used with an ArrayList</vt:lpstr>
      <vt:lpstr>A for-each Loop Used with an ArrayList</vt:lpstr>
      <vt:lpstr>A for-each Loop Used with an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 Alomar</dc:creator>
  <cp:lastModifiedBy>Abdullrhman Alshemeili</cp:lastModifiedBy>
  <cp:revision>10</cp:revision>
  <dcterms:created xsi:type="dcterms:W3CDTF">2019-06-28T17:44:40Z</dcterms:created>
  <dcterms:modified xsi:type="dcterms:W3CDTF">2022-05-10T17:19:42Z</dcterms:modified>
</cp:coreProperties>
</file>