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83" r:id="rId3"/>
    <p:sldId id="284" r:id="rId4"/>
    <p:sldId id="286" r:id="rId5"/>
    <p:sldId id="296" r:id="rId6"/>
    <p:sldId id="300" r:id="rId7"/>
    <p:sldId id="279" r:id="rId8"/>
    <p:sldId id="278" r:id="rId9"/>
    <p:sldId id="263" r:id="rId10"/>
    <p:sldId id="297" r:id="rId11"/>
    <p:sldId id="29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87427"/>
  </p:normalViewPr>
  <p:slideViewPr>
    <p:cSldViewPr snapToGrid="0" snapToObjects="1">
      <p:cViewPr varScale="1">
        <p:scale>
          <a:sx n="34" d="100"/>
          <a:sy n="34" d="100"/>
        </p:scale>
        <p:origin x="4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E4D4-6F88-B240-8016-D98092E6FFF1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CC192-2CC8-E243-9551-4AB1AD0ED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45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B8189E7B-86E6-4F49-A473-D378276629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5C1ABF1-5DF2-D043-996D-0B74DB85384B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0CBE4B23-DAF2-0340-9EB1-FF8EC929AC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6139C368-3F7F-614D-886E-E3AD777E7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276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CC192-2CC8-E243-9551-4AB1AD0ED0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25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CC192-2CC8-E243-9551-4AB1AD0ED0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01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7D96C44C-B18C-ED43-BFB6-7D7C60274E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235D9CC-8CAF-3445-920F-2F66A4E6430E}" type="slidenum">
              <a:rPr lang="en-US" altLang="en-US">
                <a:latin typeface="Calibri" panose="020F0502020204030204" pitchFamily="34" charset="0"/>
              </a:rPr>
              <a:pPr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6C869B5E-F447-3841-AA2C-788E420874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F422B54-364A-C045-8EE1-90E2C5D936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718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1012-172C-0542-AC1D-0AF4B83A7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A5335-0AF5-3749-8555-AF8F8373C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B3915-6C24-8A4F-B463-B6CEDC38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646B-E976-0B45-AEB6-6E278D7BDD31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7A22F-F31C-B84C-870E-CBF97B634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BA33C-DC21-DF45-9E0B-C90ABF47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109D-AB52-1648-B33E-CE8310E5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7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1B8B-732D-0B4D-85BF-79854B6D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13426-6A94-2040-BCD0-9F64E8F02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BD6C-92A6-184F-A77D-8C59F9FBF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646B-E976-0B45-AEB6-6E278D7BDD31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6C474-7442-7F40-9C5B-F2B328E07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98A0D-EE7B-0E4B-8707-F97B9AE6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109D-AB52-1648-B33E-CE8310E5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8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D6CD5-3A9E-EA45-B19C-E316FC223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6A6BE-D58F-014E-95F7-CD40312B4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29D5D-BA1F-7D47-A601-49E4FCBA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646B-E976-0B45-AEB6-6E278D7BDD31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FA87F-E7B7-3A42-824B-68354C63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F5A0B-6EAD-DD49-ADEA-2EABEDFB3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109D-AB52-1648-B33E-CE8310E5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8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8F2F-567B-B342-99A5-136F3497A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AF435-3726-B84C-87FE-60699F7D5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07FF7-F147-414A-8D00-806121296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646B-E976-0B45-AEB6-6E278D7BDD31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1C62E-9B06-C343-823B-F498B940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033D1-AB3D-1743-BA0F-889445EE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109D-AB52-1648-B33E-CE8310E5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9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94831-9859-8B4B-A5C7-DE074E2E8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D7F2F-69C2-6141-833C-B84FE2142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92701-52D9-B642-972E-CC4B69B4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646B-E976-0B45-AEB6-6E278D7BDD31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64DE2-4B98-E449-A8E7-9D3DB888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A95D7-855D-E04D-9B1C-7F4EFCD7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109D-AB52-1648-B33E-CE8310E5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4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67AB-E527-4C4E-A1F9-94074734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7EAF2-5D5B-6A44-96C2-1EC9528B4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EA38E-A4DB-FF47-87CB-4EE52E431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8DCA4-4A7F-E742-974E-8CF76B8D7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646B-E976-0B45-AEB6-6E278D7BDD31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4FB99-B49C-8847-A1C0-9A9C00E3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2C1AA-C52F-C240-A677-85C41128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109D-AB52-1648-B33E-CE8310E5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2BFF-3687-1843-BCD5-8616EA6BB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E10D3-F65A-F342-870A-BF47372CE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EF567-69B6-824C-ADC0-6BC9F9A47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E363D-5F3F-D141-98D6-A88F73525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A94670-9BE4-FA4C-B8CB-B05D1B0A1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AAFA6C-0316-9740-89F3-66A425856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646B-E976-0B45-AEB6-6E278D7BDD31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1C1614-8F4E-0D40-B64D-7D568C7F2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4B501C-0F4A-B04A-BDD0-B5143B53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109D-AB52-1648-B33E-CE8310E5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8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DA33-1A88-D647-89AB-FE6AB95E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1CF29-D51B-3E4F-9A7F-164D70C7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646B-E976-0B45-AEB6-6E278D7BDD31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D8E26-EBD5-F448-A8CD-E198F011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E361C-6E1E-C34E-9F09-1C613D35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109D-AB52-1648-B33E-CE8310E5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5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E7E3D1-8255-0545-8FD2-5065AE1D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646B-E976-0B45-AEB6-6E278D7BDD31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E1136-070F-5147-8B34-022A87B0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D6C9D-F9CA-5541-A01E-652A658D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109D-AB52-1648-B33E-CE8310E5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85B34-9544-484F-8F47-F15FEC2CB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1701C-5C85-BD40-95E6-B99DFF617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492B8-515E-974F-B8D3-C2E18B620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3075F-91C2-ED49-A236-1B9CF509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646B-E976-0B45-AEB6-6E278D7BDD31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4B832-91DB-EE4B-B120-16082B6C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606B3-A3C7-2D4F-B021-BCBC41A9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109D-AB52-1648-B33E-CE8310E5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1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0AA02-3783-AE4A-9263-404A4A28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434CC2-E058-1241-8F42-AF4AA986D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90E6C-3A7D-9E4A-B5CA-A96D93256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E97DA-6A50-FB4B-B655-E28AA493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646B-E976-0B45-AEB6-6E278D7BDD31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6E6B0-EB45-8549-A888-BA4F1889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91D8B-A4D3-CB47-9DC9-A4C06B77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109D-AB52-1648-B33E-CE8310E5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9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12E69E-C5B3-0146-832F-4B1FF2FC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3B86E-B0A0-4C48-B9F0-8EC233F52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D4174-A02C-5F45-AD2B-5D4565B42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9646B-E976-0B45-AEB6-6E278D7BDD31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23EBD-F35B-6D4A-86F2-5A6191EF6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EDEF7-20FA-5340-A1B8-9CEACB783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D109D-AB52-1648-B33E-CE8310E5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0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Rectangle 14">
            <a:extLst>
              <a:ext uri="{FF2B5EF4-FFF2-40B4-BE49-F238E27FC236}">
                <a16:creationId xmlns:a16="http://schemas.microsoft.com/office/drawing/2014/main" id="{3242FCE9-A6F9-F549-88AD-B8A35930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0" y="5321300"/>
            <a:ext cx="3429000" cy="48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Text Box 15">
            <a:extLst>
              <a:ext uri="{FF2B5EF4-FFF2-40B4-BE49-F238E27FC236}">
                <a16:creationId xmlns:a16="http://schemas.microsoft.com/office/drawing/2014/main" id="{1150A397-7EB1-A141-9D7D-50409B9B4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617" y="1798984"/>
            <a:ext cx="640080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</a:p>
          <a:p>
            <a:pPr algn="ctr" rtl="0">
              <a:spcBef>
                <a:spcPct val="50000"/>
              </a:spcBef>
            </a:pPr>
            <a:r>
              <a:rPr lang="en-US" altLang="en-US" sz="6000" b="1" dirty="0">
                <a:latin typeface="+mj-lt"/>
                <a:ea typeface="+mj-ea"/>
                <a:cs typeface="+mj-cs"/>
              </a:rPr>
              <a:t>Collections</a:t>
            </a:r>
          </a:p>
          <a:p>
            <a:pPr algn="ctr" rtl="0">
              <a:spcBef>
                <a:spcPct val="50000"/>
              </a:spcBef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44803873"/>
      </p:ext>
    </p:extLst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>
            <a:extLst>
              <a:ext uri="{FF2B5EF4-FFF2-40B4-BE49-F238E27FC236}">
                <a16:creationId xmlns:a16="http://schemas.microsoft.com/office/drawing/2014/main" id="{86AA637A-1949-D248-807D-72715FAE703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17220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A7BF9DF4-7538-0D4B-B1F4-FFF69CF3FE3B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EDFF910E-9EBD-7A4A-B0AF-360ACA2EB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582" y="28575"/>
            <a:ext cx="10515600" cy="1325563"/>
          </a:xfrm>
        </p:spPr>
        <p:txBody>
          <a:bodyPr/>
          <a:lstStyle/>
          <a:p>
            <a:r>
              <a:rPr lang="en-US" altLang="en-US" sz="4000" b="1" dirty="0"/>
              <a:t>Queues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B7B7C5F9-30F5-E24A-9DC1-6B96BEEE71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582" y="1354138"/>
            <a:ext cx="10515600" cy="4351338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/>
              <a:t>queue</a:t>
            </a:r>
            <a:r>
              <a:rPr lang="en-US" altLang="en-US" i="1" dirty="0"/>
              <a:t> </a:t>
            </a:r>
            <a:r>
              <a:rPr lang="en-US" altLang="en-US" dirty="0"/>
              <a:t>is a waiting line that grows by adding elements to its end and shrinks by taking elements from its front</a:t>
            </a:r>
          </a:p>
          <a:p>
            <a:r>
              <a:rPr lang="en-US" altLang="en-US" dirty="0"/>
              <a:t>A queue is a structure in which both ends are used: </a:t>
            </a:r>
          </a:p>
          <a:p>
            <a:pPr lvl="1"/>
            <a:r>
              <a:rPr lang="en-US" altLang="en-US" dirty="0"/>
              <a:t>One for adding new elements </a:t>
            </a:r>
          </a:p>
          <a:p>
            <a:pPr lvl="1"/>
            <a:r>
              <a:rPr lang="en-US" altLang="en-US" dirty="0"/>
              <a:t>One for removing them</a:t>
            </a:r>
          </a:p>
          <a:p>
            <a:r>
              <a:rPr lang="en-US" altLang="en-US" dirty="0"/>
              <a:t>A queue is an </a:t>
            </a:r>
            <a:r>
              <a:rPr lang="en-US" altLang="en-US" b="1" dirty="0"/>
              <a:t>FIFO</a:t>
            </a:r>
            <a:r>
              <a:rPr lang="en-US" altLang="en-US" i="1" dirty="0"/>
              <a:t> </a:t>
            </a:r>
            <a:r>
              <a:rPr lang="en-US" altLang="en-US" dirty="0"/>
              <a:t>structure: first in/first out</a:t>
            </a:r>
          </a:p>
          <a:p>
            <a:endParaRPr lang="en-US" altLang="en-US" dirty="0"/>
          </a:p>
        </p:txBody>
      </p:sp>
      <p:sp>
        <p:nvSpPr>
          <p:cNvPr id="5" name="Line 1">
            <a:extLst>
              <a:ext uri="{FF2B5EF4-FFF2-40B4-BE49-F238E27FC236}">
                <a16:creationId xmlns:a16="http://schemas.microsoft.com/office/drawing/2014/main" id="{6DD3605B-BA07-3F43-A604-30592A916E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582" y="978445"/>
            <a:ext cx="7965477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2774434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>
            <a:extLst>
              <a:ext uri="{FF2B5EF4-FFF2-40B4-BE49-F238E27FC236}">
                <a16:creationId xmlns:a16="http://schemas.microsoft.com/office/drawing/2014/main" id="{22170F87-6077-734C-B20E-DF9F3ADEBE3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17220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C5249B33-9DAC-DB4B-A2DE-05C2708C0B23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FCA8E683-7C5E-ED4D-B7E2-EFDC5B5D6F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Queues (continued)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F41B6C61-6437-7E48-81C8-E94AF59CD3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15" y="2355197"/>
            <a:ext cx="8443692" cy="25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76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DBC428C9-BD14-D74B-ADFD-B5DFE41725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6088" y="-30163"/>
            <a:ext cx="10515600" cy="1325563"/>
          </a:xfrm>
        </p:spPr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Programming with 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Queue</a:t>
            </a:r>
            <a:r>
              <a:rPr lang="en-US" altLang="en-US" b="1" dirty="0">
                <a:ea typeface="ＭＳ Ｐゴシック" panose="020B0600070205080204" pitchFamily="34" charset="-128"/>
              </a:rPr>
              <a:t>s</a:t>
            </a:r>
          </a:p>
        </p:txBody>
      </p:sp>
      <p:sp>
        <p:nvSpPr>
          <p:cNvPr id="225283" name="Rectangle 3">
            <a:extLst>
              <a:ext uri="{FF2B5EF4-FFF2-40B4-BE49-F238E27FC236}">
                <a16:creationId xmlns:a16="http://schemas.microsoft.com/office/drawing/2014/main" id="{C27E18C1-7896-104B-BC5B-F19B7AF435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5188" y="1195430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90000"/>
              </a:lnSpc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Queue&lt;Integer&gt; q = new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LinkedList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&lt;Integer&gt;();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q.add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(42);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q.add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(-3);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q.add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(17);      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 front [42, -3, 17] back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q.remove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());  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 42</a:t>
            </a:r>
            <a:endParaRPr lang="en-US" altLang="en-US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b="1" dirty="0">
                <a:ea typeface="ＭＳ Ｐゴシック" panose="020B0600070205080204" pitchFamily="34" charset="-128"/>
              </a:rPr>
              <a:t>IMPORTANT</a:t>
            </a:r>
            <a:r>
              <a:rPr lang="en-US" altLang="en-US" dirty="0">
                <a:ea typeface="ＭＳ Ｐゴシック" panose="020B0600070205080204" pitchFamily="34" charset="-128"/>
              </a:rPr>
              <a:t>: When constructing a queue you must use a new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LinkedList</a:t>
            </a:r>
            <a:r>
              <a:rPr lang="en-US" altLang="en-US" dirty="0">
                <a:ea typeface="ＭＳ Ｐゴシック" panose="020B0600070205080204" pitchFamily="34" charset="-128"/>
              </a:rPr>
              <a:t> object instead of a new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Queue</a:t>
            </a:r>
            <a:r>
              <a:rPr lang="en-US" altLang="en-US" dirty="0">
                <a:ea typeface="ＭＳ Ｐゴシック" panose="020B0600070205080204" pitchFamily="34" charset="-128"/>
              </a:rPr>
              <a:t> object.</a:t>
            </a:r>
          </a:p>
        </p:txBody>
      </p:sp>
      <p:sp>
        <p:nvSpPr>
          <p:cNvPr id="11" name="Line 1">
            <a:extLst>
              <a:ext uri="{FF2B5EF4-FFF2-40B4-BE49-F238E27FC236}">
                <a16:creationId xmlns:a16="http://schemas.microsoft.com/office/drawing/2014/main" id="{BA9E5CA0-B86C-3744-BD47-F8057E42F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582" y="978445"/>
            <a:ext cx="7965477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211977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5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5" name="Rectangle 3">
            <a:extLst>
              <a:ext uri="{FF2B5EF4-FFF2-40B4-BE49-F238E27FC236}">
                <a16:creationId xmlns:a16="http://schemas.microsoft.com/office/drawing/2014/main" id="{E0E20589-95E6-4548-9782-2C19D366DC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5844" y="39224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As with stacks, you can pull contents out </a:t>
            </a:r>
            <a:r>
              <a:rPr lang="en-US" altLang="en-US">
                <a:ea typeface="ＭＳ Ｐゴシック" panose="020B0600070205080204" pitchFamily="34" charset="-128"/>
              </a:rPr>
              <a:t>of queue.</a:t>
            </a:r>
            <a:endParaRPr lang="en-US" altLang="en-US" sz="800" dirty="0"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endParaRPr lang="en-US" altLang="en-US" sz="800" dirty="0"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while (!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q.isEmpty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      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q.remove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endParaRPr lang="en-US" altLang="en-US" sz="800" dirty="0"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size =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q.size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for (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0;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 size;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   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q.remove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 	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929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58895CC-2786-B24A-8021-BDBE93A5AA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582" y="0"/>
            <a:ext cx="10515600" cy="1325563"/>
          </a:xfrm>
        </p:spPr>
        <p:txBody>
          <a:bodyPr/>
          <a:lstStyle/>
          <a:p>
            <a:r>
              <a:rPr lang="en-US" altLang="en-US" sz="4000" b="1" dirty="0"/>
              <a:t>Objectives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B5DFB2E-7762-5744-B898-3C378517CF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4840" y="1325563"/>
            <a:ext cx="10515600" cy="449952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Discuss the following topics: </a:t>
            </a:r>
          </a:p>
          <a:p>
            <a:r>
              <a:rPr lang="en-US" altLang="en-US" dirty="0"/>
              <a:t>Stacks</a:t>
            </a:r>
          </a:p>
          <a:p>
            <a:r>
              <a:rPr lang="en-US" altLang="en-US" dirty="0"/>
              <a:t>Queues</a:t>
            </a:r>
          </a:p>
          <a:p>
            <a:endParaRPr lang="en-US" altLang="en-US" dirty="0">
              <a:latin typeface="Courier New" panose="02070309020205020404" pitchFamily="49" charset="0"/>
            </a:endParaRPr>
          </a:p>
          <a:p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08452BC1-8B2E-8B4D-80C6-9A3079E641C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17220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DCE513E2-95FF-CF4E-B7EF-597AD6C79814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5" name="Line 1">
            <a:extLst>
              <a:ext uri="{FF2B5EF4-FFF2-40B4-BE49-F238E27FC236}">
                <a16:creationId xmlns:a16="http://schemas.microsoft.com/office/drawing/2014/main" id="{7E306ACD-942E-E842-A08E-77AE92528F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582" y="978445"/>
            <a:ext cx="7965477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328775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FCF753D-3F09-0043-9149-4DDB072D71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582" y="0"/>
            <a:ext cx="10515600" cy="1325563"/>
          </a:xfrm>
        </p:spPr>
        <p:txBody>
          <a:bodyPr/>
          <a:lstStyle/>
          <a:p>
            <a:r>
              <a:rPr lang="en-US" altLang="en-US" b="1" dirty="0"/>
              <a:t>Stacks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7A8F65C-1D92-9248-A0AB-1F0AF530EB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en-US" dirty="0"/>
              <a:t>A </a:t>
            </a:r>
            <a:r>
              <a:rPr lang="en-US" altLang="en-US" b="1" dirty="0"/>
              <a:t>stack</a:t>
            </a:r>
            <a:r>
              <a:rPr lang="en-US" altLang="en-US" i="1" dirty="0"/>
              <a:t> </a:t>
            </a:r>
            <a:r>
              <a:rPr lang="en-US" altLang="en-US" dirty="0"/>
              <a:t>is a linear data structure that can be accessed only at one of its ends for storing and retrieving data</a:t>
            </a:r>
          </a:p>
          <a:p>
            <a:pPr>
              <a:buFont typeface="Wingdings" pitchFamily="2" charset="2"/>
              <a:buChar char="§"/>
            </a:pPr>
            <a:r>
              <a:rPr lang="en-US" altLang="en-US" dirty="0"/>
              <a:t>A stack is called an </a:t>
            </a:r>
            <a:r>
              <a:rPr lang="en-US" altLang="en-US" b="1" dirty="0"/>
              <a:t>LIFO</a:t>
            </a:r>
            <a:r>
              <a:rPr lang="en-US" altLang="en-US" i="1" dirty="0"/>
              <a:t> </a:t>
            </a:r>
            <a:r>
              <a:rPr lang="en-US" altLang="en-US" dirty="0"/>
              <a:t>structure: last in/first out</a:t>
            </a:r>
          </a:p>
          <a:p>
            <a:endParaRPr lang="en-US" altLang="en-US" dirty="0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85C07200-40AD-B247-9415-58F971E055B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17220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0E5B8800-0DDE-8147-AA61-880374EA2CCD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5" name="Line 1">
            <a:extLst>
              <a:ext uri="{FF2B5EF4-FFF2-40B4-BE49-F238E27FC236}">
                <a16:creationId xmlns:a16="http://schemas.microsoft.com/office/drawing/2014/main" id="{D4A35723-8E86-5D4C-A71D-B9F0AD87B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582" y="978445"/>
            <a:ext cx="7965477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401683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14E4CFB-5445-F144-ACB8-0FF1FB6ACA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582" y="-6077"/>
            <a:ext cx="10515600" cy="1325563"/>
          </a:xfrm>
        </p:spPr>
        <p:txBody>
          <a:bodyPr/>
          <a:lstStyle/>
          <a:p>
            <a:r>
              <a:rPr lang="en-US" altLang="en-US" sz="4000" b="1" dirty="0"/>
              <a:t>Stacks (continued)</a:t>
            </a:r>
          </a:p>
        </p:txBody>
      </p:sp>
      <p:pic>
        <p:nvPicPr>
          <p:cNvPr id="13315" name="Picture 5">
            <a:extLst>
              <a:ext uri="{FF2B5EF4-FFF2-40B4-BE49-F238E27FC236}">
                <a16:creationId xmlns:a16="http://schemas.microsoft.com/office/drawing/2014/main" id="{F4302A11-BB6E-9E42-97C8-7E21D46230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33421" y="1928949"/>
            <a:ext cx="5659438" cy="1531937"/>
          </a:xfrm>
          <a:noFill/>
        </p:spPr>
      </p:pic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1ED324D0-F231-7544-B573-B35160F992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17220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84C035EF-5056-F14D-8DD0-08E557847B2D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13317" name="Text Box 4">
            <a:extLst>
              <a:ext uri="{FF2B5EF4-FFF2-40B4-BE49-F238E27FC236}">
                <a16:creationId xmlns:a16="http://schemas.microsoft.com/office/drawing/2014/main" id="{BAE8BE0C-D82B-A64F-850D-E40B9F23A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371" y="3630748"/>
            <a:ext cx="53736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A series of operations executed on a stack</a:t>
            </a:r>
          </a:p>
        </p:txBody>
      </p:sp>
      <p:sp>
        <p:nvSpPr>
          <p:cNvPr id="6" name="Line 1">
            <a:extLst>
              <a:ext uri="{FF2B5EF4-FFF2-40B4-BE49-F238E27FC236}">
                <a16:creationId xmlns:a16="http://schemas.microsoft.com/office/drawing/2014/main" id="{60AD853E-3CCC-9741-890D-D3C7CA7861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582" y="978445"/>
            <a:ext cx="7965477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122438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B95D8FE-5769-214F-9421-B5285798E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0"/>
            <a:ext cx="10515600" cy="1325563"/>
          </a:xfrm>
        </p:spPr>
        <p:txBody>
          <a:bodyPr/>
          <a:lstStyle/>
          <a:p>
            <a:r>
              <a:rPr lang="en-US" altLang="en-US" sz="4000" b="1" dirty="0"/>
              <a:t>Stacks in</a:t>
            </a:r>
            <a:r>
              <a:rPr lang="en-US" altLang="en-US" b="1" dirty="0"/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java.util</a:t>
            </a:r>
            <a:endParaRPr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E9B7BEA6-A2F9-DD4C-8C1D-CBD85F80508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17220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46665B32-3991-484B-AD6F-F3A20F27C059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pic>
        <p:nvPicPr>
          <p:cNvPr id="19462" name="Picture 4">
            <a:extLst>
              <a:ext uri="{FF2B5EF4-FFF2-40B4-BE49-F238E27FC236}">
                <a16:creationId xmlns:a16="http://schemas.microsoft.com/office/drawing/2014/main" id="{3FA7F20C-6E0F-BE46-86D0-E9EED6020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80" y="1493519"/>
            <a:ext cx="8204200" cy="3823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ine 1">
            <a:extLst>
              <a:ext uri="{FF2B5EF4-FFF2-40B4-BE49-F238E27FC236}">
                <a16:creationId xmlns:a16="http://schemas.microsoft.com/office/drawing/2014/main" id="{C56D4F8A-10B4-AF40-9F83-371E8289FB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582" y="978445"/>
            <a:ext cx="7965477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" name="TextBox 1"/>
          <p:cNvSpPr txBox="1"/>
          <p:nvPr/>
        </p:nvSpPr>
        <p:spPr>
          <a:xfrm>
            <a:off x="957580" y="5342138"/>
            <a:ext cx="820420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Object get(</a:t>
            </a:r>
            <a:r>
              <a:rPr lang="en-US" sz="1400" dirty="0" err="1"/>
              <a:t>int</a:t>
            </a:r>
            <a:r>
              <a:rPr lang="en-US" sz="1400" dirty="0"/>
              <a:t> index</a:t>
            </a:r>
            <a:r>
              <a:rPr lang="en-US" sz="1400"/>
              <a:t>)                        Returns </a:t>
            </a:r>
            <a:r>
              <a:rPr lang="en-US" sz="1400" dirty="0"/>
              <a:t>the element at the specified position in the stack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26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E7A2B-FAB6-734F-89A3-EA46A5CA4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2" y="0"/>
            <a:ext cx="10515600" cy="1325563"/>
          </a:xfrm>
        </p:spPr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63C04-C7AA-FA43-882D-6E6A9D2D3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62" y="1325563"/>
            <a:ext cx="10515600" cy="4351338"/>
          </a:xfrm>
        </p:spPr>
        <p:txBody>
          <a:bodyPr/>
          <a:lstStyle/>
          <a:p>
            <a:pPr lvl="1"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Stack&lt;String&gt; s = new Stack&lt;String&gt;();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s.push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("a");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s.push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("b");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s.push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("c");            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 bottom ["a", "b", "c"] top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s.pop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());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 "c"</a:t>
            </a:r>
          </a:p>
          <a:p>
            <a:endParaRPr lang="en-US" dirty="0"/>
          </a:p>
        </p:txBody>
      </p:sp>
      <p:sp>
        <p:nvSpPr>
          <p:cNvPr id="4" name="Line 1">
            <a:extLst>
              <a:ext uri="{FF2B5EF4-FFF2-40B4-BE49-F238E27FC236}">
                <a16:creationId xmlns:a16="http://schemas.microsoft.com/office/drawing/2014/main" id="{FB925440-EF61-A34E-962E-C012A66613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582" y="978445"/>
            <a:ext cx="7965477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1412354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F8D3EA4D-9F27-CB4E-B74F-E04D1CB21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65" y="0"/>
            <a:ext cx="10515600" cy="1325563"/>
          </a:xfrm>
        </p:spPr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Collections of primitives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672B2696-01FC-EC42-BF1F-4B0347F39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89" y="145492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type parameter specified when creating a collection (e.g. 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ArrayList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Stack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Queue</a:t>
            </a:r>
            <a:r>
              <a:rPr lang="en-US" altLang="en-US" dirty="0">
                <a:ea typeface="ＭＳ Ｐゴシック" panose="020B0600070205080204" pitchFamily="34" charset="-128"/>
              </a:rPr>
              <a:t>) must be an object type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r>
              <a:rPr lang="en-US" alt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// illegal -- </a:t>
            </a:r>
            <a:r>
              <a:rPr lang="en-US" altLang="en-US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en-US" alt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cannot be a type parameter</a:t>
            </a:r>
          </a:p>
          <a:p>
            <a:pPr lvl="1">
              <a:buFont typeface="Wingdings 2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Stack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&lt;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 = new Stack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&lt;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  <a:endParaRPr lang="en-US" altLang="en-US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ArrayList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&lt;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list = new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ArrayList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&lt;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Primitive types need to be "wrapped" in objects</a:t>
            </a:r>
          </a:p>
          <a:p>
            <a:pPr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// creates a stack of </a:t>
            </a:r>
            <a:r>
              <a:rPr lang="en-US" altLang="en-US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ints</a:t>
            </a:r>
            <a:endParaRPr lang="en-US" altLang="en-US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Stack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&lt;Integer&gt;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s = new Stack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&lt;Integer&gt;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Line 1">
            <a:extLst>
              <a:ext uri="{FF2B5EF4-FFF2-40B4-BE49-F238E27FC236}">
                <a16:creationId xmlns:a16="http://schemas.microsoft.com/office/drawing/2014/main" id="{7FD2E140-CFC9-E74E-9A2A-F483095100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582" y="978445"/>
            <a:ext cx="7965477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3049682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C60445A9-76F3-8147-BA51-0CAE9FF5D8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2784" y="-30163"/>
            <a:ext cx="10515600" cy="1325563"/>
          </a:xfrm>
        </p:spPr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Wrapper classes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1D259678-28BC-BF4F-85AA-F39B67556C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 2" charset="0"/>
              <a:buChar char=""/>
              <a:defRPr/>
            </a:pPr>
            <a:endParaRPr lang="en-US" dirty="0"/>
          </a:p>
          <a:p>
            <a:pPr lvl="1">
              <a:buFont typeface="Wingdings 2" charset="0"/>
              <a:buChar char=""/>
              <a:defRPr/>
            </a:pPr>
            <a:endParaRPr lang="en-US" dirty="0"/>
          </a:p>
          <a:p>
            <a:pPr lvl="1">
              <a:buFont typeface="Wingdings 2" charset="0"/>
              <a:buChar char=""/>
              <a:defRPr/>
            </a:pPr>
            <a:endParaRPr lang="en-US" dirty="0"/>
          </a:p>
          <a:p>
            <a:pPr lvl="1">
              <a:buFont typeface="Wingdings 2" charset="0"/>
              <a:buChar char=""/>
              <a:defRPr/>
            </a:pPr>
            <a:endParaRPr lang="en-US" dirty="0"/>
          </a:p>
          <a:p>
            <a:pPr lvl="1">
              <a:buFont typeface="Wingdings 2" charset="0"/>
              <a:buChar char=""/>
              <a:defRPr/>
            </a:pPr>
            <a:endParaRPr lang="en-US" dirty="0"/>
          </a:p>
          <a:p>
            <a:pPr>
              <a:buFont typeface="Wingdings 2" charset="0"/>
              <a:buChar char=""/>
              <a:defRPr/>
            </a:pPr>
            <a:endParaRPr lang="en-US" sz="2100" dirty="0"/>
          </a:p>
          <a:p>
            <a:pPr>
              <a:buFont typeface="Wingdings 2" charset="0"/>
              <a:buChar char=""/>
              <a:defRPr/>
            </a:pPr>
            <a:r>
              <a:rPr lang="en-US" sz="2100" dirty="0"/>
              <a:t>Wrapper objects have a single field of a primitive type</a:t>
            </a:r>
          </a:p>
          <a:p>
            <a:pPr marL="393700" lvl="1" indent="0">
              <a:buNone/>
              <a:defRPr/>
            </a:pPr>
            <a:endParaRPr lang="en-US" sz="1800" dirty="0"/>
          </a:p>
          <a:p>
            <a:pPr>
              <a:buFont typeface="Wingdings 2" charset="0"/>
              <a:buChar char=""/>
              <a:defRPr/>
            </a:pPr>
            <a:r>
              <a:rPr lang="en-US" sz="2100" dirty="0"/>
              <a:t>The collection can be used with familiar primitives:</a:t>
            </a:r>
          </a:p>
          <a:p>
            <a:pPr lvl="1">
              <a:buFontTx/>
              <a:buNone/>
              <a:defRPr/>
            </a:pPr>
            <a:endParaRPr lang="en-US" sz="800" dirty="0"/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dirty="0" err="1">
                <a:latin typeface="Courier New" charset="0"/>
              </a:rPr>
              <a:t>ArrayList</a:t>
            </a:r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&lt;Double&gt;</a:t>
            </a:r>
            <a:r>
              <a:rPr lang="en-US" dirty="0">
                <a:latin typeface="Courier New" charset="0"/>
              </a:rPr>
              <a:t> grades = new </a:t>
            </a:r>
            <a:r>
              <a:rPr lang="en-US" dirty="0" err="1">
                <a:latin typeface="Courier New" charset="0"/>
              </a:rPr>
              <a:t>ArrayList</a:t>
            </a:r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&lt;Double&gt;</a:t>
            </a:r>
            <a:r>
              <a:rPr lang="en-US" dirty="0">
                <a:latin typeface="Courier New" charset="0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dirty="0" err="1">
                <a:latin typeface="Courier New" charset="0"/>
              </a:rPr>
              <a:t>grades.add</a:t>
            </a:r>
            <a:r>
              <a:rPr lang="en-US" dirty="0">
                <a:latin typeface="Courier New" charset="0"/>
              </a:rPr>
              <a:t>(3.2);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dirty="0" err="1">
                <a:latin typeface="Courier New" charset="0"/>
              </a:rPr>
              <a:t>grades.add</a:t>
            </a:r>
            <a:r>
              <a:rPr lang="en-US" dirty="0">
                <a:latin typeface="Courier New" charset="0"/>
              </a:rPr>
              <a:t>(2.7);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dirty="0">
                <a:latin typeface="Courier New" charset="0"/>
              </a:rPr>
              <a:t>...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b="1" dirty="0">
                <a:latin typeface="Courier New" charset="0"/>
              </a:rPr>
              <a:t>double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 err="1">
                <a:latin typeface="Courier New" charset="0"/>
              </a:rPr>
              <a:t>myGrade</a:t>
            </a:r>
            <a:r>
              <a:rPr lang="en-US" dirty="0">
                <a:latin typeface="Courier New" charset="0"/>
              </a:rPr>
              <a:t> = </a:t>
            </a:r>
            <a:r>
              <a:rPr lang="en-US" dirty="0" err="1">
                <a:latin typeface="Courier New" charset="0"/>
              </a:rPr>
              <a:t>grades.get</a:t>
            </a:r>
            <a:r>
              <a:rPr lang="en-US" dirty="0">
                <a:latin typeface="Courier New" charset="0"/>
              </a:rPr>
              <a:t>(0);</a:t>
            </a:r>
          </a:p>
        </p:txBody>
      </p:sp>
      <p:graphicFrame>
        <p:nvGraphicFramePr>
          <p:cNvPr id="180296" name="Group 72">
            <a:extLst>
              <a:ext uri="{FF2B5EF4-FFF2-40B4-BE49-F238E27FC236}">
                <a16:creationId xmlns:a16="http://schemas.microsoft.com/office/drawing/2014/main" id="{4EC1C474-3857-D047-9002-91E00C7FC458}"/>
              </a:ext>
            </a:extLst>
          </p:cNvPr>
          <p:cNvGraphicFramePr>
            <a:graphicFrameLocks noGrp="1"/>
          </p:cNvGraphicFramePr>
          <p:nvPr/>
        </p:nvGraphicFramePr>
        <p:xfrm>
          <a:off x="4114801" y="1295400"/>
          <a:ext cx="3997325" cy="1981200"/>
        </p:xfrm>
        <a:graphic>
          <a:graphicData uri="http://schemas.openxmlformats.org/drawingml/2006/table">
            <a:tbl>
              <a:tblPr/>
              <a:tblGrid>
                <a:gridCol w="202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charset="0"/>
                          <a:cs typeface="Arial" charset="0"/>
                        </a:rPr>
                        <a:t>Primitive Type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charset="0"/>
                          <a:cs typeface="Arial" charset="0"/>
                        </a:rPr>
                        <a:t>Wrapper Type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  int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 Integer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  double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 Double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  char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 Character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  boolean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 Boolean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Line 1">
            <a:extLst>
              <a:ext uri="{FF2B5EF4-FFF2-40B4-BE49-F238E27FC236}">
                <a16:creationId xmlns:a16="http://schemas.microsoft.com/office/drawing/2014/main" id="{4DBFBFF9-FD4E-2342-A890-951B37796D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582" y="978445"/>
            <a:ext cx="7965477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4291363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B2C6EEA8-E3AF-6A49-9BE0-EDF5B4596E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135" y="0"/>
            <a:ext cx="10515600" cy="1325563"/>
          </a:xfrm>
        </p:spPr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Stack (continued)</a:t>
            </a:r>
          </a:p>
        </p:txBody>
      </p:sp>
      <p:sp>
        <p:nvSpPr>
          <p:cNvPr id="217091" name="Rectangle 3">
            <a:extLst>
              <a:ext uri="{FF2B5EF4-FFF2-40B4-BE49-F238E27FC236}">
                <a16:creationId xmlns:a16="http://schemas.microsoft.com/office/drawing/2014/main" id="{500D66D4-2A74-DA43-947A-BEAE85DCC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  <a:buFontTx/>
              <a:buNone/>
            </a:pPr>
            <a:endParaRPr lang="en-US" altLang="en-US" dirty="0">
              <a:solidFill>
                <a:srgbClr val="8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you can pull elements out of the stack one at a time.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common idiom: Pop each element until the stack is empty.</a:t>
            </a:r>
          </a:p>
          <a:p>
            <a:pPr lvl="1">
              <a:buFontTx/>
              <a:buNone/>
            </a:pPr>
            <a:endParaRPr lang="en-US" altLang="en-US" sz="1200" dirty="0"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while (!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s.isEmpty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      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s.pop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}</a:t>
            </a:r>
          </a:p>
        </p:txBody>
      </p:sp>
      <p:sp>
        <p:nvSpPr>
          <p:cNvPr id="7" name="Line 1">
            <a:extLst>
              <a:ext uri="{FF2B5EF4-FFF2-40B4-BE49-F238E27FC236}">
                <a16:creationId xmlns:a16="http://schemas.microsoft.com/office/drawing/2014/main" id="{E5C16BC8-B8C7-8745-8F61-6D1B11DC67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582" y="978445"/>
            <a:ext cx="7965477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227581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558</Words>
  <Application>Microsoft Office PowerPoint</Application>
  <PresentationFormat>Widescreen</PresentationFormat>
  <Paragraphs>106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Tahoma</vt:lpstr>
      <vt:lpstr>Wingdings</vt:lpstr>
      <vt:lpstr>Wingdings 2</vt:lpstr>
      <vt:lpstr>Office Theme</vt:lpstr>
      <vt:lpstr>PowerPoint Presentation</vt:lpstr>
      <vt:lpstr>Objectives</vt:lpstr>
      <vt:lpstr>Stacks</vt:lpstr>
      <vt:lpstr>Stacks (continued)</vt:lpstr>
      <vt:lpstr>Stacks in java.util</vt:lpstr>
      <vt:lpstr>Example</vt:lpstr>
      <vt:lpstr>Collections of primitives</vt:lpstr>
      <vt:lpstr>Wrapper classes</vt:lpstr>
      <vt:lpstr>Stack (continued)</vt:lpstr>
      <vt:lpstr>Queues</vt:lpstr>
      <vt:lpstr>Queues (continued)</vt:lpstr>
      <vt:lpstr>Programming with Queues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 Alomar</dc:creator>
  <cp:lastModifiedBy>Abdullrhman Alshemeili</cp:lastModifiedBy>
  <cp:revision>21</cp:revision>
  <dcterms:created xsi:type="dcterms:W3CDTF">2019-06-28T17:44:40Z</dcterms:created>
  <dcterms:modified xsi:type="dcterms:W3CDTF">2022-05-10T17:20:20Z</dcterms:modified>
</cp:coreProperties>
</file>