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319" r:id="rId4"/>
    <p:sldId id="320" r:id="rId5"/>
    <p:sldId id="318" r:id="rId6"/>
    <p:sldId id="260" r:id="rId7"/>
    <p:sldId id="265" r:id="rId8"/>
    <p:sldId id="297" r:id="rId9"/>
    <p:sldId id="298" r:id="rId10"/>
    <p:sldId id="299" r:id="rId11"/>
    <p:sldId id="30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4"/>
    <p:restoredTop sz="94700"/>
  </p:normalViewPr>
  <p:slideViewPr>
    <p:cSldViewPr snapToGrid="0" snapToObjects="1">
      <p:cViewPr varScale="1">
        <p:scale>
          <a:sx n="39" d="100"/>
          <a:sy n="39" d="100"/>
        </p:scale>
        <p:origin x="2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571-2F71-7044-A3DA-D79D56A8E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E910-86B9-604E-925C-5BDEB457D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9EFB5-D352-9145-9987-EEEE5971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643A-318B-4F40-89C4-410BCD03582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9E19-09E2-2946-89E9-5D199E87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6045-3C1E-2C47-9CFA-81C692A0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C387-D02D-1C46-8E8F-3C143DC6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5B304-B977-EA40-B9B7-D4DA76052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AA81E-7E5B-1B42-B0B8-9826DF13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643A-318B-4F40-89C4-410BCD03582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192B2-86D1-344C-A847-08BAB191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B098-E0D0-084C-B039-3B11C948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5DBAB-E30E-2E4A-A626-C9A2F495F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7AF09-8987-284E-A340-2562E46DE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C1CE-EA5F-BC4C-84EF-60053E2C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643A-318B-4F40-89C4-410BCD03582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343F6-3541-C442-B1AE-B538BE2A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76DD-1CE1-8B48-8300-39EBD1E3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C142-8C4C-9149-B4C8-91ACE6DB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DA8F-DD54-AF48-AEEF-03C29545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3E40-1B3B-4048-BD80-BCBC3DE8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643A-318B-4F40-89C4-410BCD03582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E487-5EAA-8F45-9AF9-0587FE29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F17D-E711-F24F-A901-C3AC7845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FCFE-6E08-6344-9A3C-3EBB3AD6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A1B62-B145-2D4E-BA0F-CCA3BBED1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EEAC-09D9-8E4D-AF2E-D35E9C2C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643A-318B-4F40-89C4-410BCD03582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048C6-6F26-C649-9219-884B79A2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0E60-0748-5449-9753-D5A09408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6ECF-C630-854E-9797-D2583A71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FF20-B825-6D4D-BB4C-FD7F57582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3375F-C152-3A4B-BAB8-FAC538BA9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A1D0C-72F0-9847-860B-FC154F01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643A-318B-4F40-89C4-410BCD03582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F7144-ADE5-EB47-9FC0-6D1B13D0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1107D-FFFC-4B44-A7DF-3DA56CC1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8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7401-497E-804E-A6AF-764FAD9C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16BA4-2AED-FC49-9FDC-C2618AF7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E5576-168D-B84C-B804-A3B3BBC40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B609-7103-D643-A771-AA241C317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0990-6AB8-E244-8820-B88720EA1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7BA30-A3EE-484D-9BD2-F9EB0200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643A-318B-4F40-89C4-410BCD03582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1D6FE-01A8-9E47-820E-D2B9A924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3B9A1-D093-0149-BEDE-E8C87F51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8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A8F3-A5DF-394E-BFAF-FDE81822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73546-42FD-F243-90F0-67217653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643A-318B-4F40-89C4-410BCD03582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CA27F-B1A1-1A4E-A8B2-25180EF8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5A7DF-08ED-2347-B6AB-40B205E3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D4789-F1E6-364D-B09C-74903AB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643A-318B-4F40-89C4-410BCD03582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8F271-2314-8A45-8E0D-C5E89DDB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6F46F-0CE5-884A-9867-74455068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3CE5-E4E0-F745-BF33-41657EA2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BD97-2C7D-9147-9419-9159A4CF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660A4-FFC1-634B-85B5-2822BFF00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D672-1382-824B-B8BE-AB6A8549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643A-318B-4F40-89C4-410BCD03582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AB724-D478-7542-A417-FA644B38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375C-F2BA-714B-80FF-25C17338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C29A-C890-2647-B61C-1FC5FA32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00EC9-C62E-F843-8B61-DE58AE86A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68E2D-9058-9A4C-AAA4-C3BA22B9B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E2A6A-A06A-124A-9D5B-057A317F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643A-318B-4F40-89C4-410BCD03582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76952-24F0-6A4E-8ED1-DACFCD73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01C08-F4AD-E743-9FDA-4692CAFD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1E579-FE2E-C244-A6BF-DEDA447E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6A64B-3257-0748-B8C5-13A4739F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5764-07E9-334F-91A5-4036CF626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643A-318B-4F40-89C4-410BCD03582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59DB-03C3-364E-A560-620668536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EB8DF-CDD7-E94A-83D1-173487C5E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C706-237B-6049-8FCB-9F5D05CC7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Inheritance I</a:t>
            </a:r>
          </a:p>
        </p:txBody>
      </p:sp>
    </p:spTree>
    <p:extLst>
      <p:ext uri="{BB962C8B-B14F-4D97-AF65-F5344CB8AC3E}">
        <p14:creationId xmlns:p14="http://schemas.microsoft.com/office/powerpoint/2010/main" val="218761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99804A85-EF6D-2B4A-9F31-45C306995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921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Method Overriding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6BF6E989-50A9-0047-9A3D-DB044E21B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921" y="1325563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Although a derived class inherits methods from the base class, it can change or </a:t>
            </a:r>
            <a:r>
              <a:rPr lang="en-US" altLang="en-US" i="1" dirty="0">
                <a:solidFill>
                  <a:srgbClr val="C00000"/>
                </a:solidFill>
              </a:rPr>
              <a:t>override</a:t>
            </a:r>
            <a:r>
              <a:rPr lang="en-US" altLang="en-US" i="1" dirty="0"/>
              <a:t> </a:t>
            </a:r>
            <a:r>
              <a:rPr lang="en-US" altLang="en-US" dirty="0"/>
              <a:t>an inherited method if necessary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 order to override a method definition, a </a:t>
            </a:r>
            <a:r>
              <a:rPr lang="en-US" altLang="en-US" i="1" dirty="0">
                <a:solidFill>
                  <a:srgbClr val="C00000"/>
                </a:solidFill>
              </a:rPr>
              <a:t>new definition </a:t>
            </a:r>
            <a:r>
              <a:rPr lang="en-US" altLang="en-US" dirty="0"/>
              <a:t>of the method is simply placed in the class definition, just like any other method that is added to the derived class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E7678191-F56C-1B46-A9C2-2D44DC985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21" y="1031456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165797302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967ED2A-715E-CE4A-95A0-150F518F6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526" y="11322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Overriding Versus Overloading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EC358162-5C7E-BF48-83D1-37CDFA6D8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38787"/>
            <a:ext cx="10272252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Do not confuse </a:t>
            </a:r>
            <a:r>
              <a:rPr lang="en-US" altLang="en-US" sz="2400" i="1" dirty="0"/>
              <a:t>overriding</a:t>
            </a:r>
            <a:r>
              <a:rPr lang="en-US" altLang="en-US" sz="2400" dirty="0"/>
              <a:t> a method in a derived class with </a:t>
            </a:r>
            <a:r>
              <a:rPr lang="en-US" altLang="en-US" sz="2400" i="1" dirty="0">
                <a:solidFill>
                  <a:srgbClr val="C00000"/>
                </a:solidFill>
              </a:rPr>
              <a:t>overloading</a:t>
            </a:r>
            <a:r>
              <a:rPr lang="en-US" altLang="en-US" sz="2400" dirty="0"/>
              <a:t> a method name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When a method is </a:t>
            </a:r>
            <a:r>
              <a:rPr lang="en-US" altLang="en-US" sz="2000" i="1" dirty="0">
                <a:solidFill>
                  <a:srgbClr val="C00000"/>
                </a:solidFill>
              </a:rPr>
              <a:t>overridden</a:t>
            </a:r>
            <a:r>
              <a:rPr lang="en-US" altLang="en-US" sz="2000" dirty="0"/>
              <a:t>, the </a:t>
            </a:r>
            <a:r>
              <a:rPr lang="en-US" altLang="en-US" sz="2000" i="1" dirty="0">
                <a:solidFill>
                  <a:srgbClr val="C00000"/>
                </a:solidFill>
              </a:rPr>
              <a:t>new method </a:t>
            </a:r>
            <a:r>
              <a:rPr lang="en-US" altLang="en-US" sz="2000" dirty="0"/>
              <a:t>definition given in the derived class has the exact </a:t>
            </a:r>
            <a:r>
              <a:rPr lang="en-US" altLang="en-US" sz="2000" dirty="0">
                <a:solidFill>
                  <a:srgbClr val="034CA1"/>
                </a:solidFill>
              </a:rPr>
              <a:t>same number and types of parameters</a:t>
            </a:r>
            <a:r>
              <a:rPr lang="en-US" altLang="en-US" sz="2000" dirty="0"/>
              <a:t> as in the base class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When a method in a derived class has a </a:t>
            </a:r>
            <a:r>
              <a:rPr lang="en-US" altLang="en-US" sz="2000" dirty="0">
                <a:solidFill>
                  <a:srgbClr val="034CA1"/>
                </a:solidFill>
              </a:rPr>
              <a:t>different signature</a:t>
            </a:r>
            <a:r>
              <a:rPr lang="en-US" altLang="en-US" sz="2000" dirty="0"/>
              <a:t> from the method in the base class, that is </a:t>
            </a:r>
            <a:r>
              <a:rPr lang="en-US" altLang="en-US" sz="2000" dirty="0">
                <a:solidFill>
                  <a:srgbClr val="034CA1"/>
                </a:solidFill>
              </a:rPr>
              <a:t>overloading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>
              <a:solidFill>
                <a:srgbClr val="034CA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Note that when the derived class overloads the original method, it still inherits the original method from the base class as well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E01AC1B6-64F5-AB48-86C2-33867121A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021624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98747149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6DEBD803-5920-B247-BFED-EA1C50732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9374" y="10297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final</a:t>
            </a:r>
            <a:r>
              <a:rPr lang="en-US" altLang="en-US" b="1" dirty="0"/>
              <a:t> Modifier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2B3DA047-2E2A-CA4F-93A3-EF0DB964A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the modifier </a:t>
            </a:r>
            <a:r>
              <a:rPr lang="en-US" altLang="en-US" sz="2400" b="1" dirty="0">
                <a:solidFill>
                  <a:srgbClr val="034CA1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2400" dirty="0"/>
              <a:t> is placed before the definition of a </a:t>
            </a:r>
            <a:r>
              <a:rPr lang="en-US" altLang="en-US" sz="2400" i="1" dirty="0"/>
              <a:t>method</a:t>
            </a:r>
            <a:r>
              <a:rPr lang="en-US" altLang="en-US" sz="2400" dirty="0"/>
              <a:t>, then that method may not be redefined in a derived class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It the modifier </a:t>
            </a:r>
            <a:r>
              <a:rPr lang="en-US" altLang="en-US" sz="2400" b="1" dirty="0">
                <a:solidFill>
                  <a:srgbClr val="034CA1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2400" dirty="0"/>
              <a:t> is placed before the definition of a </a:t>
            </a:r>
            <a:r>
              <a:rPr lang="en-US" altLang="en-US" sz="2400" i="1" dirty="0"/>
              <a:t>class</a:t>
            </a:r>
            <a:r>
              <a:rPr lang="en-US" altLang="en-US" sz="2400" dirty="0"/>
              <a:t>, then that class </a:t>
            </a:r>
            <a:r>
              <a:rPr lang="en-US" altLang="en-US" sz="2400" i="1" dirty="0">
                <a:solidFill>
                  <a:srgbClr val="C00000"/>
                </a:solidFill>
              </a:rPr>
              <a:t>may not be used </a:t>
            </a:r>
            <a:r>
              <a:rPr lang="en-US" altLang="en-US" sz="2400" dirty="0"/>
              <a:t>as a base class to derive other classes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1089E4C8-9F1B-9947-86C9-B802EBB5D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21" y="1031456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4075717444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AED671FA-31B6-1443-BA07-49163AAD6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26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Introduction to Inheritance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FD8B2948-5F5B-E247-9EEF-FF3573E86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rgbClr val="C00000"/>
                </a:solidFill>
              </a:rPr>
              <a:t>Inheritance</a:t>
            </a:r>
            <a:r>
              <a:rPr lang="en-US" altLang="en-US" sz="2400" dirty="0"/>
              <a:t> is one of the main techniques of object-oriented programming (OOP)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Using this technique, a very general form of a class is first defined and compiled, and then more specialized versions of the class are defined by adding instance variables and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specialized classes are said to </a:t>
            </a:r>
            <a:r>
              <a:rPr lang="en-US" altLang="en-US" sz="2000" i="1" dirty="0">
                <a:solidFill>
                  <a:srgbClr val="C00000"/>
                </a:solidFill>
              </a:rPr>
              <a:t>inherit</a:t>
            </a:r>
            <a:r>
              <a:rPr lang="en-US" altLang="en-US" sz="2000" dirty="0"/>
              <a:t> the methods and instance variables of the general class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73876628-5A79-3E4E-B772-53DEC7E24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9" y="4046538"/>
            <a:ext cx="13684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CA" altLang="en-US" sz="1200">
                <a:latin typeface="Arial" panose="020B0604020202020204" pitchFamily="34" charset="0"/>
              </a:rPr>
              <a:t>Base Class</a:t>
            </a: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ECB631E8-59D7-E54B-8736-7C64ECAAB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9" y="5199063"/>
            <a:ext cx="13684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CA" altLang="en-US" sz="1200">
                <a:latin typeface="Arial" panose="020B0604020202020204" pitchFamily="34" charset="0"/>
              </a:rPr>
              <a:t>Derived Class</a:t>
            </a:r>
          </a:p>
        </p:txBody>
      </p:sp>
      <p:grpSp>
        <p:nvGrpSpPr>
          <p:cNvPr id="5125" name="Group 6">
            <a:extLst>
              <a:ext uri="{FF2B5EF4-FFF2-40B4-BE49-F238E27FC236}">
                <a16:creationId xmlns:a16="http://schemas.microsoft.com/office/drawing/2014/main" id="{52FE9F46-77B7-7441-907C-4DA5D5869E41}"/>
              </a:ext>
            </a:extLst>
          </p:cNvPr>
          <p:cNvGrpSpPr>
            <a:grpSpLocks/>
          </p:cNvGrpSpPr>
          <p:nvPr/>
        </p:nvGrpSpPr>
        <p:grpSpPr bwMode="auto">
          <a:xfrm>
            <a:off x="6245226" y="4478339"/>
            <a:ext cx="142875" cy="720725"/>
            <a:chOff x="4672" y="3606"/>
            <a:chExt cx="91" cy="499"/>
          </a:xfrm>
        </p:grpSpPr>
        <p:sp>
          <p:nvSpPr>
            <p:cNvPr id="5126" name="AutoShape 7">
              <a:extLst>
                <a:ext uri="{FF2B5EF4-FFF2-40B4-BE49-F238E27FC236}">
                  <a16:creationId xmlns:a16="http://schemas.microsoft.com/office/drawing/2014/main" id="{C61FF395-EE3A-8943-8B32-298C4DF9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3606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7" name="Line 8">
              <a:extLst>
                <a:ext uri="{FF2B5EF4-FFF2-40B4-BE49-F238E27FC236}">
                  <a16:creationId xmlns:a16="http://schemas.microsoft.com/office/drawing/2014/main" id="{547FE9A6-974C-AF4E-A23F-1500BED51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7" y="3742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Line 1">
            <a:extLst>
              <a:ext uri="{FF2B5EF4-FFF2-40B4-BE49-F238E27FC236}">
                <a16:creationId xmlns:a16="http://schemas.microsoft.com/office/drawing/2014/main" id="{80D806E3-359C-CC47-B7AD-1C475929B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057959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205792487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>
            <a:extLst>
              <a:ext uri="{FF2B5EF4-FFF2-40B4-BE49-F238E27FC236}">
                <a16:creationId xmlns:a16="http://schemas.microsoft.com/office/drawing/2014/main" id="{BA25BDCA-A790-AE40-AA0F-6F63CC091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1696" y="3719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Employee Example</a:t>
            </a:r>
          </a:p>
        </p:txBody>
      </p:sp>
      <p:pic>
        <p:nvPicPr>
          <p:cNvPr id="6146" name="Picture 7" descr="07_01">
            <a:extLst>
              <a:ext uri="{FF2B5EF4-FFF2-40B4-BE49-F238E27FC236}">
                <a16:creationId xmlns:a16="http://schemas.microsoft.com/office/drawing/2014/main" id="{509347AF-2804-E544-9B3E-ACCAE2B7D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51" y="1605100"/>
            <a:ext cx="8780936" cy="374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1">
            <a:extLst>
              <a:ext uri="{FF2B5EF4-FFF2-40B4-BE49-F238E27FC236}">
                <a16:creationId xmlns:a16="http://schemas.microsoft.com/office/drawing/2014/main" id="{41233639-2B20-764E-8316-970E73AD7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696" y="1057959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52021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4">
            <a:extLst>
              <a:ext uri="{FF2B5EF4-FFF2-40B4-BE49-F238E27FC236}">
                <a16:creationId xmlns:a16="http://schemas.microsoft.com/office/drawing/2014/main" id="{77A228C3-0E5A-874D-BDB9-68349473D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0966" y="1958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Employee Example</a:t>
            </a:r>
          </a:p>
        </p:txBody>
      </p:sp>
      <p:sp>
        <p:nvSpPr>
          <p:cNvPr id="7170" name="Rectangle 5">
            <a:extLst>
              <a:ext uri="{FF2B5EF4-FFF2-40B4-BE49-F238E27FC236}">
                <a16:creationId xmlns:a16="http://schemas.microsoft.com/office/drawing/2014/main" id="{E34A143F-EAD8-1A4B-B3EF-66B8F0B2E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741739"/>
            <a:ext cx="1401762" cy="49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CA" altLang="en-US" sz="1200">
                <a:latin typeface="Arial" panose="020B0604020202020204" pitchFamily="34" charset="0"/>
              </a:rPr>
              <a:t>HourlyEmployee</a:t>
            </a:r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E428E723-F7C9-8443-8C3B-782C04EBA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3741739"/>
            <a:ext cx="1401762" cy="49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CA" altLang="en-US" sz="1200">
                <a:latin typeface="Arial" panose="020B0604020202020204" pitchFamily="34" charset="0"/>
              </a:rPr>
              <a:t>SalariedEmployee</a:t>
            </a: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2F6EBCD9-62D7-624A-BC9B-A715F2E4A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2230439"/>
            <a:ext cx="1403350" cy="49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CA" altLang="en-US" sz="1200">
                <a:latin typeface="Arial" panose="020B0604020202020204" pitchFamily="34" charset="0"/>
              </a:rPr>
              <a:t>Employee</a:t>
            </a:r>
            <a:endParaRPr lang="en-CA" altLang="en-US" sz="1000">
              <a:latin typeface="Arial" panose="020B0604020202020204" pitchFamily="34" charset="0"/>
            </a:endParaRPr>
          </a:p>
        </p:txBody>
      </p:sp>
      <p:grpSp>
        <p:nvGrpSpPr>
          <p:cNvPr id="7173" name="Group 8">
            <a:extLst>
              <a:ext uri="{FF2B5EF4-FFF2-40B4-BE49-F238E27FC236}">
                <a16:creationId xmlns:a16="http://schemas.microsoft.com/office/drawing/2014/main" id="{100A0432-2750-BC45-A497-668E4535D465}"/>
              </a:ext>
            </a:extLst>
          </p:cNvPr>
          <p:cNvGrpSpPr>
            <a:grpSpLocks/>
          </p:cNvGrpSpPr>
          <p:nvPr/>
        </p:nvGrpSpPr>
        <p:grpSpPr bwMode="auto">
          <a:xfrm rot="2270602">
            <a:off x="5145088" y="2590800"/>
            <a:ext cx="215900" cy="1296988"/>
            <a:chOff x="4672" y="3606"/>
            <a:chExt cx="91" cy="499"/>
          </a:xfrm>
        </p:grpSpPr>
        <p:sp>
          <p:nvSpPr>
            <p:cNvPr id="7177" name="AutoShape 9">
              <a:extLst>
                <a:ext uri="{FF2B5EF4-FFF2-40B4-BE49-F238E27FC236}">
                  <a16:creationId xmlns:a16="http://schemas.microsoft.com/office/drawing/2014/main" id="{18011E8B-E0F1-6947-AED4-AC7D8E0D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3606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8" name="Line 10">
              <a:extLst>
                <a:ext uri="{FF2B5EF4-FFF2-40B4-BE49-F238E27FC236}">
                  <a16:creationId xmlns:a16="http://schemas.microsoft.com/office/drawing/2014/main" id="{3FF5D421-5B86-D542-B1C5-0C2E6D61D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7" y="3742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4" name="Group 11">
            <a:extLst>
              <a:ext uri="{FF2B5EF4-FFF2-40B4-BE49-F238E27FC236}">
                <a16:creationId xmlns:a16="http://schemas.microsoft.com/office/drawing/2014/main" id="{77B119B3-EEB4-2E4B-9CB8-F3353A5547DC}"/>
              </a:ext>
            </a:extLst>
          </p:cNvPr>
          <p:cNvGrpSpPr>
            <a:grpSpLocks/>
          </p:cNvGrpSpPr>
          <p:nvPr/>
        </p:nvGrpSpPr>
        <p:grpSpPr bwMode="auto">
          <a:xfrm rot="19329398" flipH="1">
            <a:off x="7234238" y="2590800"/>
            <a:ext cx="215900" cy="1296988"/>
            <a:chOff x="4672" y="3606"/>
            <a:chExt cx="91" cy="499"/>
          </a:xfrm>
        </p:grpSpPr>
        <p:sp>
          <p:nvSpPr>
            <p:cNvPr id="7175" name="AutoShape 12">
              <a:extLst>
                <a:ext uri="{FF2B5EF4-FFF2-40B4-BE49-F238E27FC236}">
                  <a16:creationId xmlns:a16="http://schemas.microsoft.com/office/drawing/2014/main" id="{7478BD92-934E-0940-8AFB-EB38A41AE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3606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6" name="Line 13">
              <a:extLst>
                <a:ext uri="{FF2B5EF4-FFF2-40B4-BE49-F238E27FC236}">
                  <a16:creationId xmlns:a16="http://schemas.microsoft.com/office/drawing/2014/main" id="{E656B39B-84BF-014D-B5E5-5AFDFE463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7" y="3742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Line 1">
            <a:extLst>
              <a:ext uri="{FF2B5EF4-FFF2-40B4-BE49-F238E27FC236}">
                <a16:creationId xmlns:a16="http://schemas.microsoft.com/office/drawing/2014/main" id="{8E61024A-2BBC-E145-92FE-DE6A4AF18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966" y="1230238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50484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" name="Object 14">
            <a:extLst>
              <a:ext uri="{FF2B5EF4-FFF2-40B4-BE49-F238E27FC236}">
                <a16:creationId xmlns:a16="http://schemas.microsoft.com/office/drawing/2014/main" id="{AE404A81-7136-4743-B8D0-883CA861D097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5965612"/>
              </p:ext>
            </p:extLst>
          </p:nvPr>
        </p:nvGraphicFramePr>
        <p:xfrm>
          <a:off x="3421154" y="1078465"/>
          <a:ext cx="32829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Image" r:id="rId3" imgW="2362200" imgH="1447800" progId="Photoshop.Image.5">
                  <p:embed/>
                </p:oleObj>
              </mc:Choice>
              <mc:Fallback>
                <p:oleObj name="Image" r:id="rId3" imgW="2362200" imgH="1447800" progId="Photoshop.Image.5">
                  <p:embed/>
                  <p:pic>
                    <p:nvPicPr>
                      <p:cNvPr id="8193" name="Object 14">
                        <a:extLst>
                          <a:ext uri="{FF2B5EF4-FFF2-40B4-BE49-F238E27FC236}">
                            <a16:creationId xmlns:a16="http://schemas.microsoft.com/office/drawing/2014/main" id="{AE404A81-7136-4743-B8D0-883CA861D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154" y="1078465"/>
                        <a:ext cx="3282950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" name="Object 16">
            <a:extLst>
              <a:ext uri="{FF2B5EF4-FFF2-40B4-BE49-F238E27FC236}">
                <a16:creationId xmlns:a16="http://schemas.microsoft.com/office/drawing/2014/main" id="{0A0CC86A-B0D7-F348-9E52-9C41348A99B9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94535886"/>
              </p:ext>
            </p:extLst>
          </p:nvPr>
        </p:nvGraphicFramePr>
        <p:xfrm>
          <a:off x="1165318" y="4023277"/>
          <a:ext cx="3335337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Image" r:id="rId5" imgW="2393950" imgH="1663700" progId="Photoshop.Image.5">
                  <p:embed/>
                </p:oleObj>
              </mc:Choice>
              <mc:Fallback>
                <p:oleObj name="Image" r:id="rId5" imgW="2393950" imgH="1663700" progId="Photoshop.Image.5">
                  <p:embed/>
                  <p:pic>
                    <p:nvPicPr>
                      <p:cNvPr id="8194" name="Object 16">
                        <a:extLst>
                          <a:ext uri="{FF2B5EF4-FFF2-40B4-BE49-F238E27FC236}">
                            <a16:creationId xmlns:a16="http://schemas.microsoft.com/office/drawing/2014/main" id="{0A0CC86A-B0D7-F348-9E52-9C41348A99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318" y="4023277"/>
                        <a:ext cx="3335337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8">
            <a:extLst>
              <a:ext uri="{FF2B5EF4-FFF2-40B4-BE49-F238E27FC236}">
                <a16:creationId xmlns:a16="http://schemas.microsoft.com/office/drawing/2014/main" id="{DB0F2984-D111-7E41-BEA0-8FE4E9832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84332"/>
              </p:ext>
            </p:extLst>
          </p:nvPr>
        </p:nvGraphicFramePr>
        <p:xfrm>
          <a:off x="5608730" y="4050266"/>
          <a:ext cx="3287713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Image" r:id="rId7" imgW="2489200" imgH="1435100" progId="Photoshop.Image.5">
                  <p:embed/>
                </p:oleObj>
              </mc:Choice>
              <mc:Fallback>
                <p:oleObj name="Image" r:id="rId7" imgW="2489200" imgH="1435100" progId="Photoshop.Image.5">
                  <p:embed/>
                  <p:pic>
                    <p:nvPicPr>
                      <p:cNvPr id="8195" name="Object 18">
                        <a:extLst>
                          <a:ext uri="{FF2B5EF4-FFF2-40B4-BE49-F238E27FC236}">
                            <a16:creationId xmlns:a16="http://schemas.microsoft.com/office/drawing/2014/main" id="{DB0F2984-D111-7E41-BEA0-8FE4E9832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730" y="4050266"/>
                        <a:ext cx="3287713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" name="Group 19">
            <a:extLst>
              <a:ext uri="{FF2B5EF4-FFF2-40B4-BE49-F238E27FC236}">
                <a16:creationId xmlns:a16="http://schemas.microsoft.com/office/drawing/2014/main" id="{8B6472BB-E0F5-0545-A4FE-D262537265AC}"/>
              </a:ext>
            </a:extLst>
          </p:cNvPr>
          <p:cNvGrpSpPr>
            <a:grpSpLocks/>
          </p:cNvGrpSpPr>
          <p:nvPr/>
        </p:nvGrpSpPr>
        <p:grpSpPr bwMode="auto">
          <a:xfrm rot="2270602">
            <a:off x="2666747" y="2823435"/>
            <a:ext cx="215900" cy="1296988"/>
            <a:chOff x="4672" y="3606"/>
            <a:chExt cx="91" cy="499"/>
          </a:xfrm>
        </p:grpSpPr>
        <p:sp>
          <p:nvSpPr>
            <p:cNvPr id="8201" name="AutoShape 20">
              <a:extLst>
                <a:ext uri="{FF2B5EF4-FFF2-40B4-BE49-F238E27FC236}">
                  <a16:creationId xmlns:a16="http://schemas.microsoft.com/office/drawing/2014/main" id="{DCA048B6-DD49-7747-B77A-14929A07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3606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2" name="Line 21">
              <a:extLst>
                <a:ext uri="{FF2B5EF4-FFF2-40B4-BE49-F238E27FC236}">
                  <a16:creationId xmlns:a16="http://schemas.microsoft.com/office/drawing/2014/main" id="{DF8C0CBE-A788-9344-8B2C-15392691A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7" y="3742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7" name="Group 22">
            <a:extLst>
              <a:ext uri="{FF2B5EF4-FFF2-40B4-BE49-F238E27FC236}">
                <a16:creationId xmlns:a16="http://schemas.microsoft.com/office/drawing/2014/main" id="{20841C04-963C-E94E-90F6-6DA715F3892A}"/>
              </a:ext>
            </a:extLst>
          </p:cNvPr>
          <p:cNvGrpSpPr>
            <a:grpSpLocks/>
          </p:cNvGrpSpPr>
          <p:nvPr/>
        </p:nvGrpSpPr>
        <p:grpSpPr bwMode="auto">
          <a:xfrm rot="19329398" flipH="1">
            <a:off x="7079256" y="2697131"/>
            <a:ext cx="215900" cy="1296988"/>
            <a:chOff x="4672" y="3606"/>
            <a:chExt cx="91" cy="499"/>
          </a:xfrm>
        </p:grpSpPr>
        <p:sp>
          <p:nvSpPr>
            <p:cNvPr id="8199" name="AutoShape 23">
              <a:extLst>
                <a:ext uri="{FF2B5EF4-FFF2-40B4-BE49-F238E27FC236}">
                  <a16:creationId xmlns:a16="http://schemas.microsoft.com/office/drawing/2014/main" id="{EB176959-7968-4748-BB00-F8D71464C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3606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0" name="Line 24">
              <a:extLst>
                <a:ext uri="{FF2B5EF4-FFF2-40B4-BE49-F238E27FC236}">
                  <a16:creationId xmlns:a16="http://schemas.microsoft.com/office/drawing/2014/main" id="{9696922B-4FDE-F34C-BB2C-4BC30447D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7" y="3742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C6E1CA8F-F044-0F45-85C5-73F461D0354E}"/>
              </a:ext>
            </a:extLst>
          </p:cNvPr>
          <p:cNvSpPr txBox="1">
            <a:spLocks noChangeArrowheads="1"/>
          </p:cNvSpPr>
          <p:nvPr/>
        </p:nvSpPr>
        <p:spPr>
          <a:xfrm>
            <a:off x="930966" y="19583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/>
              <a:t>Employee Example</a:t>
            </a:r>
            <a:endParaRPr lang="en-US" altLang="en-US" b="1" dirty="0"/>
          </a:p>
        </p:txBody>
      </p:sp>
      <p:sp>
        <p:nvSpPr>
          <p:cNvPr id="14" name="Line 1">
            <a:extLst>
              <a:ext uri="{FF2B5EF4-FFF2-40B4-BE49-F238E27FC236}">
                <a16:creationId xmlns:a16="http://schemas.microsoft.com/office/drawing/2014/main" id="{1EC28834-D742-F248-BF90-F417FCBF8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966" y="925438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47978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589448CF-F55A-E045-AEFE-77A979AA7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921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Introduction to Inheritance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04676BF5-5455-D849-9C23-A2893E804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921" y="1325563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000" dirty="0"/>
              <a:t>Inheritance is the process by which a new class is created from another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new class is called a </a:t>
            </a:r>
            <a:r>
              <a:rPr lang="en-US" altLang="en-US" sz="1800" b="1" i="1" dirty="0">
                <a:solidFill>
                  <a:srgbClr val="C00000"/>
                </a:solidFill>
              </a:rPr>
              <a:t>derived</a:t>
            </a:r>
            <a:r>
              <a:rPr lang="en-US" altLang="en-US" sz="1800" i="1" dirty="0"/>
              <a:t>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original class is called the </a:t>
            </a:r>
            <a:r>
              <a:rPr lang="en-US" altLang="en-US" sz="1800" b="1" i="1" dirty="0">
                <a:solidFill>
                  <a:srgbClr val="C00000"/>
                </a:solidFill>
              </a:rPr>
              <a:t>base</a:t>
            </a:r>
            <a:r>
              <a:rPr lang="en-US" altLang="en-US" sz="1800" i="1" dirty="0"/>
              <a:t> class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000" dirty="0"/>
              <a:t>A derived class automatically has </a:t>
            </a:r>
            <a:r>
              <a:rPr lang="en-US" altLang="en-US" sz="2000" b="1" dirty="0">
                <a:solidFill>
                  <a:srgbClr val="C00000"/>
                </a:solidFill>
              </a:rPr>
              <a:t>all</a:t>
            </a:r>
            <a:r>
              <a:rPr lang="en-US" altLang="en-US" sz="2000" dirty="0"/>
              <a:t> the instance variables and methods that the base class has, and it can have additional methods and/or instance variables as well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000" dirty="0"/>
              <a:t>Inheritance is especially advantageous because it allows code to be </a:t>
            </a:r>
            <a:r>
              <a:rPr lang="en-US" altLang="en-US" sz="2000" i="1" dirty="0">
                <a:solidFill>
                  <a:srgbClr val="C00000"/>
                </a:solidFill>
              </a:rPr>
              <a:t>reused</a:t>
            </a:r>
            <a:r>
              <a:rPr lang="en-US" altLang="en-US" sz="2000" dirty="0"/>
              <a:t>, without having to copy it into the definitions of the derived classes</a:t>
            </a:r>
          </a:p>
        </p:txBody>
      </p:sp>
      <p:sp>
        <p:nvSpPr>
          <p:cNvPr id="6" name="Line 1">
            <a:extLst>
              <a:ext uri="{FF2B5EF4-FFF2-40B4-BE49-F238E27FC236}">
                <a16:creationId xmlns:a16="http://schemas.microsoft.com/office/drawing/2014/main" id="{E8C6ED9D-F232-594C-81D6-B81709923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21" y="1031456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8307424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0AC04195-905F-CB48-8B6A-2697238F2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374" y="-19146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Derived Classes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3212D642-AA60-5F41-8119-80D2E9376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373" y="1134096"/>
            <a:ext cx="10810461" cy="52562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dirty="0"/>
              <a:t>Since an hourly employee is an employee, it is defined as a </a:t>
            </a:r>
            <a:r>
              <a:rPr lang="en-US" altLang="en-US" sz="2400" i="1" dirty="0">
                <a:solidFill>
                  <a:srgbClr val="C00000"/>
                </a:solidFill>
              </a:rPr>
              <a:t>derived</a:t>
            </a:r>
            <a:r>
              <a:rPr lang="en-US" altLang="en-US" sz="2400" i="1" dirty="0"/>
              <a:t> </a:t>
            </a:r>
            <a:r>
              <a:rPr lang="en-US" altLang="en-US" sz="2400" dirty="0"/>
              <a:t>class of the class </a:t>
            </a:r>
            <a:r>
              <a:rPr lang="en-US" altLang="en-US" sz="2400" b="1" dirty="0">
                <a:solidFill>
                  <a:srgbClr val="034CA1"/>
                </a:solidFill>
                <a:latin typeface="Courier New" panose="02070309020205020404" pitchFamily="49" charset="0"/>
              </a:rPr>
              <a:t>Employee</a:t>
            </a:r>
            <a:endParaRPr lang="en-US" altLang="en-US" sz="2400" dirty="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i="1" dirty="0"/>
              <a:t>derived class</a:t>
            </a:r>
            <a:r>
              <a:rPr lang="en-US" altLang="en-US" sz="2000" dirty="0"/>
              <a:t> is defined by adding instance variables and methods to an existing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existing class that the derived class is built upon is called the </a:t>
            </a:r>
            <a:r>
              <a:rPr lang="en-US" altLang="en-US" sz="2000" i="1" dirty="0"/>
              <a:t>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phrase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i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BaseClass</a:t>
            </a:r>
            <a:r>
              <a:rPr lang="en-US" altLang="en-US" sz="2000" dirty="0"/>
              <a:t> must be added to the derived class definition: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solidFill>
                  <a:srgbClr val="034CA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34CA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8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HourlyEmployee</a:t>
            </a:r>
            <a:r>
              <a:rPr lang="en-US" altLang="en-US" sz="1800" b="1" dirty="0">
                <a:solidFill>
                  <a:srgbClr val="034CA1"/>
                </a:solidFill>
                <a:latin typeface="Courier New" panose="02070309020205020404" pitchFamily="49" charset="0"/>
              </a:rPr>
              <a:t> extends Employee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b="1" dirty="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derived class inherits all the public methods, all the public and private instance variables, and all the public and private static variables from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derived class can </a:t>
            </a:r>
            <a:r>
              <a:rPr lang="en-US" altLang="en-US" sz="2000" dirty="0">
                <a:solidFill>
                  <a:srgbClr val="C00000"/>
                </a:solidFill>
              </a:rPr>
              <a:t>add more </a:t>
            </a:r>
            <a:r>
              <a:rPr lang="en-US" altLang="en-US" sz="2000" dirty="0"/>
              <a:t>instance variables, static variables, and/or methods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b="1" dirty="0">
              <a:solidFill>
                <a:srgbClr val="034CA1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3DBB313B-F28F-7A43-951D-E2993DF9F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74" y="885682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1923812034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21C13F3C-3678-0947-903B-F04A36EE0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Inherited Members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3834D7B7-C5F0-994F-8974-F9F0DEBC1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derived class automatically has all the instance variables, all the static variables, and all the public methods of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Members from the base class are said to be </a:t>
            </a:r>
            <a:r>
              <a:rPr lang="en-US" altLang="en-US" sz="2000" i="1" dirty="0"/>
              <a:t>inherited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Definitions for the inherited variables and methods do not appear in the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code is reused without having to explicitly copy it, unless the creator of the derived class redefines one or more of the base class methods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03ADCFCB-34AC-9240-8C99-0C75E771A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018204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413582242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7012EEC5-97CD-114F-9A45-3697DA2B0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9661" y="-11195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Parent and Child Classes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BE1FFE24-D15D-9849-964C-DD15D92C0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921" y="1213610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+mj-lt"/>
              </a:rPr>
              <a:t>A base class is often called the </a:t>
            </a:r>
            <a:r>
              <a:rPr lang="en-US" altLang="en-US" sz="2400" i="1" dirty="0">
                <a:solidFill>
                  <a:srgbClr val="C00000"/>
                </a:solidFill>
                <a:latin typeface="+mj-lt"/>
              </a:rPr>
              <a:t>parent</a:t>
            </a:r>
            <a:r>
              <a:rPr lang="en-US" altLang="en-US" sz="2400" i="1" dirty="0">
                <a:latin typeface="+mj-lt"/>
              </a:rPr>
              <a:t> class</a:t>
            </a:r>
          </a:p>
          <a:p>
            <a:pPr lvl="1" eaLnBrk="1" hangingPunct="1"/>
            <a:r>
              <a:rPr lang="en-US" altLang="en-US" sz="2000" dirty="0">
                <a:latin typeface="+mj-lt"/>
              </a:rPr>
              <a:t>A derived class is then called a </a:t>
            </a:r>
            <a:r>
              <a:rPr lang="en-US" altLang="en-US" sz="2000" i="1" dirty="0">
                <a:solidFill>
                  <a:srgbClr val="C00000"/>
                </a:solidFill>
                <a:latin typeface="+mj-lt"/>
              </a:rPr>
              <a:t>child</a:t>
            </a:r>
            <a:r>
              <a:rPr lang="en-US" altLang="en-US" sz="2000" i="1" dirty="0">
                <a:latin typeface="+mj-lt"/>
              </a:rPr>
              <a:t> class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000" i="1" dirty="0">
              <a:latin typeface="+mj-lt"/>
            </a:endParaRPr>
          </a:p>
          <a:p>
            <a:pPr eaLnBrk="1" hangingPunct="1"/>
            <a:r>
              <a:rPr lang="en-US" altLang="en-US" sz="2400" dirty="0">
                <a:latin typeface="+mj-lt"/>
              </a:rPr>
              <a:t>These relationships are often extended such that a class that is a parent of a parent . . . of another class is called an </a:t>
            </a:r>
            <a:r>
              <a:rPr lang="en-US" altLang="en-US" sz="2400" i="1" dirty="0">
                <a:solidFill>
                  <a:srgbClr val="C00000"/>
                </a:solidFill>
                <a:latin typeface="+mj-lt"/>
              </a:rPr>
              <a:t>ancestor</a:t>
            </a:r>
            <a:r>
              <a:rPr lang="en-US" altLang="en-US" sz="2400" i="1" dirty="0">
                <a:latin typeface="+mj-lt"/>
              </a:rPr>
              <a:t> class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i="1" dirty="0">
              <a:latin typeface="+mj-lt"/>
            </a:endParaRPr>
          </a:p>
          <a:p>
            <a:pPr lvl="1" eaLnBrk="1" hangingPunct="1"/>
            <a:r>
              <a:rPr lang="en-US" altLang="en-US" sz="2000" dirty="0">
                <a:latin typeface="+mj-lt"/>
              </a:rPr>
              <a:t>If class </a:t>
            </a:r>
            <a:r>
              <a:rPr lang="en-US" altLang="en-US" sz="2000" b="1" dirty="0">
                <a:solidFill>
                  <a:srgbClr val="034CA1"/>
                </a:solidFill>
                <a:latin typeface="+mj-lt"/>
              </a:rPr>
              <a:t>A</a:t>
            </a:r>
            <a:r>
              <a:rPr lang="en-US" altLang="en-US" sz="2000" dirty="0">
                <a:latin typeface="+mj-lt"/>
              </a:rPr>
              <a:t> is an </a:t>
            </a: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ancestor</a:t>
            </a:r>
            <a:r>
              <a:rPr lang="en-US" altLang="en-US" sz="2000" dirty="0">
                <a:latin typeface="+mj-lt"/>
              </a:rPr>
              <a:t> of class </a:t>
            </a:r>
            <a:r>
              <a:rPr lang="en-US" altLang="en-US" sz="2000" b="1" dirty="0">
                <a:solidFill>
                  <a:srgbClr val="034CA1"/>
                </a:solidFill>
                <a:latin typeface="+mj-lt"/>
              </a:rPr>
              <a:t>B</a:t>
            </a:r>
            <a:r>
              <a:rPr lang="en-US" altLang="en-US" sz="2000" dirty="0">
                <a:latin typeface="+mj-lt"/>
              </a:rPr>
              <a:t>, then class </a:t>
            </a:r>
            <a:r>
              <a:rPr lang="en-US" altLang="en-US" sz="2000" b="1" dirty="0">
                <a:solidFill>
                  <a:srgbClr val="034CA1"/>
                </a:solidFill>
                <a:latin typeface="+mj-lt"/>
              </a:rPr>
              <a:t>B</a:t>
            </a:r>
            <a:r>
              <a:rPr lang="en-US" altLang="en-US" sz="2000" b="1" dirty="0">
                <a:latin typeface="+mj-lt"/>
              </a:rPr>
              <a:t> </a:t>
            </a:r>
            <a:r>
              <a:rPr lang="en-US" altLang="en-US" sz="2000" dirty="0">
                <a:latin typeface="+mj-lt"/>
              </a:rPr>
              <a:t>can be called a </a:t>
            </a:r>
            <a:r>
              <a:rPr lang="en-US" altLang="en-US" sz="2000" i="1" dirty="0">
                <a:solidFill>
                  <a:srgbClr val="C00000"/>
                </a:solidFill>
                <a:latin typeface="+mj-lt"/>
              </a:rPr>
              <a:t>descendent</a:t>
            </a:r>
            <a:r>
              <a:rPr lang="en-US" altLang="en-US" sz="2000" dirty="0">
                <a:latin typeface="+mj-lt"/>
              </a:rPr>
              <a:t> of class </a:t>
            </a:r>
            <a:r>
              <a:rPr lang="en-US" altLang="en-US" sz="2000" b="1" dirty="0">
                <a:solidFill>
                  <a:srgbClr val="034CA1"/>
                </a:solidFill>
                <a:latin typeface="+mj-lt"/>
              </a:rPr>
              <a:t>A</a:t>
            </a:r>
            <a:endParaRPr lang="en-US" altLang="en-US" sz="2000" dirty="0">
              <a:solidFill>
                <a:srgbClr val="034CA1"/>
              </a:solidFill>
              <a:latin typeface="+mj-lt"/>
            </a:endParaRP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67CC6AEB-FF95-3A43-9C7B-E12210766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21" y="1031456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14722172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633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Tahoma</vt:lpstr>
      <vt:lpstr>Wingdings</vt:lpstr>
      <vt:lpstr>Office Theme</vt:lpstr>
      <vt:lpstr>Image</vt:lpstr>
      <vt:lpstr>Inheritance I</vt:lpstr>
      <vt:lpstr>Introduction to Inheritance</vt:lpstr>
      <vt:lpstr>Employee Example</vt:lpstr>
      <vt:lpstr>Employee Example</vt:lpstr>
      <vt:lpstr>PowerPoint Presentation</vt:lpstr>
      <vt:lpstr>Introduction to Inheritance</vt:lpstr>
      <vt:lpstr>Derived Classes</vt:lpstr>
      <vt:lpstr>Inherited Members</vt:lpstr>
      <vt:lpstr>Parent and Child Classes</vt:lpstr>
      <vt:lpstr>Method Overriding</vt:lpstr>
      <vt:lpstr>Overriding Versus Overloading</vt:lpstr>
      <vt:lpstr>The final Modifier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 Alomar</dc:creator>
  <cp:lastModifiedBy>Abdullrhman Alshemeili</cp:lastModifiedBy>
  <cp:revision>4</cp:revision>
  <dcterms:created xsi:type="dcterms:W3CDTF">2019-06-29T18:10:22Z</dcterms:created>
  <dcterms:modified xsi:type="dcterms:W3CDTF">2022-05-10T17:17:42Z</dcterms:modified>
</cp:coreProperties>
</file>