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전력 수요 예측 모델 비교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IoT 플랫폼과 IoT 장치설계 과제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63BCEC-B5D7-2321-62F9-2D29E0623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25808"/>
              </p:ext>
            </p:extLst>
          </p:nvPr>
        </p:nvGraphicFramePr>
        <p:xfrm>
          <a:off x="1524000" y="139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824358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9345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Column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8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Dd/mm/</a:t>
                      </a:r>
                      <a:r>
                        <a:rPr lang="en-US" altLang="ko-KR" sz="1200" dirty="0" err="1"/>
                        <a:t>yyyy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형식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Hh:mm:ss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형식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2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Global_active_power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가정용 분당 평균 유효 전력</a:t>
                      </a:r>
                      <a:r>
                        <a:rPr lang="en-US" altLang="ko-KR" sz="1200" dirty="0"/>
                        <a:t>(KW)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Global_reactive_power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가정용 분당 평균 무효 전력</a:t>
                      </a:r>
                      <a:r>
                        <a:rPr lang="en-US" altLang="ko-KR" sz="1200" dirty="0"/>
                        <a:t>(KW)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2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Voltage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 평균 전압</a:t>
                      </a:r>
                      <a:r>
                        <a:rPr lang="en-US" altLang="ko-KR" sz="1200" dirty="0"/>
                        <a:t>(V)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19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Global_intensity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가정용 분당 평균 전류 강도</a:t>
                      </a:r>
                      <a:r>
                        <a:rPr lang="en-US" altLang="ko-KR" sz="1200" dirty="0"/>
                        <a:t>(A)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9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Sub_metering_1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에너지 보조 계량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Wh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71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Sub_metering_2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에너지 보조 계량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Wh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2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Sub_metering_3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에너지 보조 계량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Wh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40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178DDE-BEB5-824A-679A-5357E03A787D}"/>
              </a:ext>
            </a:extLst>
          </p:cNvPr>
          <p:cNvSpPr txBox="1"/>
          <p:nvPr/>
        </p:nvSpPr>
        <p:spPr>
          <a:xfrm>
            <a:off x="644893" y="362188"/>
            <a:ext cx="6489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데이터셋 분석</a:t>
            </a:r>
            <a:endParaRPr lang="en-US" altLang="ko-KR" sz="1200" dirty="0"/>
          </a:p>
          <a:p>
            <a:r>
              <a:rPr lang="en-US" altLang="ko-KR" sz="1200" dirty="0"/>
              <a:t>2006</a:t>
            </a:r>
            <a:r>
              <a:rPr lang="ko-KR" altLang="en-US" sz="1200" dirty="0"/>
              <a:t>년 </a:t>
            </a:r>
            <a:r>
              <a:rPr lang="en-US" altLang="ko-KR" sz="1200" dirty="0"/>
              <a:t>12</a:t>
            </a:r>
            <a:r>
              <a:rPr lang="ko-KR" altLang="en-US" sz="1200" dirty="0"/>
              <a:t>월 </a:t>
            </a:r>
            <a:r>
              <a:rPr lang="en-US" altLang="ko-KR" sz="1200" dirty="0"/>
              <a:t>16</a:t>
            </a:r>
            <a:r>
              <a:rPr lang="ko-KR" altLang="en-US" sz="1200" dirty="0"/>
              <a:t>일 </a:t>
            </a:r>
            <a:r>
              <a:rPr lang="en-US" altLang="ko-KR" sz="1200" dirty="0"/>
              <a:t>17</a:t>
            </a:r>
            <a:r>
              <a:rPr lang="ko-KR" altLang="en-US" sz="1200" dirty="0"/>
              <a:t>시 </a:t>
            </a:r>
            <a:r>
              <a:rPr lang="en-US" altLang="ko-KR" sz="1200" dirty="0"/>
              <a:t>24</a:t>
            </a:r>
            <a:r>
              <a:rPr lang="ko-KR" altLang="en-US" sz="1200" dirty="0"/>
              <a:t>분부터 </a:t>
            </a:r>
            <a:r>
              <a:rPr lang="en-US" altLang="ko-KR" sz="1200" dirty="0"/>
              <a:t>2010</a:t>
            </a:r>
            <a:r>
              <a:rPr lang="ko-KR" altLang="en-US" sz="1200" dirty="0"/>
              <a:t>년 </a:t>
            </a:r>
            <a:r>
              <a:rPr lang="en-US" altLang="ko-KR" sz="1200" dirty="0"/>
              <a:t>11</a:t>
            </a:r>
            <a:r>
              <a:rPr lang="ko-KR" altLang="en-US" sz="1200" dirty="0"/>
              <a:t>월 </a:t>
            </a:r>
            <a:r>
              <a:rPr lang="en-US" altLang="ko-KR" sz="1200" dirty="0"/>
              <a:t>26</a:t>
            </a:r>
            <a:r>
              <a:rPr lang="ko-KR" altLang="en-US" sz="1200" dirty="0"/>
              <a:t>일 </a:t>
            </a:r>
            <a:r>
              <a:rPr lang="en-US" altLang="ko-KR" sz="1200" dirty="0"/>
              <a:t>21</a:t>
            </a:r>
            <a:r>
              <a:rPr lang="ko-KR" altLang="en-US" sz="1200" dirty="0"/>
              <a:t>시 </a:t>
            </a:r>
            <a:r>
              <a:rPr lang="en-US" altLang="ko-KR" sz="1200" dirty="0"/>
              <a:t>2</a:t>
            </a:r>
            <a:r>
              <a:rPr lang="ko-KR" altLang="en-US" sz="1200" dirty="0"/>
              <a:t>분까지 약 </a:t>
            </a:r>
            <a:r>
              <a:rPr lang="en-US" altLang="ko-KR" sz="1200" dirty="0"/>
              <a:t>4</a:t>
            </a:r>
            <a:r>
              <a:rPr lang="ko-KR" altLang="en-US" sz="1200" dirty="0"/>
              <a:t>년간 </a:t>
            </a:r>
            <a:r>
              <a:rPr lang="en-US" altLang="ko-KR" sz="1200" dirty="0"/>
              <a:t>1</a:t>
            </a:r>
            <a:r>
              <a:rPr lang="ko-KR" altLang="en-US" sz="1200" dirty="0"/>
              <a:t>분씩 수집된 데이터</a:t>
            </a:r>
            <a:endParaRPr lang="en-US" altLang="ko-KR" sz="1200" dirty="0"/>
          </a:p>
          <a:p>
            <a:r>
              <a:rPr lang="ko-KR" altLang="en-US" sz="1200" dirty="0"/>
              <a:t>크기 </a:t>
            </a:r>
            <a:r>
              <a:rPr lang="en-US" altLang="ko-KR" sz="1200" dirty="0"/>
              <a:t>: 216,075,259 row</a:t>
            </a:r>
          </a:p>
          <a:p>
            <a:r>
              <a:rPr lang="ko-KR" altLang="en-US" sz="1200" dirty="0"/>
              <a:t>출처</a:t>
            </a:r>
            <a:r>
              <a:rPr lang="en-US" altLang="ko-KR" sz="1200" dirty="0"/>
              <a:t> : University of California at Irvine(UCI) </a:t>
            </a:r>
            <a:r>
              <a:rPr lang="en-US" altLang="ko-KR" sz="1200" dirty="0" err="1"/>
              <a:t>Macining</a:t>
            </a:r>
            <a:r>
              <a:rPr lang="en-US" altLang="ko-KR" sz="1200" dirty="0"/>
              <a:t> Learning Repository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51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A7190-69E2-391D-8867-A50E97C562D3}"/>
              </a:ext>
            </a:extLst>
          </p:cNvPr>
          <p:cNvSpPr txBox="1"/>
          <p:nvPr/>
        </p:nvSpPr>
        <p:spPr>
          <a:xfrm>
            <a:off x="644892" y="362188"/>
            <a:ext cx="7430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데이터를 확인하고 </a:t>
            </a:r>
            <a:r>
              <a:rPr lang="ko-KR" altLang="en-US" sz="1200" dirty="0" err="1"/>
              <a:t>결측치를</a:t>
            </a:r>
            <a:r>
              <a:rPr lang="ko-KR" altLang="en-US" sz="1200" dirty="0"/>
              <a:t> 제거한 후</a:t>
            </a:r>
            <a:r>
              <a:rPr lang="en-US" altLang="ko-KR" sz="1200" dirty="0"/>
              <a:t>, </a:t>
            </a:r>
            <a:r>
              <a:rPr lang="ko-KR" altLang="en-US" sz="1200" dirty="0"/>
              <a:t>학습 데이터와 테스트 데이터를 분리함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094EC-94DE-28E4-8FDE-11642AB89399}"/>
              </a:ext>
            </a:extLst>
          </p:cNvPr>
          <p:cNvSpPr txBox="1"/>
          <p:nvPr/>
        </p:nvSpPr>
        <p:spPr>
          <a:xfrm>
            <a:off x="644893" y="2057370"/>
            <a:ext cx="823922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# 데이터 로드 및 </a:t>
            </a:r>
            <a:r>
              <a:rPr lang="ko-KR" altLang="en-US" sz="1100" dirty="0" err="1"/>
              <a:t>전처리</a:t>
            </a:r>
            <a:endParaRPr lang="ko-KR" altLang="en-US" sz="1100" dirty="0"/>
          </a:p>
          <a:p>
            <a:r>
              <a:rPr lang="ko-KR" altLang="en-US" sz="1100" dirty="0" err="1"/>
              <a:t>file_path</a:t>
            </a:r>
            <a:r>
              <a:rPr lang="ko-KR" altLang="en-US" sz="1100" dirty="0"/>
              <a:t> = '</a:t>
            </a:r>
            <a:r>
              <a:rPr lang="ko-KR" altLang="en-US" sz="1100" dirty="0" err="1"/>
              <a:t>household_power_consumption.txt</a:t>
            </a:r>
            <a:r>
              <a:rPr lang="ko-KR" altLang="en-US" sz="1100" dirty="0"/>
              <a:t>＇ </a:t>
            </a:r>
            <a:r>
              <a:rPr lang="en-US" altLang="ko-KR" sz="1100" dirty="0"/>
              <a:t>#</a:t>
            </a:r>
            <a:r>
              <a:rPr lang="ko-KR" altLang="en-US" sz="1100" dirty="0"/>
              <a:t>데이터 읽기</a:t>
            </a:r>
          </a:p>
          <a:p>
            <a:r>
              <a:rPr lang="en-US" altLang="ko-KR" sz="1100" dirty="0"/>
              <a:t>D</a:t>
            </a:r>
            <a:r>
              <a:rPr lang="ko-KR" altLang="en-US" sz="1100" dirty="0" err="1"/>
              <a:t>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pd.read_csv</a:t>
            </a:r>
            <a:r>
              <a:rPr lang="ko-KR" altLang="en-US" sz="1100" dirty="0"/>
              <a:t>(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file_path</a:t>
            </a:r>
            <a:r>
              <a:rPr lang="ko-KR" altLang="en-US" sz="1100" dirty="0"/>
              <a:t>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sep</a:t>
            </a:r>
            <a:r>
              <a:rPr lang="ko-KR" altLang="en-US" sz="1100" dirty="0"/>
              <a:t>=＇;＇, </a:t>
            </a:r>
            <a:r>
              <a:rPr lang="en-US" altLang="ko-KR" sz="1100" dirty="0"/>
              <a:t>#</a:t>
            </a:r>
            <a:r>
              <a:rPr lang="ko-KR" altLang="en-US" sz="1100" dirty="0"/>
              <a:t>파일 </a:t>
            </a:r>
            <a:r>
              <a:rPr lang="ko-KR" altLang="en-US" sz="1100" dirty="0" err="1"/>
              <a:t>구분자</a:t>
            </a:r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parse_dates</a:t>
            </a:r>
            <a:r>
              <a:rPr lang="ko-KR" altLang="en-US" sz="1100" dirty="0"/>
              <a:t>={＇</a:t>
            </a:r>
            <a:r>
              <a:rPr lang="ko-KR" altLang="en-US" sz="1100" dirty="0" err="1"/>
              <a:t>Datetime</a:t>
            </a:r>
            <a:r>
              <a:rPr lang="ko-KR" altLang="en-US" sz="1100" dirty="0"/>
              <a:t>＇: [＇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＇, ＇Time＇]},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infer_datetime_format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na_values</a:t>
            </a:r>
            <a:r>
              <a:rPr lang="ko-KR" altLang="en-US" sz="1100" dirty="0"/>
              <a:t>=＇?＇, </a:t>
            </a:r>
            <a:r>
              <a:rPr lang="en-US" altLang="ko-KR" sz="1100" dirty="0"/>
              <a:t>#?</a:t>
            </a:r>
            <a:r>
              <a:rPr lang="ko-KR" altLang="en-US" sz="1100" dirty="0"/>
              <a:t>로 되어 있는 값은 </a:t>
            </a:r>
            <a:r>
              <a:rPr lang="ko-KR" altLang="en-US" sz="1100" dirty="0" err="1"/>
              <a:t>결측치로</a:t>
            </a:r>
            <a:r>
              <a:rPr lang="ko-KR" altLang="en-US" sz="1100" dirty="0"/>
              <a:t> 처리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low_memory</a:t>
            </a:r>
            <a:r>
              <a:rPr lang="ko-KR" altLang="en-US" sz="1100" dirty="0"/>
              <a:t>=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 </a:t>
            </a:r>
            <a:r>
              <a:rPr lang="en-US" altLang="ko-KR" sz="1100" dirty="0"/>
              <a:t># </a:t>
            </a:r>
            <a:r>
              <a:rPr lang="ko-KR" altLang="en-US" sz="1100" dirty="0"/>
              <a:t>메모리 경고 방지용 옵션</a:t>
            </a:r>
          </a:p>
          <a:p>
            <a:r>
              <a:rPr lang="ko-KR" altLang="en-US" sz="1100" dirty="0"/>
              <a:t>)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컬럼을 실수형</a:t>
            </a:r>
            <a:r>
              <a:rPr lang="en-US" altLang="ko-KR" sz="1100" dirty="0"/>
              <a:t> </a:t>
            </a:r>
            <a:r>
              <a:rPr lang="ko-KR" altLang="en-US" sz="1100" dirty="0"/>
              <a:t>으로 변환 하고 </a:t>
            </a:r>
            <a:r>
              <a:rPr lang="ko-KR" altLang="en-US" sz="1100" dirty="0" err="1"/>
              <a:t>실패시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NaN</a:t>
            </a:r>
            <a:r>
              <a:rPr lang="ko-KR" altLang="en-US" sz="1100" dirty="0"/>
              <a:t>으로 처리</a:t>
            </a:r>
          </a:p>
          <a:p>
            <a:r>
              <a:rPr lang="en-US" altLang="ko-KR" sz="1100" dirty="0"/>
              <a:t>D</a:t>
            </a:r>
            <a:r>
              <a:rPr lang="ko-KR" altLang="en-US" sz="1100" dirty="0" err="1"/>
              <a:t>f</a:t>
            </a:r>
            <a:r>
              <a:rPr lang="ko-KR" altLang="en-US" sz="1100" dirty="0"/>
              <a:t>[＇</a:t>
            </a:r>
            <a:r>
              <a:rPr lang="ko-KR" altLang="en-US" sz="1100" dirty="0" err="1"/>
              <a:t>Global_active_power</a:t>
            </a:r>
            <a:r>
              <a:rPr lang="ko-KR" altLang="en-US" sz="1100" dirty="0"/>
              <a:t>＇] = </a:t>
            </a:r>
            <a:r>
              <a:rPr lang="ko-KR" altLang="en-US" sz="1100" dirty="0" err="1"/>
              <a:t>pd.to_numeric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[＇</a:t>
            </a:r>
            <a:r>
              <a:rPr lang="ko-KR" altLang="en-US" sz="1100" dirty="0" err="1"/>
              <a:t>Global_active_power</a:t>
            </a:r>
            <a:r>
              <a:rPr lang="ko-KR" altLang="en-US" sz="1100" dirty="0"/>
              <a:t>＇], </a:t>
            </a:r>
            <a:r>
              <a:rPr lang="ko-KR" altLang="en-US" sz="1100" dirty="0" err="1"/>
              <a:t>errors</a:t>
            </a:r>
            <a:r>
              <a:rPr lang="ko-KR" altLang="en-US" sz="1100" dirty="0"/>
              <a:t>=＇</a:t>
            </a:r>
            <a:r>
              <a:rPr lang="ko-KR" altLang="en-US" sz="1100" dirty="0" err="1"/>
              <a:t>coerce</a:t>
            </a:r>
            <a:r>
              <a:rPr lang="ko-KR" altLang="en-US" sz="1100" dirty="0"/>
              <a:t>＇)</a:t>
            </a:r>
          </a:p>
          <a:p>
            <a:r>
              <a:rPr lang="ko-KR" altLang="en-US" sz="1100" dirty="0" err="1"/>
              <a:t>df.dropna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inplace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) </a:t>
            </a:r>
            <a:r>
              <a:rPr lang="en-US" altLang="ko-KR" sz="1100" dirty="0"/>
              <a:t>#</a:t>
            </a:r>
            <a:r>
              <a:rPr lang="ko-KR" altLang="en-US" sz="1100" dirty="0"/>
              <a:t>위에서 생긴 </a:t>
            </a:r>
            <a:r>
              <a:rPr lang="ko-KR" altLang="en-US" sz="1100" dirty="0" err="1"/>
              <a:t>결측값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NaN</a:t>
            </a:r>
            <a:r>
              <a:rPr lang="en-US" altLang="ko-KR" sz="1100" dirty="0"/>
              <a:t>)</a:t>
            </a:r>
            <a:r>
              <a:rPr lang="ko-KR" altLang="en-US" sz="1100" dirty="0"/>
              <a:t>을 제거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 컬럼을 데이터프레임의 </a:t>
            </a:r>
            <a:r>
              <a:rPr lang="ko-KR" altLang="en-US" sz="1100" b="1" dirty="0"/>
              <a:t>인덱스</a:t>
            </a:r>
            <a:r>
              <a:rPr lang="ko-KR" altLang="en-US" sz="1100" dirty="0"/>
              <a:t>로 설정하여 </a:t>
            </a:r>
            <a:r>
              <a:rPr lang="ko-KR" altLang="en-US" sz="1100" b="1" dirty="0"/>
              <a:t>시계열 데이터</a:t>
            </a:r>
            <a:r>
              <a:rPr lang="ko-KR" altLang="en-US" sz="1100" dirty="0"/>
              <a:t>로 활용</a:t>
            </a:r>
            <a:endParaRPr lang="en-US" altLang="ko-KR" sz="1100" dirty="0"/>
          </a:p>
          <a:p>
            <a:r>
              <a:rPr lang="ko-KR" altLang="en-US" sz="1100" dirty="0" err="1"/>
              <a:t>df.set_index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Datetime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inplace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/>
              <a:t># 일 단위 </a:t>
            </a:r>
            <a:r>
              <a:rPr lang="ko-KR" altLang="en-US" sz="1100" dirty="0" err="1"/>
              <a:t>리샘플링</a:t>
            </a:r>
            <a:endParaRPr lang="ko-KR" altLang="en-US" sz="1100" dirty="0"/>
          </a:p>
          <a:p>
            <a:r>
              <a:rPr lang="ko-KR" altLang="en-US" sz="1100" dirty="0" err="1"/>
              <a:t>daily_power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Global_active_power</a:t>
            </a:r>
            <a:r>
              <a:rPr lang="ko-KR" altLang="en-US" sz="1100" dirty="0"/>
              <a:t>'].</a:t>
            </a:r>
            <a:r>
              <a:rPr lang="ko-KR" altLang="en-US" sz="1100" dirty="0" err="1"/>
              <a:t>resample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D</a:t>
            </a:r>
            <a:r>
              <a:rPr lang="ko-KR" altLang="en-US" sz="1100" dirty="0"/>
              <a:t>').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 err="1"/>
              <a:t>daily_power.dropna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inplace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)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리샘플링</a:t>
            </a:r>
            <a:r>
              <a:rPr lang="ko-KR" altLang="en-US" sz="1100" dirty="0"/>
              <a:t> 결과 중 </a:t>
            </a:r>
            <a:r>
              <a:rPr lang="en-US" altLang="ko-KR" sz="1100" dirty="0" err="1"/>
              <a:t>NaN</a:t>
            </a:r>
            <a:r>
              <a:rPr lang="ko-KR" altLang="en-US" sz="1100" dirty="0"/>
              <a:t>이 있을 수 있으므로 제거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Train</a:t>
            </a:r>
            <a:r>
              <a:rPr lang="ko-KR" altLang="en-US" sz="1100" dirty="0"/>
              <a:t>/</a:t>
            </a:r>
            <a:r>
              <a:rPr lang="ko-KR" altLang="en-US" sz="1100" dirty="0" err="1"/>
              <a:t>Test</a:t>
            </a:r>
            <a:r>
              <a:rPr lang="ko-KR" altLang="en-US" sz="1100" dirty="0"/>
              <a:t> 분할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전체 일수 를 기준으로 </a:t>
            </a:r>
            <a:r>
              <a:rPr lang="en-US" altLang="ko-KR" sz="1100" dirty="0"/>
              <a:t>80%</a:t>
            </a:r>
            <a:r>
              <a:rPr lang="ko-KR" altLang="en-US" sz="1100" dirty="0"/>
              <a:t>는 학습용</a:t>
            </a:r>
            <a:r>
              <a:rPr lang="en-US" altLang="ko-KR" sz="1100" dirty="0"/>
              <a:t>, 20%</a:t>
            </a:r>
            <a:r>
              <a:rPr lang="ko-KR" altLang="en-US" sz="1100" dirty="0"/>
              <a:t>는 테스트용으로 구분</a:t>
            </a:r>
          </a:p>
          <a:p>
            <a:r>
              <a:rPr lang="ko-KR" altLang="en-US" sz="1100" dirty="0" err="1"/>
              <a:t>total_days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len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daily_power</a:t>
            </a:r>
            <a:r>
              <a:rPr lang="ko-KR" altLang="en-US" sz="1100" dirty="0"/>
              <a:t>)</a:t>
            </a:r>
          </a:p>
          <a:p>
            <a:r>
              <a:rPr lang="ko-KR" altLang="en-US" sz="1100" dirty="0" err="1"/>
              <a:t>train_size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total_days</a:t>
            </a:r>
            <a:r>
              <a:rPr lang="ko-KR" altLang="en-US" sz="1100" dirty="0"/>
              <a:t> * 0.8)</a:t>
            </a:r>
          </a:p>
          <a:p>
            <a:r>
              <a:rPr lang="ko-KR" altLang="en-US" sz="1100" dirty="0" err="1"/>
              <a:t>train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daily_power.iloc</a:t>
            </a:r>
            <a:r>
              <a:rPr lang="ko-KR" altLang="en-US" sz="1100" dirty="0"/>
              <a:t>[:</a:t>
            </a:r>
            <a:r>
              <a:rPr lang="ko-KR" altLang="en-US" sz="1100" dirty="0" err="1"/>
              <a:t>train_size</a:t>
            </a:r>
            <a:r>
              <a:rPr lang="ko-KR" altLang="en-US" sz="1100" dirty="0"/>
              <a:t>] </a:t>
            </a:r>
            <a:r>
              <a:rPr lang="en-US" altLang="ko-KR" sz="1100" dirty="0"/>
              <a:t>#</a:t>
            </a:r>
            <a:r>
              <a:rPr lang="ko-KR" altLang="en-US" sz="1100" dirty="0"/>
              <a:t>시간 순서대로 앞뒤를 분리</a:t>
            </a:r>
          </a:p>
          <a:p>
            <a:r>
              <a:rPr lang="ko-KR" altLang="en-US" sz="1100" dirty="0" err="1"/>
              <a:t>test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daily_power.iloc</a:t>
            </a:r>
            <a:r>
              <a:rPr lang="ko-KR" altLang="en-US" sz="1100" dirty="0"/>
              <a:t>[</a:t>
            </a:r>
            <a:r>
              <a:rPr lang="ko-KR" altLang="en-US" sz="1100" dirty="0" err="1"/>
              <a:t>train_size</a:t>
            </a:r>
            <a:r>
              <a:rPr lang="ko-KR" altLang="en-US" sz="1100" dirty="0"/>
              <a:t>:]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673C3BA-084F-ADD7-0CD6-C1200C45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50559"/>
              </p:ext>
            </p:extLst>
          </p:nvPr>
        </p:nvGraphicFramePr>
        <p:xfrm>
          <a:off x="770022" y="761970"/>
          <a:ext cx="8229600" cy="1295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91469766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27505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100"/>
                        <a:t>구간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640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/>
                        <a:t>파일 불러오기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시계열 텍스트 데이터를 </a:t>
                      </a:r>
                      <a:r>
                        <a:rPr lang="en-US" altLang="ko-KR" sz="1100"/>
                        <a:t>pandas</a:t>
                      </a:r>
                      <a:r>
                        <a:rPr lang="ko-KR" altLang="en-US" sz="1100"/>
                        <a:t>로 읽어옴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581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/>
                        <a:t>전처리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/>
                        <a:t>결측치 제거 </a:t>
                      </a:r>
                      <a:r>
                        <a:rPr lang="en-US" altLang="ko-KR" sz="1100"/>
                        <a:t>+ </a:t>
                      </a:r>
                      <a:r>
                        <a:rPr lang="ko-KR" altLang="en-US" sz="1100"/>
                        <a:t>실수형 변환 </a:t>
                      </a:r>
                      <a:r>
                        <a:rPr lang="en-US" altLang="ko-KR" sz="1100"/>
                        <a:t>+ </a:t>
                      </a:r>
                      <a:r>
                        <a:rPr lang="ko-KR" altLang="en-US" sz="1100"/>
                        <a:t>시간 인덱스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4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/>
                        <a:t>리샘플링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일 단위 평균 전력 사용량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075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100"/>
                        <a:t>데이터 분할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앞 </a:t>
                      </a:r>
                      <a:r>
                        <a:rPr lang="en-US" altLang="ko-KR" sz="1100" dirty="0"/>
                        <a:t>80%: </a:t>
                      </a:r>
                      <a:r>
                        <a:rPr lang="ko-KR" altLang="en-US" sz="1100" dirty="0"/>
                        <a:t>학습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뒤 </a:t>
                      </a:r>
                      <a:r>
                        <a:rPr lang="en-US" altLang="ko-KR" sz="1100" dirty="0"/>
                        <a:t>20%: </a:t>
                      </a:r>
                      <a:r>
                        <a:rPr lang="ko-KR" altLang="en-US" sz="1100" dirty="0"/>
                        <a:t>테스트 용도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92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02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85DE9-4FD7-FBF8-FD83-D2E24389D7EE}"/>
              </a:ext>
            </a:extLst>
          </p:cNvPr>
          <p:cNvSpPr txBox="1"/>
          <p:nvPr/>
        </p:nvSpPr>
        <p:spPr>
          <a:xfrm>
            <a:off x="240631" y="85189"/>
            <a:ext cx="7430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데이터를 </a:t>
            </a:r>
            <a:r>
              <a:rPr lang="ko-KR" altLang="en-US" sz="1200" dirty="0" err="1"/>
              <a:t>시각화하거나</a:t>
            </a:r>
            <a:r>
              <a:rPr lang="en-US" altLang="ko-KR" sz="1200" dirty="0"/>
              <a:t>, LSTM </a:t>
            </a:r>
            <a:r>
              <a:rPr lang="ko-KR" altLang="en-US" sz="1200" dirty="0"/>
              <a:t>등 모델에 넣기 위한 시퀀스를 만드는 작업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64708-89AC-4F10-B2EB-F0912DADFE58}"/>
              </a:ext>
            </a:extLst>
          </p:cNvPr>
          <p:cNvSpPr txBox="1"/>
          <p:nvPr/>
        </p:nvSpPr>
        <p:spPr>
          <a:xfrm>
            <a:off x="134753" y="488452"/>
            <a:ext cx="8239224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# </a:t>
            </a:r>
            <a:r>
              <a:rPr lang="ko-KR" altLang="en-US" sz="1100" dirty="0">
                <a:solidFill>
                  <a:srgbClr val="FF0000"/>
                </a:solidFill>
              </a:rPr>
              <a:t>시퀀스 생성 함수 </a:t>
            </a:r>
            <a:r>
              <a:rPr lang="en-US" altLang="ko-KR" sz="1100" dirty="0">
                <a:solidFill>
                  <a:srgbClr val="FF0000"/>
                </a:solidFill>
              </a:rPr>
              <a:t>: LSTM, GRU </a:t>
            </a:r>
            <a:r>
              <a:rPr lang="ko-KR" altLang="en-US" sz="1100" dirty="0">
                <a:solidFill>
                  <a:srgbClr val="FF0000"/>
                </a:solidFill>
              </a:rPr>
              <a:t>등 </a:t>
            </a:r>
            <a:r>
              <a:rPr lang="ko-KR" altLang="en-US" sz="1100" b="1" dirty="0">
                <a:solidFill>
                  <a:srgbClr val="FF0000"/>
                </a:solidFill>
              </a:rPr>
              <a:t>순환 신경망</a:t>
            </a:r>
            <a:r>
              <a:rPr lang="en-US" altLang="ko-KR" sz="1100" b="1" dirty="0">
                <a:solidFill>
                  <a:srgbClr val="FF0000"/>
                </a:solidFill>
              </a:rPr>
              <a:t>(RNN)</a:t>
            </a:r>
            <a:r>
              <a:rPr lang="ko-KR" altLang="en-US" sz="1100" dirty="0">
                <a:solidFill>
                  <a:srgbClr val="FF0000"/>
                </a:solidFill>
              </a:rPr>
              <a:t> 계열 모델은 일정한 길이의 시계열 데이터를 입력으로 받아 다음 값을 예측함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# </a:t>
            </a:r>
            <a:r>
              <a:rPr lang="en-US" altLang="ko-KR" sz="1100" dirty="0" err="1">
                <a:solidFill>
                  <a:srgbClr val="FF0000"/>
                </a:solidFill>
              </a:rPr>
              <a:t>window_size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>
                <a:solidFill>
                  <a:srgbClr val="FF0000"/>
                </a:solidFill>
              </a:rPr>
              <a:t>일 만큼의 데이터를 입력</a:t>
            </a:r>
            <a:r>
              <a:rPr lang="en-US" altLang="ko-KR" sz="1100" dirty="0">
                <a:solidFill>
                  <a:srgbClr val="FF0000"/>
                </a:solidFill>
              </a:rPr>
              <a:t>(x), </a:t>
            </a:r>
            <a:r>
              <a:rPr lang="ko-KR" altLang="en-US" sz="1100" dirty="0" err="1">
                <a:solidFill>
                  <a:srgbClr val="FF0000"/>
                </a:solidFill>
              </a:rPr>
              <a:t>그다믐날의</a:t>
            </a:r>
            <a:r>
              <a:rPr lang="ko-KR" altLang="en-US" sz="1100" dirty="0">
                <a:solidFill>
                  <a:srgbClr val="FF0000"/>
                </a:solidFill>
              </a:rPr>
              <a:t> 값을 정답</a:t>
            </a:r>
            <a:r>
              <a:rPr lang="en-US" altLang="ko-KR" sz="1100" dirty="0">
                <a:solidFill>
                  <a:srgbClr val="FF0000"/>
                </a:solidFill>
              </a:rPr>
              <a:t>(y)</a:t>
            </a:r>
            <a:r>
              <a:rPr lang="ko-KR" altLang="en-US" sz="1100" dirty="0">
                <a:solidFill>
                  <a:srgbClr val="FF0000"/>
                </a:solidFill>
              </a:rPr>
              <a:t>로 만드는 함수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create_sequences</a:t>
            </a:r>
            <a:r>
              <a:rPr lang="en-US" altLang="ko-KR" sz="1100" dirty="0"/>
              <a:t>(series,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X, y = [], []</a:t>
            </a:r>
          </a:p>
          <a:p>
            <a:r>
              <a:rPr lang="en-US" altLang="ko-KR" sz="1100" dirty="0"/>
              <a:t>    for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in range(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(series) -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seq_x</a:t>
            </a:r>
            <a:r>
              <a:rPr lang="en-US" altLang="ko-KR" sz="1100" dirty="0"/>
              <a:t> = series[</a:t>
            </a:r>
            <a:r>
              <a:rPr lang="en-US" altLang="ko-KR" sz="1100" dirty="0" err="1"/>
              <a:t>i:i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seq_y</a:t>
            </a:r>
            <a:r>
              <a:rPr lang="en-US" altLang="ko-KR" sz="1100" dirty="0"/>
              <a:t> = series[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X.append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seq_x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y.append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seq_y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np.array</a:t>
            </a:r>
            <a:r>
              <a:rPr lang="en-US" altLang="ko-KR" sz="1100" dirty="0"/>
              <a:t>(X), </a:t>
            </a:r>
            <a:r>
              <a:rPr lang="en-US" altLang="ko-KR" sz="1100" dirty="0" err="1"/>
              <a:t>np.array</a:t>
            </a:r>
            <a:r>
              <a:rPr lang="en-US" altLang="ko-KR" sz="1100" dirty="0"/>
              <a:t>(y)</a:t>
            </a: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# </a:t>
            </a:r>
            <a:r>
              <a:rPr lang="ko-KR" altLang="en-US" sz="1100" dirty="0">
                <a:solidFill>
                  <a:srgbClr val="FF0000"/>
                </a:solidFill>
              </a:rPr>
              <a:t>시퀀스 생성 및 정규화</a:t>
            </a:r>
          </a:p>
          <a:p>
            <a:r>
              <a:rPr lang="en-US" altLang="ko-KR" sz="1100" dirty="0"/>
              <a:t>scaler = </a:t>
            </a:r>
            <a:r>
              <a:rPr lang="en-US" altLang="ko-KR" sz="1100" dirty="0" err="1"/>
              <a:t>MinMaxScaler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 err="1"/>
              <a:t>train_scaled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scaler.fit_transform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train.values.reshape</a:t>
            </a:r>
            <a:r>
              <a:rPr lang="en-US" altLang="ko-KR" sz="1100" dirty="0"/>
              <a:t>(-1, 1)) </a:t>
            </a:r>
            <a:r>
              <a:rPr lang="en-US" altLang="ko-KR" sz="1100" dirty="0">
                <a:solidFill>
                  <a:srgbClr val="FF0000"/>
                </a:solidFill>
              </a:rPr>
              <a:t>#</a:t>
            </a:r>
            <a:r>
              <a:rPr lang="ko-KR" altLang="en-US" sz="1100" dirty="0">
                <a:solidFill>
                  <a:srgbClr val="FF0000"/>
                </a:solidFill>
              </a:rPr>
              <a:t>학습 데이터 기준으로 스케일을 학습하고 변환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/>
              <a:t>test_scaled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scaler.transform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test.values.reshape</a:t>
            </a:r>
            <a:r>
              <a:rPr lang="en-US" altLang="ko-KR" sz="1100" dirty="0"/>
              <a:t>(-1, 1))</a:t>
            </a:r>
            <a:r>
              <a:rPr lang="en-US" altLang="ko-KR" sz="1100" dirty="0">
                <a:solidFill>
                  <a:srgbClr val="FF0000"/>
                </a:solidFill>
              </a:rPr>
              <a:t> #1</a:t>
            </a:r>
            <a:r>
              <a:rPr lang="ko-KR" altLang="en-US" sz="1100" dirty="0">
                <a:solidFill>
                  <a:srgbClr val="FF0000"/>
                </a:solidFill>
              </a:rPr>
              <a:t>차원 배열을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r>
              <a:rPr lang="ko-KR" altLang="en-US" sz="1100" dirty="0">
                <a:solidFill>
                  <a:srgbClr val="FF0000"/>
                </a:solidFill>
              </a:rPr>
              <a:t>차원으로 변경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시퀀스 데이터 생성 </a:t>
            </a:r>
            <a:r>
              <a:rPr lang="en-US" altLang="ko-KR" sz="1100" dirty="0"/>
              <a:t>: </a:t>
            </a:r>
            <a:r>
              <a:rPr lang="ko-KR" altLang="en-US" sz="1100" dirty="0"/>
              <a:t>샘플 수</a:t>
            </a:r>
            <a:r>
              <a:rPr lang="en-US" altLang="ko-KR" sz="1100" dirty="0"/>
              <a:t>, 7</a:t>
            </a:r>
          </a:p>
          <a:p>
            <a:r>
              <a:rPr lang="en-US" altLang="ko-KR" sz="1100" dirty="0" err="1"/>
              <a:t>Window_size</a:t>
            </a:r>
            <a:r>
              <a:rPr lang="en-US" altLang="ko-KR" sz="1100" dirty="0"/>
              <a:t> = 7</a:t>
            </a:r>
          </a:p>
          <a:p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create_sequences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train_scaled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X_test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create_sequences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test_scaled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#LSTM, GRU </a:t>
            </a:r>
            <a:r>
              <a:rPr lang="ko-KR" altLang="en-US" sz="1100" dirty="0">
                <a:solidFill>
                  <a:srgbClr val="FF0000"/>
                </a:solidFill>
              </a:rPr>
              <a:t>모델에 맞게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r>
              <a:rPr lang="ko-KR" altLang="en-US" sz="1100" dirty="0">
                <a:solidFill>
                  <a:srgbClr val="FF0000"/>
                </a:solidFill>
              </a:rPr>
              <a:t>차원 형태로 변환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입력 특성 수</a:t>
            </a:r>
            <a:r>
              <a:rPr lang="en-US" altLang="ko-KR" sz="1100" dirty="0">
                <a:solidFill>
                  <a:srgbClr val="FF0000"/>
                </a:solidFill>
              </a:rPr>
              <a:t>=1 </a:t>
            </a:r>
            <a:r>
              <a:rPr lang="ko-KR" altLang="en-US" sz="1100" dirty="0">
                <a:solidFill>
                  <a:srgbClr val="FF0000"/>
                </a:solidFill>
              </a:rPr>
              <a:t>하루 평균 전력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 err="1"/>
              <a:t>X_train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X_train.reshape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X_train.shape</a:t>
            </a:r>
            <a:r>
              <a:rPr lang="en-US" altLang="ko-KR" sz="1100" dirty="0"/>
              <a:t>[0],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, 1)) </a:t>
            </a:r>
          </a:p>
          <a:p>
            <a:r>
              <a:rPr lang="en-US" altLang="ko-KR" sz="1100" dirty="0" err="1"/>
              <a:t>X_test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X_test.reshape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X_test.shape</a:t>
            </a:r>
            <a:r>
              <a:rPr lang="en-US" altLang="ko-KR" sz="1100" dirty="0"/>
              <a:t>[0], 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, 1))</a:t>
            </a: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rgbClr val="FF0000"/>
                </a:solidFill>
              </a:rPr>
              <a:t># </a:t>
            </a:r>
            <a:r>
              <a:rPr lang="ko-KR" altLang="en-US" sz="1100" dirty="0">
                <a:solidFill>
                  <a:srgbClr val="FF0000"/>
                </a:solidFill>
              </a:rPr>
              <a:t>모델 성능 평가 함수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모델의 예측 성능을 평가하고 결과를 출력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evaluate_model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, scaler, name="Model"):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#</a:t>
            </a:r>
            <a:r>
              <a:rPr lang="ko-KR" altLang="en-US" sz="1100" dirty="0" err="1">
                <a:solidFill>
                  <a:srgbClr val="FF0000"/>
                </a:solidFill>
              </a:rPr>
              <a:t>정규화된</a:t>
            </a:r>
            <a:r>
              <a:rPr lang="ko-KR" altLang="en-US" sz="1100" dirty="0">
                <a:solidFill>
                  <a:srgbClr val="FF0000"/>
                </a:solidFill>
              </a:rPr>
              <a:t> 결과를 원래 단위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실제 전력 단위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로 되돌림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y_test_inv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scaler.inverse_transform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y_test.reshape</a:t>
            </a:r>
            <a:r>
              <a:rPr lang="en-US" altLang="ko-KR" sz="1100" dirty="0"/>
              <a:t>(-1, 1))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y_pred_inv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scaler.inverse_transform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#NaN </a:t>
            </a:r>
            <a:r>
              <a:rPr lang="ko-KR" altLang="en-US" sz="1100" dirty="0">
                <a:solidFill>
                  <a:srgbClr val="FF0000"/>
                </a:solidFill>
              </a:rPr>
              <a:t>값을 제거하기 위한 </a:t>
            </a:r>
            <a:r>
              <a:rPr lang="ko-KR" altLang="en-US" sz="1100" dirty="0" err="1">
                <a:solidFill>
                  <a:srgbClr val="FF0000"/>
                </a:solidFill>
              </a:rPr>
              <a:t>마스킹</a:t>
            </a:r>
            <a:r>
              <a:rPr lang="ko-KR" altLang="en-US" sz="1100" dirty="0">
                <a:solidFill>
                  <a:srgbClr val="FF0000"/>
                </a:solidFill>
              </a:rPr>
              <a:t> 처리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mask = ~np .</a:t>
            </a:r>
            <a:r>
              <a:rPr lang="en-US" altLang="ko-KR" sz="1100" dirty="0" err="1"/>
              <a:t>isnan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y_test_inv</a:t>
            </a:r>
            <a:r>
              <a:rPr lang="en-US" altLang="ko-KR" sz="1100" dirty="0"/>
              <a:t>).flatten() &amp; ~</a:t>
            </a:r>
            <a:r>
              <a:rPr lang="en-US" altLang="ko-KR" sz="1100" dirty="0" err="1"/>
              <a:t>np.isnan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y_pred_inv</a:t>
            </a:r>
            <a:r>
              <a:rPr lang="en-US" altLang="ko-KR" sz="1100" dirty="0"/>
              <a:t>).flatten()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y_test_clean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y_test_inv</a:t>
            </a:r>
            <a:r>
              <a:rPr lang="en-US" altLang="ko-KR" sz="1100" dirty="0"/>
              <a:t>[mask]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y_pred_clean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y_pred_inv</a:t>
            </a:r>
            <a:r>
              <a:rPr lang="en-US" altLang="ko-KR" sz="1100" dirty="0"/>
              <a:t>[mask]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#RMSE, MAE</a:t>
            </a:r>
            <a:r>
              <a:rPr lang="ko-KR" altLang="en-US" sz="1100" dirty="0">
                <a:solidFill>
                  <a:srgbClr val="FF0000"/>
                </a:solidFill>
              </a:rPr>
              <a:t>를 계산</a:t>
            </a:r>
            <a:r>
              <a:rPr lang="en-US" altLang="ko-KR" sz="1100" dirty="0">
                <a:solidFill>
                  <a:srgbClr val="FF0000"/>
                </a:solidFill>
              </a:rPr>
              <a:t>, RMSE</a:t>
            </a:r>
            <a:r>
              <a:rPr lang="ko-KR" altLang="en-US" sz="1100" dirty="0">
                <a:solidFill>
                  <a:srgbClr val="FF0000"/>
                </a:solidFill>
              </a:rPr>
              <a:t>는 큰 오차에 더 민감하고</a:t>
            </a:r>
            <a:r>
              <a:rPr lang="en-US" altLang="ko-KR" sz="1100" dirty="0">
                <a:solidFill>
                  <a:srgbClr val="FF0000"/>
                </a:solidFill>
              </a:rPr>
              <a:t>, MAE</a:t>
            </a:r>
            <a:r>
              <a:rPr lang="ko-KR" altLang="en-US" sz="1100" dirty="0">
                <a:solidFill>
                  <a:srgbClr val="FF0000"/>
                </a:solidFill>
              </a:rPr>
              <a:t>는 평균적인 오차 크기를 보여줌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rmse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np.sqrt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mean_squared_error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y_test_clean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y_pred_clean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mae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mean_absolute_error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y_test_clean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y_pred_clean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print(f"</a:t>
            </a:r>
            <a:r>
              <a:rPr lang="ko-KR" altLang="en-US" sz="1100" dirty="0"/>
              <a:t>✅ </a:t>
            </a:r>
            <a:r>
              <a:rPr lang="en-US" altLang="ko-KR" sz="1100" dirty="0"/>
              <a:t>{name} RMSE: {rmse:.3f}, MAE: {mae:.3f}")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y_test_clean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y_pred_clean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542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10FBC-C8CD-89AD-A331-4D841E97BAAF}"/>
              </a:ext>
            </a:extLst>
          </p:cNvPr>
          <p:cNvSpPr txBox="1"/>
          <p:nvPr/>
        </p:nvSpPr>
        <p:spPr>
          <a:xfrm>
            <a:off x="317633" y="132317"/>
            <a:ext cx="891299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# LSTM </a:t>
            </a:r>
            <a:r>
              <a:rPr lang="ko-KR" altLang="en-US" sz="1100" dirty="0"/>
              <a:t>모델 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train_lstm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model = Sequential([</a:t>
            </a:r>
          </a:p>
          <a:p>
            <a:r>
              <a:rPr lang="en-US" altLang="ko-KR" sz="1100" dirty="0"/>
              <a:t>        LSTM(64,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', </a:t>
            </a:r>
            <a:r>
              <a:rPr lang="en-US" altLang="ko-KR" sz="1100" dirty="0" err="1"/>
              <a:t>input_shape</a:t>
            </a:r>
            <a:r>
              <a:rPr lang="en-US" altLang="ko-KR" sz="1100" dirty="0"/>
              <a:t>=(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, 1)), </a:t>
            </a:r>
            <a:r>
              <a:rPr lang="en-US" altLang="ko-KR" sz="1100" dirty="0">
                <a:solidFill>
                  <a:srgbClr val="FF0000"/>
                </a:solidFill>
              </a:rPr>
              <a:t>#64</a:t>
            </a:r>
            <a:r>
              <a:rPr lang="ko-KR" altLang="en-US" sz="1100" dirty="0">
                <a:solidFill>
                  <a:srgbClr val="FF0000"/>
                </a:solidFill>
              </a:rPr>
              <a:t>개의 유닛을 가진 </a:t>
            </a:r>
            <a:r>
              <a:rPr lang="en-US" altLang="ko-KR" sz="1100" dirty="0">
                <a:solidFill>
                  <a:srgbClr val="FF0000"/>
                </a:solidFill>
              </a:rPr>
              <a:t>LSTM </a:t>
            </a:r>
            <a:r>
              <a:rPr lang="ko-KR" altLang="en-US" sz="1100" dirty="0">
                <a:solidFill>
                  <a:srgbClr val="FF0000"/>
                </a:solidFill>
              </a:rPr>
              <a:t>레이어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시계열 학습에 특화된 순환신경망</a:t>
            </a:r>
            <a:r>
              <a:rPr lang="en-US" altLang="ko-KR" sz="1100" dirty="0">
                <a:solidFill>
                  <a:srgbClr val="FF0000"/>
                </a:solidFill>
              </a:rPr>
              <a:t>(RNN </a:t>
            </a:r>
            <a:r>
              <a:rPr lang="ko-KR" altLang="en-US" sz="1100" dirty="0">
                <a:solidFill>
                  <a:srgbClr val="FF0000"/>
                </a:solidFill>
              </a:rPr>
              <a:t>계열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/>
              <a:t>        Dense(1) #</a:t>
            </a:r>
            <a:r>
              <a:rPr lang="ko-KR" altLang="en-US" sz="1100" dirty="0"/>
              <a:t>다음 날 전력 수요</a:t>
            </a:r>
            <a:r>
              <a:rPr lang="en-US" altLang="ko-KR" sz="1100" dirty="0"/>
              <a:t>(1</a:t>
            </a:r>
            <a:r>
              <a:rPr lang="ko-KR" altLang="en-US" sz="1100" dirty="0"/>
              <a:t>개 값</a:t>
            </a:r>
            <a:r>
              <a:rPr lang="en-US" altLang="ko-KR" sz="1100" dirty="0"/>
              <a:t>) </a:t>
            </a:r>
            <a:r>
              <a:rPr lang="ko-KR" altLang="en-US" sz="1100" dirty="0"/>
              <a:t>예측</a:t>
            </a:r>
            <a:endParaRPr lang="en-US" altLang="ko-KR" sz="1100" dirty="0"/>
          </a:p>
          <a:p>
            <a:r>
              <a:rPr lang="en-US" altLang="ko-KR" sz="1100" dirty="0"/>
              <a:t>    ])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model.compile</a:t>
            </a:r>
            <a:r>
              <a:rPr lang="en-US" altLang="ko-KR" sz="1100" dirty="0"/>
              <a:t>(optimizer='</a:t>
            </a:r>
            <a:r>
              <a:rPr lang="en-US" altLang="ko-KR" sz="1100" dirty="0" err="1"/>
              <a:t>adam</a:t>
            </a:r>
            <a:r>
              <a:rPr lang="en-US" altLang="ko-KR" sz="1100" dirty="0"/>
              <a:t>', loss='</a:t>
            </a:r>
            <a:r>
              <a:rPr lang="en-US" altLang="ko-KR" sz="1100" dirty="0" err="1"/>
              <a:t>mse</a:t>
            </a:r>
            <a:r>
              <a:rPr lang="en-US" altLang="ko-KR" sz="1100" dirty="0"/>
              <a:t>’) </a:t>
            </a:r>
            <a:r>
              <a:rPr lang="en-US" altLang="ko-KR" sz="1100" dirty="0">
                <a:solidFill>
                  <a:srgbClr val="FF0000"/>
                </a:solidFill>
              </a:rPr>
              <a:t>#</a:t>
            </a:r>
            <a:r>
              <a:rPr lang="ko-KR" altLang="en-US" sz="1100" dirty="0">
                <a:solidFill>
                  <a:srgbClr val="FF0000"/>
                </a:solidFill>
              </a:rPr>
              <a:t>학습 최적화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평균 제곱 오차로 학습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model.fit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epochs=20, 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=16, </a:t>
            </a:r>
            <a:r>
              <a:rPr lang="en-US" altLang="ko-KR" sz="1100" dirty="0" err="1"/>
              <a:t>validation_split</a:t>
            </a:r>
            <a:r>
              <a:rPr lang="en-US" altLang="ko-KR" sz="1100" dirty="0"/>
              <a:t>=0.1, verbose=0) </a:t>
            </a:r>
            <a:r>
              <a:rPr lang="en-US" altLang="ko-KR" sz="1100" dirty="0">
                <a:solidFill>
                  <a:srgbClr val="FF0000"/>
                </a:solidFill>
              </a:rPr>
              <a:t>#</a:t>
            </a:r>
            <a:r>
              <a:rPr lang="ko-KR" altLang="en-US" sz="1100" dirty="0">
                <a:solidFill>
                  <a:srgbClr val="FF0000"/>
                </a:solidFill>
              </a:rPr>
              <a:t>학습 데이터의 </a:t>
            </a:r>
            <a:r>
              <a:rPr lang="en-US" altLang="ko-KR" sz="1100" dirty="0">
                <a:solidFill>
                  <a:srgbClr val="FF0000"/>
                </a:solidFill>
              </a:rPr>
              <a:t>10%</a:t>
            </a:r>
            <a:r>
              <a:rPr lang="ko-KR" altLang="en-US" sz="1100" dirty="0">
                <a:solidFill>
                  <a:srgbClr val="FF0000"/>
                </a:solidFill>
              </a:rPr>
              <a:t>를 검증용으로 사용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evaluate_model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, scaler, "LSTM")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GRU </a:t>
            </a:r>
            <a:r>
              <a:rPr lang="ko-KR" altLang="en-US" sz="1100" dirty="0"/>
              <a:t>모델 </a:t>
            </a:r>
            <a:r>
              <a:rPr lang="en-US" altLang="ko-KR" sz="1100" dirty="0"/>
              <a:t>: LSTM</a:t>
            </a:r>
            <a:r>
              <a:rPr lang="ko-KR" altLang="en-US" sz="1100" dirty="0"/>
              <a:t>보다 구조가 간단하지만 비슷한 성능을 냄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train_gru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model = Sequential([</a:t>
            </a:r>
          </a:p>
          <a:p>
            <a:r>
              <a:rPr lang="en-US" altLang="ko-KR" sz="1100" dirty="0"/>
              <a:t>        GRU(64,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', </a:t>
            </a:r>
            <a:r>
              <a:rPr lang="en-US" altLang="ko-KR" sz="1100" dirty="0" err="1"/>
              <a:t>input_shape</a:t>
            </a:r>
            <a:r>
              <a:rPr lang="en-US" altLang="ko-KR" sz="1100" dirty="0"/>
              <a:t>=(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, 1)),</a:t>
            </a:r>
          </a:p>
          <a:p>
            <a:r>
              <a:rPr lang="en-US" altLang="ko-KR" sz="1100" dirty="0"/>
              <a:t>        Dense(1)</a:t>
            </a:r>
          </a:p>
          <a:p>
            <a:r>
              <a:rPr lang="en-US" altLang="ko-KR" sz="1100" dirty="0"/>
              <a:t>    ])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model.compile</a:t>
            </a:r>
            <a:r>
              <a:rPr lang="en-US" altLang="ko-KR" sz="1100" dirty="0"/>
              <a:t>(optimizer='</a:t>
            </a:r>
            <a:r>
              <a:rPr lang="en-US" altLang="ko-KR" sz="1100" dirty="0" err="1"/>
              <a:t>adam</a:t>
            </a:r>
            <a:r>
              <a:rPr lang="en-US" altLang="ko-KR" sz="1100" dirty="0"/>
              <a:t>', loss='</a:t>
            </a:r>
            <a:r>
              <a:rPr lang="en-US" altLang="ko-KR" sz="1100" dirty="0" err="1"/>
              <a:t>mse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model.fit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epochs=20, 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=16, </a:t>
            </a:r>
            <a:r>
              <a:rPr lang="en-US" altLang="ko-KR" sz="1100" dirty="0" err="1"/>
              <a:t>validation_split</a:t>
            </a:r>
            <a:r>
              <a:rPr lang="en-US" altLang="ko-KR" sz="1100" dirty="0"/>
              <a:t>=0.1, verbose=0)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evaluate_model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, scaler, "GRU")</a:t>
            </a:r>
          </a:p>
        </p:txBody>
      </p:sp>
    </p:spTree>
    <p:extLst>
      <p:ext uri="{BB962C8B-B14F-4D97-AF65-F5344CB8AC3E}">
        <p14:creationId xmlns:p14="http://schemas.microsoft.com/office/powerpoint/2010/main" val="32993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ECF36-4E84-C774-6708-8020C6FA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364812-D37F-1E70-CD52-7D5DEDB4D24A}"/>
              </a:ext>
            </a:extLst>
          </p:cNvPr>
          <p:cNvSpPr txBox="1"/>
          <p:nvPr/>
        </p:nvSpPr>
        <p:spPr>
          <a:xfrm>
            <a:off x="317633" y="132317"/>
            <a:ext cx="891299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# CNN </a:t>
            </a:r>
            <a:r>
              <a:rPr lang="ko-KR" altLang="en-US" sz="1100" dirty="0"/>
              <a:t>모델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train_cnn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model = Sequential([</a:t>
            </a:r>
          </a:p>
          <a:p>
            <a:r>
              <a:rPr lang="en-US" altLang="ko-KR" sz="1100" dirty="0"/>
              <a:t>        Conv1D(filters=64, </a:t>
            </a:r>
            <a:r>
              <a:rPr lang="en-US" altLang="ko-KR" sz="1100" dirty="0" err="1"/>
              <a:t>kernel_size</a:t>
            </a:r>
            <a:r>
              <a:rPr lang="en-US" altLang="ko-KR" sz="1100" dirty="0"/>
              <a:t>=3,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', </a:t>
            </a:r>
            <a:r>
              <a:rPr lang="en-US" altLang="ko-KR" sz="1100" dirty="0" err="1"/>
              <a:t>input_shape</a:t>
            </a:r>
            <a:r>
              <a:rPr lang="en-US" altLang="ko-KR" sz="1100" dirty="0"/>
              <a:t>=(</a:t>
            </a:r>
            <a:r>
              <a:rPr lang="en-US" altLang="ko-KR" sz="1100" dirty="0" err="1"/>
              <a:t>window_size</a:t>
            </a:r>
            <a:r>
              <a:rPr lang="en-US" altLang="ko-KR" sz="1100" dirty="0"/>
              <a:t>, 1)), </a:t>
            </a:r>
            <a:r>
              <a:rPr lang="en-US" altLang="ko-KR" sz="1100" dirty="0">
                <a:solidFill>
                  <a:srgbClr val="FF0000"/>
                </a:solidFill>
              </a:rPr>
              <a:t>#</a:t>
            </a:r>
            <a:r>
              <a:rPr lang="ko-KR" altLang="en-US" sz="1100" dirty="0">
                <a:solidFill>
                  <a:srgbClr val="FF0000"/>
                </a:solidFill>
              </a:rPr>
              <a:t>시계열의 연속적인 패턴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예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주기성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 err="1">
                <a:solidFill>
                  <a:srgbClr val="FF0000"/>
                </a:solidFill>
              </a:rPr>
              <a:t>이상점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을 포착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Flatten(), </a:t>
            </a:r>
            <a:r>
              <a:rPr lang="en-US" altLang="ko-KR" sz="1100" dirty="0">
                <a:solidFill>
                  <a:srgbClr val="FF0000"/>
                </a:solidFill>
              </a:rPr>
              <a:t>#CNN </a:t>
            </a:r>
            <a:r>
              <a:rPr lang="ko-KR" altLang="en-US" sz="1100" dirty="0">
                <a:solidFill>
                  <a:srgbClr val="FF0000"/>
                </a:solidFill>
              </a:rPr>
              <a:t>출력을 완전연결층</a:t>
            </a:r>
            <a:r>
              <a:rPr lang="en-US" altLang="ko-KR" sz="1100" dirty="0">
                <a:solidFill>
                  <a:srgbClr val="FF0000"/>
                </a:solidFill>
              </a:rPr>
              <a:t>(Dense)</a:t>
            </a:r>
            <a:r>
              <a:rPr lang="ko-KR" altLang="en-US" sz="1100" dirty="0">
                <a:solidFill>
                  <a:srgbClr val="FF0000"/>
                </a:solidFill>
              </a:rPr>
              <a:t>에 입력하기 위해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차원으로 변환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Dense(50,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’), </a:t>
            </a:r>
            <a:r>
              <a:rPr lang="en-US" altLang="ko-KR" sz="1100" dirty="0">
                <a:solidFill>
                  <a:srgbClr val="FF0000"/>
                </a:solidFill>
              </a:rPr>
              <a:t>#</a:t>
            </a:r>
            <a:r>
              <a:rPr lang="ko-KR" altLang="en-US" sz="1100" dirty="0">
                <a:solidFill>
                  <a:srgbClr val="FF0000"/>
                </a:solidFill>
              </a:rPr>
              <a:t>비선형 조합 → 최종 </a:t>
            </a:r>
            <a:r>
              <a:rPr lang="ko-KR" altLang="en-US" sz="1100" dirty="0" err="1">
                <a:solidFill>
                  <a:srgbClr val="FF0000"/>
                </a:solidFill>
              </a:rPr>
              <a:t>예측값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Dense(1)</a:t>
            </a:r>
          </a:p>
          <a:p>
            <a:r>
              <a:rPr lang="en-US" altLang="ko-KR" sz="1100" dirty="0"/>
              <a:t>    ])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model.compile</a:t>
            </a:r>
            <a:r>
              <a:rPr lang="en-US" altLang="ko-KR" sz="1100" dirty="0"/>
              <a:t>(optimizer='</a:t>
            </a:r>
            <a:r>
              <a:rPr lang="en-US" altLang="ko-KR" sz="1100" dirty="0" err="1"/>
              <a:t>adam</a:t>
            </a:r>
            <a:r>
              <a:rPr lang="en-US" altLang="ko-KR" sz="1100" dirty="0"/>
              <a:t>', loss='</a:t>
            </a:r>
            <a:r>
              <a:rPr lang="en-US" altLang="ko-KR" sz="1100" dirty="0" err="1"/>
              <a:t>mse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model.fit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epochs=20, 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=16, </a:t>
            </a:r>
            <a:r>
              <a:rPr lang="en-US" altLang="ko-KR" sz="1100" dirty="0" err="1"/>
              <a:t>validation_split</a:t>
            </a:r>
            <a:r>
              <a:rPr lang="en-US" altLang="ko-KR" sz="1100" dirty="0"/>
              <a:t>=0.1, verbose=0)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evaluate_model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, scaler, "CNN")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Transformer </a:t>
            </a:r>
            <a:r>
              <a:rPr lang="ko-KR" altLang="en-US" sz="1100" dirty="0"/>
              <a:t>모델 </a:t>
            </a:r>
            <a:r>
              <a:rPr lang="en-US" altLang="ko-KR" sz="1100" dirty="0"/>
              <a:t>: </a:t>
            </a:r>
            <a:r>
              <a:rPr lang="ko-KR" altLang="en-US" sz="1100" dirty="0"/>
              <a:t>입력을 받아 </a:t>
            </a:r>
            <a:r>
              <a:rPr lang="ko-KR" altLang="en-US" sz="1100" b="1" dirty="0"/>
              <a:t>다중 자기 주의</a:t>
            </a:r>
            <a:r>
              <a:rPr lang="en-US" altLang="ko-KR" sz="1100" b="1" dirty="0"/>
              <a:t>(Multi-Head Attention)</a:t>
            </a:r>
            <a:r>
              <a:rPr lang="ko-KR" altLang="en-US" sz="1100" dirty="0"/>
              <a:t> 레이어 적용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train_transformer</a:t>
            </a:r>
            <a:r>
              <a:rPr lang="en-US" altLang="ko-KR" sz="1100" dirty="0"/>
              <a:t>():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input_layer</a:t>
            </a:r>
            <a:r>
              <a:rPr lang="en-US" altLang="ko-KR" sz="1100" dirty="0"/>
              <a:t> = Input(shape=(</a:t>
            </a:r>
            <a:r>
              <a:rPr lang="en-US" altLang="ko-KR" sz="1100" dirty="0" err="1"/>
              <a:t>X_train.shape</a:t>
            </a:r>
            <a:r>
              <a:rPr lang="en-US" altLang="ko-KR" sz="1100" dirty="0"/>
              <a:t>[1], 1))</a:t>
            </a:r>
          </a:p>
          <a:p>
            <a:r>
              <a:rPr lang="en-US" altLang="ko-KR" sz="1100" dirty="0"/>
              <a:t>    x = LayerNormalization()(</a:t>
            </a:r>
            <a:r>
              <a:rPr lang="en-US" altLang="ko-KR" sz="1100" dirty="0" err="1"/>
              <a:t>input_layer</a:t>
            </a:r>
            <a:r>
              <a:rPr lang="en-US" altLang="ko-KR" sz="1100" dirty="0"/>
              <a:t>) </a:t>
            </a:r>
            <a:r>
              <a:rPr lang="en-US" altLang="ko-KR" sz="1100" dirty="0">
                <a:solidFill>
                  <a:srgbClr val="FF0000"/>
                </a:solidFill>
              </a:rPr>
              <a:t>#</a:t>
            </a:r>
            <a:r>
              <a:rPr lang="ko-KR" altLang="en-US" sz="1100" dirty="0">
                <a:solidFill>
                  <a:srgbClr val="FF0000"/>
                </a:solidFill>
              </a:rPr>
              <a:t>학습 안정성 향상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attn_output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MultiHeadAttention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num_heads</a:t>
            </a:r>
            <a:r>
              <a:rPr lang="en-US" altLang="ko-KR" sz="1100" dirty="0"/>
              <a:t>=2, </a:t>
            </a:r>
            <a:r>
              <a:rPr lang="en-US" altLang="ko-KR" sz="1100" dirty="0" err="1"/>
              <a:t>key_dim</a:t>
            </a:r>
            <a:r>
              <a:rPr lang="en-US" altLang="ko-KR" sz="1100" dirty="0"/>
              <a:t>=2)(x, x)</a:t>
            </a:r>
          </a:p>
          <a:p>
            <a:r>
              <a:rPr lang="en-US" altLang="ko-KR" sz="1100" dirty="0"/>
              <a:t>    x = Add()([x, </a:t>
            </a:r>
            <a:r>
              <a:rPr lang="en-US" altLang="ko-KR" sz="1100" dirty="0" err="1"/>
              <a:t>attn_output</a:t>
            </a:r>
            <a:r>
              <a:rPr lang="en-US" altLang="ko-KR" sz="1100" dirty="0"/>
              <a:t>]) </a:t>
            </a:r>
            <a:r>
              <a:rPr lang="en-US" altLang="ko-KR" sz="1100" dirty="0">
                <a:solidFill>
                  <a:srgbClr val="FF0000"/>
                </a:solidFill>
              </a:rPr>
              <a:t>#residual connection (Transformer</a:t>
            </a:r>
            <a:r>
              <a:rPr lang="ko-KR" altLang="en-US" sz="1100" dirty="0">
                <a:solidFill>
                  <a:srgbClr val="FF0000"/>
                </a:solidFill>
              </a:rPr>
              <a:t>의 핵심 구조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dirty="0"/>
              <a:t>    x = LayerNormalization()(x)</a:t>
            </a:r>
          </a:p>
          <a:p>
            <a:r>
              <a:rPr lang="en-US" altLang="ko-KR" sz="1100" dirty="0"/>
              <a:t>    x = GlobalAveragePooling1D()(x)</a:t>
            </a:r>
            <a:r>
              <a:rPr lang="en-US" altLang="ko-KR" sz="1100" dirty="0">
                <a:solidFill>
                  <a:srgbClr val="FF0000"/>
                </a:solidFill>
              </a:rPr>
              <a:t> #</a:t>
            </a:r>
            <a:r>
              <a:rPr lang="ko-KR" altLang="en-US" sz="1100" dirty="0">
                <a:solidFill>
                  <a:srgbClr val="FF0000"/>
                </a:solidFill>
              </a:rPr>
              <a:t>전체 시퀀스를 평균 내어 하나의 벡터로 요약 </a:t>
            </a:r>
            <a:r>
              <a:rPr lang="en-US" altLang="ko-KR" sz="1100" dirty="0">
                <a:solidFill>
                  <a:srgbClr val="FF0000"/>
                </a:solidFill>
              </a:rPr>
              <a:t>(Pooling)</a:t>
            </a:r>
          </a:p>
          <a:p>
            <a:r>
              <a:rPr lang="en-US" altLang="ko-KR" sz="1100" dirty="0"/>
              <a:t>    x = Dense(32,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')(x) </a:t>
            </a:r>
            <a:r>
              <a:rPr lang="en-US" altLang="ko-KR" sz="1100" dirty="0">
                <a:solidFill>
                  <a:srgbClr val="FF0000"/>
                </a:solidFill>
              </a:rPr>
              <a:t>#Dense Layer</a:t>
            </a:r>
            <a:r>
              <a:rPr lang="ko-KR" altLang="en-US" sz="1100" dirty="0">
                <a:solidFill>
                  <a:srgbClr val="FF0000"/>
                </a:solidFill>
              </a:rPr>
              <a:t>로 예측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x = Dropout(0.1)(x)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output_layer</a:t>
            </a:r>
            <a:r>
              <a:rPr lang="en-US" altLang="ko-KR" sz="1100" dirty="0"/>
              <a:t> = Dense(1)(x)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model = Model(inputs=</a:t>
            </a:r>
            <a:r>
              <a:rPr lang="en-US" altLang="ko-KR" sz="1100" dirty="0" err="1"/>
              <a:t>input_layer</a:t>
            </a:r>
            <a:r>
              <a:rPr lang="en-US" altLang="ko-KR" sz="1100" dirty="0"/>
              <a:t>, outputs=</a:t>
            </a:r>
            <a:r>
              <a:rPr lang="en-US" altLang="ko-KR" sz="1100" dirty="0" err="1"/>
              <a:t>output_layer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model.compile</a:t>
            </a:r>
            <a:r>
              <a:rPr lang="en-US" altLang="ko-KR" sz="1100" dirty="0"/>
              <a:t>(optimizer='</a:t>
            </a:r>
            <a:r>
              <a:rPr lang="en-US" altLang="ko-KR" sz="1100" dirty="0" err="1"/>
              <a:t>adam</a:t>
            </a:r>
            <a:r>
              <a:rPr lang="en-US" altLang="ko-KR" sz="1100" dirty="0"/>
              <a:t>', loss='</a:t>
            </a:r>
            <a:r>
              <a:rPr lang="en-US" altLang="ko-KR" sz="1100" dirty="0" err="1"/>
              <a:t>mse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model.fit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epochs=20, 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=16, </a:t>
            </a:r>
            <a:r>
              <a:rPr lang="en-US" altLang="ko-KR" sz="1100" dirty="0" err="1"/>
              <a:t>validation_split</a:t>
            </a:r>
            <a:r>
              <a:rPr lang="en-US" altLang="ko-KR" sz="1100" dirty="0"/>
              <a:t>=0.1, verbose=0)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evaluate_model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y_pred</a:t>
            </a:r>
            <a:r>
              <a:rPr lang="en-US" altLang="ko-KR" sz="1100" dirty="0"/>
              <a:t>, scaler, "Transformer")</a:t>
            </a:r>
          </a:p>
        </p:txBody>
      </p:sp>
    </p:spTree>
    <p:extLst>
      <p:ext uri="{BB962C8B-B14F-4D97-AF65-F5344CB8AC3E}">
        <p14:creationId xmlns:p14="http://schemas.microsoft.com/office/powerpoint/2010/main" val="39077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96" y="274638"/>
            <a:ext cx="8080408" cy="457199"/>
          </a:xfrm>
        </p:spPr>
        <p:txBody>
          <a:bodyPr>
            <a:normAutofit/>
          </a:bodyPr>
          <a:lstStyle/>
          <a:p>
            <a:r>
              <a:rPr sz="1600" dirty="0" err="1"/>
              <a:t>모델</a:t>
            </a:r>
            <a:r>
              <a:rPr sz="1600" dirty="0"/>
              <a:t> </a:t>
            </a:r>
            <a:r>
              <a:rPr sz="1600" dirty="0" err="1"/>
              <a:t>구조</a:t>
            </a:r>
            <a:r>
              <a:rPr sz="1600" dirty="0"/>
              <a:t> </a:t>
            </a:r>
            <a:r>
              <a:rPr sz="1600" dirty="0" err="1"/>
              <a:t>요약</a:t>
            </a:r>
            <a:endParaRPr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137"/>
            <a:ext cx="8229600" cy="1268128"/>
          </a:xfrm>
        </p:spPr>
        <p:txBody>
          <a:bodyPr>
            <a:normAutofit/>
          </a:bodyPr>
          <a:lstStyle/>
          <a:p>
            <a:r>
              <a:rPr sz="1200" dirty="0"/>
              <a:t>• LSTM: </a:t>
            </a:r>
            <a:r>
              <a:rPr sz="1200" dirty="0" err="1"/>
              <a:t>순환</a:t>
            </a:r>
            <a:r>
              <a:rPr sz="1200" dirty="0"/>
              <a:t> </a:t>
            </a:r>
            <a:r>
              <a:rPr sz="1200" dirty="0" err="1"/>
              <a:t>구조로</a:t>
            </a:r>
            <a:r>
              <a:rPr sz="1200" dirty="0"/>
              <a:t> </a:t>
            </a:r>
            <a:r>
              <a:rPr sz="1200" dirty="0" err="1"/>
              <a:t>시간</a:t>
            </a:r>
            <a:r>
              <a:rPr sz="1200" dirty="0"/>
              <a:t> </a:t>
            </a:r>
            <a:r>
              <a:rPr sz="1200" dirty="0" err="1"/>
              <a:t>의존성을</a:t>
            </a:r>
            <a:r>
              <a:rPr sz="1200" dirty="0"/>
              <a:t> </a:t>
            </a:r>
            <a:r>
              <a:rPr sz="1200" dirty="0" err="1"/>
              <a:t>모델링</a:t>
            </a:r>
            <a:r>
              <a:rPr sz="1200" dirty="0"/>
              <a:t>. </a:t>
            </a:r>
            <a:r>
              <a:rPr sz="1200" dirty="0" err="1"/>
              <a:t>장기</a:t>
            </a:r>
            <a:r>
              <a:rPr sz="1200" dirty="0"/>
              <a:t> </a:t>
            </a:r>
            <a:r>
              <a:rPr sz="1200" dirty="0" err="1"/>
              <a:t>기억</a:t>
            </a:r>
            <a:r>
              <a:rPr sz="1200" dirty="0"/>
              <a:t> </a:t>
            </a:r>
            <a:r>
              <a:rPr sz="1200" dirty="0" err="1"/>
              <a:t>유지에</a:t>
            </a:r>
            <a:r>
              <a:rPr sz="1200" dirty="0"/>
              <a:t> </a:t>
            </a:r>
            <a:r>
              <a:rPr sz="1200" dirty="0" err="1"/>
              <a:t>강점</a:t>
            </a:r>
            <a:endParaRPr sz="1200" dirty="0"/>
          </a:p>
          <a:p>
            <a:r>
              <a:rPr sz="1200" dirty="0"/>
              <a:t>• GRU: </a:t>
            </a:r>
            <a:r>
              <a:rPr sz="1200" dirty="0" err="1"/>
              <a:t>LSTM과</a:t>
            </a:r>
            <a:r>
              <a:rPr sz="1200" dirty="0"/>
              <a:t> </a:t>
            </a:r>
            <a:r>
              <a:rPr sz="1200" dirty="0" err="1"/>
              <a:t>유사하나</a:t>
            </a:r>
            <a:r>
              <a:rPr sz="1200" dirty="0"/>
              <a:t> 더 </a:t>
            </a:r>
            <a:r>
              <a:rPr sz="1200" dirty="0" err="1"/>
              <a:t>간단한</a:t>
            </a:r>
            <a:r>
              <a:rPr sz="1200" dirty="0"/>
              <a:t> </a:t>
            </a:r>
            <a:r>
              <a:rPr sz="1200" dirty="0" err="1"/>
              <a:t>구조</a:t>
            </a:r>
            <a:r>
              <a:rPr sz="1200" dirty="0"/>
              <a:t>. </a:t>
            </a:r>
            <a:r>
              <a:rPr sz="1200" dirty="0" err="1"/>
              <a:t>계산량</a:t>
            </a:r>
            <a:r>
              <a:rPr sz="1200" dirty="0"/>
              <a:t> </a:t>
            </a:r>
            <a:r>
              <a:rPr sz="1200" dirty="0" err="1"/>
              <a:t>감소</a:t>
            </a:r>
            <a:endParaRPr sz="1200" dirty="0"/>
          </a:p>
          <a:p>
            <a:r>
              <a:rPr sz="1200" dirty="0"/>
              <a:t>• CNN (1D): </a:t>
            </a:r>
            <a:r>
              <a:rPr sz="1200" dirty="0" err="1"/>
              <a:t>시계열</a:t>
            </a:r>
            <a:r>
              <a:rPr sz="1200" dirty="0"/>
              <a:t> </a:t>
            </a:r>
            <a:r>
              <a:rPr sz="1200" dirty="0" err="1"/>
              <a:t>데이터를</a:t>
            </a:r>
            <a:r>
              <a:rPr sz="1200" dirty="0"/>
              <a:t> 1차원 </a:t>
            </a:r>
            <a:r>
              <a:rPr sz="1200" dirty="0" err="1"/>
              <a:t>커널로</a:t>
            </a:r>
            <a:r>
              <a:rPr sz="1200" dirty="0"/>
              <a:t> </a:t>
            </a:r>
            <a:r>
              <a:rPr sz="1200" dirty="0" err="1"/>
              <a:t>추출</a:t>
            </a:r>
            <a:r>
              <a:rPr sz="1200" dirty="0"/>
              <a:t>. </a:t>
            </a:r>
            <a:r>
              <a:rPr sz="1200" dirty="0" err="1"/>
              <a:t>국소적인</a:t>
            </a:r>
            <a:r>
              <a:rPr sz="1200" dirty="0"/>
              <a:t> </a:t>
            </a:r>
            <a:r>
              <a:rPr sz="1200" dirty="0" err="1"/>
              <a:t>패턴</a:t>
            </a:r>
            <a:r>
              <a:rPr sz="1200" dirty="0"/>
              <a:t> </a:t>
            </a:r>
            <a:r>
              <a:rPr sz="1200" dirty="0" err="1"/>
              <a:t>인식에</a:t>
            </a:r>
            <a:r>
              <a:rPr sz="1200" dirty="0"/>
              <a:t> </a:t>
            </a:r>
            <a:r>
              <a:rPr sz="1200" dirty="0" err="1"/>
              <a:t>유리</a:t>
            </a:r>
            <a:endParaRPr sz="1200" dirty="0"/>
          </a:p>
          <a:p>
            <a:r>
              <a:rPr sz="1200" dirty="0"/>
              <a:t>• Transformer: Self-Attention </a:t>
            </a:r>
            <a:r>
              <a:rPr sz="1200" dirty="0" err="1"/>
              <a:t>기반</a:t>
            </a:r>
            <a:r>
              <a:rPr sz="1200" dirty="0"/>
              <a:t>. 긴 </a:t>
            </a:r>
            <a:r>
              <a:rPr sz="1200" dirty="0" err="1"/>
              <a:t>거리의</a:t>
            </a:r>
            <a:r>
              <a:rPr sz="1200" dirty="0"/>
              <a:t> </a:t>
            </a:r>
            <a:r>
              <a:rPr sz="1200" dirty="0" err="1"/>
              <a:t>의존</a:t>
            </a:r>
            <a:r>
              <a:rPr sz="1200" dirty="0"/>
              <a:t> </a:t>
            </a:r>
            <a:r>
              <a:rPr sz="1200" dirty="0" err="1"/>
              <a:t>관계</a:t>
            </a:r>
            <a:r>
              <a:rPr sz="1200" dirty="0"/>
              <a:t> </a:t>
            </a:r>
            <a:r>
              <a:rPr sz="1200" dirty="0" err="1"/>
              <a:t>파악에</a:t>
            </a:r>
            <a:r>
              <a:rPr sz="1200" dirty="0"/>
              <a:t> </a:t>
            </a:r>
            <a:r>
              <a:rPr sz="1200" dirty="0" err="1"/>
              <a:t>우수</a:t>
            </a:r>
            <a:endParaRPr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430697"/>
            <a:ext cx="8229600" cy="389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/>
              <a:t>성능 비교 해석</a:t>
            </a:r>
            <a:endParaRPr lang="ko-KR" alt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24740"/>
            <a:ext cx="8229600" cy="103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• Transformer </a:t>
            </a:r>
            <a:r>
              <a:rPr lang="ko-KR" altLang="en-US" sz="1200" dirty="0"/>
              <a:t>모델이 가장 낮은 </a:t>
            </a:r>
            <a:r>
              <a:rPr lang="en-US" altLang="ko-KR" sz="1200" dirty="0"/>
              <a:t>RMSE/MAE</a:t>
            </a:r>
            <a:r>
              <a:rPr lang="ko-KR" altLang="en-US" sz="1200" dirty="0"/>
              <a:t>를 보여 가장 우수한 성능</a:t>
            </a:r>
          </a:p>
          <a:p>
            <a:r>
              <a:rPr lang="en-US" altLang="ko-KR" sz="1200" dirty="0"/>
              <a:t>• LSTM</a:t>
            </a:r>
            <a:r>
              <a:rPr lang="ko-KR" altLang="en-US" sz="1200" dirty="0"/>
              <a:t>과 </a:t>
            </a:r>
            <a:r>
              <a:rPr lang="en-US" altLang="ko-KR" sz="1200" dirty="0"/>
              <a:t>GRU</a:t>
            </a:r>
            <a:r>
              <a:rPr lang="ko-KR" altLang="en-US" sz="1200" dirty="0"/>
              <a:t>는 유사한 성능</a:t>
            </a:r>
          </a:p>
          <a:p>
            <a:r>
              <a:rPr lang="en-US" altLang="ko-KR" sz="1200" dirty="0"/>
              <a:t>• CNN</a:t>
            </a:r>
            <a:r>
              <a:rPr lang="ko-KR" altLang="en-US" sz="1200" dirty="0"/>
              <a:t>은 상대적으로 낮은 성능</a:t>
            </a:r>
          </a:p>
          <a:p>
            <a:r>
              <a:rPr lang="ko-KR" altLang="en-US" sz="1200" dirty="0"/>
              <a:t>→ 시계열의 장기 의존성 학습이 중요한 경우 </a:t>
            </a:r>
            <a:r>
              <a:rPr lang="en-US" altLang="ko-KR" sz="1200" dirty="0"/>
              <a:t>Transformer </a:t>
            </a:r>
            <a:r>
              <a:rPr lang="ko-KR" altLang="en-US" sz="1200" dirty="0"/>
              <a:t>구조가 적합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68F6E-A972-5C35-1CEE-32532F10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5A23E5-D0B3-8695-1EC7-93D3C1D8FD4E}"/>
              </a:ext>
            </a:extLst>
          </p:cNvPr>
          <p:cNvSpPr txBox="1">
            <a:spLocks/>
          </p:cNvSpPr>
          <p:nvPr/>
        </p:nvSpPr>
        <p:spPr>
          <a:xfrm>
            <a:off x="457200" y="341382"/>
            <a:ext cx="8229600" cy="320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모델별</a:t>
            </a:r>
            <a:r>
              <a:rPr lang="ko-KR" altLang="en-US" sz="1800" dirty="0"/>
              <a:t> 성능 비교 </a:t>
            </a:r>
            <a:r>
              <a:rPr lang="en-US" altLang="ko-KR" sz="1800" dirty="0"/>
              <a:t>(RMSE / MAE)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A9BE79-204C-8674-83F0-2DC310230B1F}"/>
              </a:ext>
            </a:extLst>
          </p:cNvPr>
          <p:cNvSpPr txBox="1">
            <a:spLocks/>
          </p:cNvSpPr>
          <p:nvPr/>
        </p:nvSpPr>
        <p:spPr>
          <a:xfrm>
            <a:off x="531796" y="895939"/>
            <a:ext cx="8229600" cy="126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모델       </a:t>
            </a:r>
            <a:r>
              <a:rPr lang="en-US" sz="1200" dirty="0"/>
              <a:t>RMSE     MAE</a:t>
            </a:r>
          </a:p>
          <a:p>
            <a:r>
              <a:rPr lang="en-US" sz="1200" dirty="0"/>
              <a:t>LSTM       0.</a:t>
            </a:r>
            <a:r>
              <a:rPr lang="en-US" altLang="ko-KR" sz="1200" dirty="0"/>
              <a:t>2</a:t>
            </a:r>
            <a:r>
              <a:rPr lang="en-US" sz="1200" dirty="0"/>
              <a:t>4</a:t>
            </a:r>
            <a:r>
              <a:rPr lang="en-US" altLang="ko-KR" sz="1200" dirty="0"/>
              <a:t>3</a:t>
            </a:r>
            <a:r>
              <a:rPr lang="en-US" sz="1200" dirty="0"/>
              <a:t>    0.</a:t>
            </a:r>
            <a:r>
              <a:rPr lang="en-US" altLang="ko-KR" sz="1200" dirty="0"/>
              <a:t>1</a:t>
            </a:r>
            <a:r>
              <a:rPr lang="en-US" sz="1200" dirty="0"/>
              <a:t>7</a:t>
            </a:r>
            <a:r>
              <a:rPr lang="en-US" altLang="ko-KR" sz="1200" dirty="0"/>
              <a:t>4</a:t>
            </a:r>
            <a:endParaRPr lang="en-US" sz="1200" dirty="0"/>
          </a:p>
          <a:p>
            <a:r>
              <a:rPr lang="en-US" sz="1200" dirty="0"/>
              <a:t>GRU        0.</a:t>
            </a:r>
            <a:r>
              <a:rPr lang="en-US" altLang="ko-KR" sz="1200" dirty="0"/>
              <a:t>250</a:t>
            </a:r>
            <a:r>
              <a:rPr lang="en-US" sz="1200" dirty="0"/>
              <a:t>    0.</a:t>
            </a:r>
            <a:r>
              <a:rPr lang="en-US" altLang="ko-KR" sz="1200" dirty="0"/>
              <a:t>188</a:t>
            </a:r>
            <a:endParaRPr lang="en-US" sz="1200" dirty="0"/>
          </a:p>
          <a:p>
            <a:r>
              <a:rPr lang="en-US" sz="1200" dirty="0"/>
              <a:t>CNN        0.</a:t>
            </a:r>
            <a:r>
              <a:rPr lang="en-US" altLang="ko-KR" sz="1200" dirty="0"/>
              <a:t>245</a:t>
            </a:r>
            <a:r>
              <a:rPr lang="en-US" sz="1200" dirty="0"/>
              <a:t>    0.</a:t>
            </a:r>
            <a:r>
              <a:rPr lang="en-US" altLang="ko-KR" sz="1200" dirty="0"/>
              <a:t>171</a:t>
            </a:r>
            <a:endParaRPr lang="en-US" sz="1200" dirty="0"/>
          </a:p>
          <a:p>
            <a:r>
              <a:rPr lang="en-US" sz="1200" dirty="0"/>
              <a:t>Transformer 0.3</a:t>
            </a:r>
            <a:r>
              <a:rPr lang="en-US" altLang="ko-KR" sz="1200" dirty="0"/>
              <a:t>19</a:t>
            </a:r>
            <a:r>
              <a:rPr lang="en-US" sz="1200" dirty="0"/>
              <a:t>   0.2</a:t>
            </a:r>
            <a:r>
              <a:rPr lang="en-US" altLang="ko-KR" sz="1200" dirty="0"/>
              <a:t>49</a:t>
            </a:r>
            <a:endParaRPr 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5D8ADE-DEB2-CFB1-21CD-0CA4D199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" y="2516806"/>
            <a:ext cx="912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1892</Words>
  <Application>Microsoft Office PowerPoint</Application>
  <PresentationFormat>화면 슬라이드 쇼(4:3)</PresentationFormat>
  <Paragraphs>168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전력 수요 예측 모델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 구조 요약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기현 남</cp:lastModifiedBy>
  <cp:revision>10</cp:revision>
  <dcterms:created xsi:type="dcterms:W3CDTF">2013-01-27T09:14:16Z</dcterms:created>
  <dcterms:modified xsi:type="dcterms:W3CDTF">2025-06-03T05:37:11Z</dcterms:modified>
  <cp:category/>
</cp:coreProperties>
</file>