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950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469-3983-438B-A4E6-722BF53DFCDD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DE8-34E3-4DC5-847D-4F0A11140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5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469-3983-438B-A4E6-722BF53DFCDD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DE8-34E3-4DC5-847D-4F0A11140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4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469-3983-438B-A4E6-722BF53DFCDD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DE8-34E3-4DC5-847D-4F0A11140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5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469-3983-438B-A4E6-722BF53DFCDD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DE8-34E3-4DC5-847D-4F0A11140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6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469-3983-438B-A4E6-722BF53DFCDD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DE8-34E3-4DC5-847D-4F0A11140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469-3983-438B-A4E6-722BF53DFCDD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DE8-34E3-4DC5-847D-4F0A11140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0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469-3983-438B-A4E6-722BF53DFCDD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DE8-34E3-4DC5-847D-4F0A11140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469-3983-438B-A4E6-722BF53DFCDD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DE8-34E3-4DC5-847D-4F0A11140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1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469-3983-438B-A4E6-722BF53DFCDD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DE8-34E3-4DC5-847D-4F0A11140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469-3983-438B-A4E6-722BF53DFCDD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DE8-34E3-4DC5-847D-4F0A11140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9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D469-3983-438B-A4E6-722BF53DFCDD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9DE8-34E3-4DC5-847D-4F0A11140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0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2D469-3983-438B-A4E6-722BF53DFCDD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F9DE8-34E3-4DC5-847D-4F0A11140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0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1D9B5-7B1A-66F6-A62F-7AB461DC6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783439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IoT </a:t>
            </a:r>
            <a:r>
              <a:rPr lang="ko-KR" altLang="en-US" sz="1800" dirty="0"/>
              <a:t>플랫폼과 </a:t>
            </a:r>
            <a:r>
              <a:rPr lang="en-US" altLang="ko-KR" sz="1800" dirty="0"/>
              <a:t>IoT </a:t>
            </a:r>
            <a:r>
              <a:rPr lang="ko-KR" altLang="en-US" sz="1800" dirty="0"/>
              <a:t>장치 설계 과제</a:t>
            </a:r>
            <a:br>
              <a:rPr lang="en-US" altLang="ko-KR" sz="1800" dirty="0"/>
            </a:br>
            <a:r>
              <a:rPr lang="ko-KR" altLang="en-US" sz="3200" dirty="0" err="1"/>
              <a:t>공기질</a:t>
            </a:r>
            <a:r>
              <a:rPr lang="ko-KR" altLang="en-US" sz="3200" dirty="0"/>
              <a:t> 데이터 기반 </a:t>
            </a:r>
            <a:r>
              <a:rPr lang="ko-KR" altLang="en-US" sz="3200" dirty="0" err="1"/>
              <a:t>다변량</a:t>
            </a:r>
            <a:r>
              <a:rPr lang="ko-KR" altLang="en-US" sz="3200" dirty="0"/>
              <a:t> 시계열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7774D0-DFA6-67E0-33E4-FBBD93885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9392" y="5902475"/>
            <a:ext cx="6858000" cy="392446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/>
              <a:t>2025254007 </a:t>
            </a:r>
            <a:r>
              <a:rPr lang="ko-KR" altLang="en-US" dirty="0"/>
              <a:t>남기현</a:t>
            </a:r>
          </a:p>
        </p:txBody>
      </p:sp>
    </p:spTree>
    <p:extLst>
      <p:ext uri="{BB962C8B-B14F-4D97-AF65-F5344CB8AC3E}">
        <p14:creationId xmlns:p14="http://schemas.microsoft.com/office/powerpoint/2010/main" val="245910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58EE4DE-DF9B-9EFF-E899-50EFA6614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6844"/>
            <a:ext cx="623439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UCI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AirQuality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데이터셋을 기반으로, 공기 중 일산화탄소 농도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예특하는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시계열 모델 개발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79407-BA49-22C6-FA47-A2D99F972C84}"/>
              </a:ext>
            </a:extLst>
          </p:cNvPr>
          <p:cNvSpPr txBox="1"/>
          <p:nvPr/>
        </p:nvSpPr>
        <p:spPr>
          <a:xfrm>
            <a:off x="609600" y="404483"/>
            <a:ext cx="6680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핵심 실험</a:t>
            </a:r>
            <a:r>
              <a:rPr lang="en-US" altLang="ko-KR" sz="1100" dirty="0"/>
              <a:t>: </a:t>
            </a:r>
            <a:r>
              <a:rPr lang="ko-KR" altLang="en-US" sz="1100" dirty="0"/>
              <a:t>상관관계가 높은</a:t>
            </a:r>
            <a:r>
              <a:rPr lang="en-US" altLang="ko-KR" sz="1100" dirty="0"/>
              <a:t>/</a:t>
            </a:r>
            <a:r>
              <a:rPr lang="ko-KR" altLang="en-US" sz="1100" dirty="0"/>
              <a:t>낮은 변수 그룹을 입력 특성으로 분리하여 </a:t>
            </a:r>
            <a:r>
              <a:rPr lang="en-US" altLang="ko-KR" sz="1100" dirty="0"/>
              <a:t>LSTM, GRU, 1D-CNN </a:t>
            </a:r>
            <a:r>
              <a:rPr lang="ko-KR" altLang="en-US" sz="1100" dirty="0"/>
              <a:t>모델 성능 비교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26898EE-23E0-C718-085D-8EF8FB2FC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15972"/>
              </p:ext>
            </p:extLst>
          </p:nvPr>
        </p:nvGraphicFramePr>
        <p:xfrm>
          <a:off x="609600" y="1435100"/>
          <a:ext cx="8286750" cy="4351338"/>
        </p:xfrm>
        <a:graphic>
          <a:graphicData uri="http://schemas.openxmlformats.org/drawingml/2006/table">
            <a:tbl>
              <a:tblPr/>
              <a:tblGrid>
                <a:gridCol w="2762250">
                  <a:extLst>
                    <a:ext uri="{9D8B030D-6E8A-4147-A177-3AD203B41FA5}">
                      <a16:colId xmlns:a16="http://schemas.microsoft.com/office/drawing/2014/main" val="3762983455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533050389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1865298160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r>
                        <a:rPr lang="ko-KR" altLang="en-US" sz="1300"/>
                        <a:t>단계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내용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사용 기술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01211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r>
                        <a:rPr lang="en-US" altLang="ko-KR" sz="1300"/>
                        <a:t>1. </a:t>
                      </a:r>
                      <a:r>
                        <a:rPr lang="ko-KR" altLang="en-US" sz="1300"/>
                        <a:t>데이터 전처리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- </a:t>
                      </a:r>
                      <a:r>
                        <a:rPr lang="ko-KR" altLang="en-US" sz="1300"/>
                        <a:t>결측치</a:t>
                      </a:r>
                      <a:r>
                        <a:rPr lang="en-US" altLang="ko-KR" sz="1300"/>
                        <a:t>(-200 </a:t>
                      </a:r>
                      <a:r>
                        <a:rPr lang="ko-KR" altLang="en-US" sz="1300"/>
                        <a:t>등</a:t>
                      </a:r>
                      <a:r>
                        <a:rPr lang="en-US" altLang="ko-KR" sz="1300"/>
                        <a:t>) </a:t>
                      </a:r>
                      <a:r>
                        <a:rPr lang="ko-KR" altLang="en-US" sz="1300"/>
                        <a:t>제거</a:t>
                      </a:r>
                      <a:br>
                        <a:rPr lang="ko-KR" altLang="en-US" sz="1300"/>
                      </a:br>
                      <a:r>
                        <a:rPr lang="en-US" altLang="ko-KR" sz="1300"/>
                        <a:t>- Date+Time → Datetime </a:t>
                      </a:r>
                      <a:r>
                        <a:rPr lang="ko-KR" altLang="en-US" sz="1300"/>
                        <a:t>병합</a:t>
                      </a:r>
                      <a:br>
                        <a:rPr lang="ko-KR" altLang="en-US" sz="1300"/>
                      </a:br>
                      <a:r>
                        <a:rPr lang="en-US" altLang="ko-KR" sz="1300"/>
                        <a:t>- </a:t>
                      </a:r>
                      <a:r>
                        <a:rPr lang="ko-KR" altLang="en-US" sz="1300"/>
                        <a:t>수치형으로 변환 및 정규화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Pandas, MinMaxScaler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568227"/>
                  </a:ext>
                </a:extLst>
              </a:tr>
              <a:tr h="679896">
                <a:tc>
                  <a:txBody>
                    <a:bodyPr/>
                    <a:lstStyle/>
                    <a:p>
                      <a:r>
                        <a:rPr lang="en-US" altLang="ko-KR" sz="1300"/>
                        <a:t>2. </a:t>
                      </a:r>
                      <a:r>
                        <a:rPr lang="ko-KR" altLang="en-US" sz="1300"/>
                        <a:t>변수 그룹 분리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- CO(GT)</a:t>
                      </a:r>
                      <a:r>
                        <a:rPr lang="ko-KR" altLang="en-US" sz="1300"/>
                        <a:t>와의 상관관계 기반으로 상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하 변수 그룹 나눔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corr()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645084"/>
                  </a:ext>
                </a:extLst>
              </a:tr>
              <a:tr h="475928">
                <a:tc>
                  <a:txBody>
                    <a:bodyPr/>
                    <a:lstStyle/>
                    <a:p>
                      <a:r>
                        <a:rPr lang="en-US" altLang="ko-KR" sz="1300"/>
                        <a:t>3. </a:t>
                      </a:r>
                      <a:r>
                        <a:rPr lang="ko-KR" altLang="en-US" sz="1300"/>
                        <a:t>시계열 샘플 생성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- sliding window: </a:t>
                      </a:r>
                      <a:r>
                        <a:rPr lang="ko-KR" altLang="en-US" sz="1300"/>
                        <a:t>과거 </a:t>
                      </a:r>
                      <a:r>
                        <a:rPr lang="en-US" altLang="ko-KR" sz="1300"/>
                        <a:t>24</a:t>
                      </a:r>
                      <a:r>
                        <a:rPr lang="ko-KR" altLang="en-US" sz="1300"/>
                        <a:t>시간 → 다음 </a:t>
                      </a:r>
                      <a:r>
                        <a:rPr lang="en-US" altLang="ko-KR" sz="1300"/>
                        <a:t>1</a:t>
                      </a:r>
                      <a:r>
                        <a:rPr lang="ko-KR" altLang="en-US" sz="1300"/>
                        <a:t>시간 예측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NumPy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89955"/>
                  </a:ext>
                </a:extLst>
              </a:tr>
              <a:tr h="475928">
                <a:tc>
                  <a:txBody>
                    <a:bodyPr/>
                    <a:lstStyle/>
                    <a:p>
                      <a:r>
                        <a:rPr lang="en-US" altLang="ko-KR" sz="1300"/>
                        <a:t>4. </a:t>
                      </a:r>
                      <a:r>
                        <a:rPr lang="ko-KR" altLang="en-US" sz="1300"/>
                        <a:t>모델 정의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- LSTM, GRU, 1D-CNN </a:t>
                      </a:r>
                      <a:r>
                        <a:rPr lang="ko-KR" altLang="en-US" sz="1300"/>
                        <a:t>각각 정의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TensorFlow / Keras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259788"/>
                  </a:ext>
                </a:extLst>
              </a:tr>
              <a:tr h="883865">
                <a:tc>
                  <a:txBody>
                    <a:bodyPr/>
                    <a:lstStyle/>
                    <a:p>
                      <a:r>
                        <a:rPr lang="en-US" altLang="ko-KR" sz="1300"/>
                        <a:t>5. </a:t>
                      </a:r>
                      <a:r>
                        <a:rPr lang="ko-KR" altLang="en-US" sz="1300"/>
                        <a:t>학습 및 평가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- </a:t>
                      </a:r>
                      <a:r>
                        <a:rPr lang="ko-KR" altLang="en-US" sz="1300"/>
                        <a:t>조기 종료 적용</a:t>
                      </a:r>
                      <a:r>
                        <a:rPr lang="en-US" altLang="ko-KR" sz="1300"/>
                        <a:t>, MSE </a:t>
                      </a:r>
                      <a:r>
                        <a:rPr lang="ko-KR" altLang="en-US" sz="1300"/>
                        <a:t>기준 평가</a:t>
                      </a:r>
                      <a:br>
                        <a:rPr lang="ko-KR" altLang="en-US" sz="1300"/>
                      </a:br>
                      <a:r>
                        <a:rPr lang="en-US" altLang="ko-KR" sz="1300"/>
                        <a:t>- </a:t>
                      </a:r>
                      <a:r>
                        <a:rPr lang="ko-KR" altLang="en-US" sz="1300"/>
                        <a:t>상관 높음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낮음 그룹 각각 수행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EarlyStopping, MSE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850698"/>
                  </a:ext>
                </a:extLst>
              </a:tr>
              <a:tr h="475928">
                <a:tc>
                  <a:txBody>
                    <a:bodyPr/>
                    <a:lstStyle/>
                    <a:p>
                      <a:r>
                        <a:rPr lang="en-US" altLang="ko-KR" sz="1300"/>
                        <a:t>6. </a:t>
                      </a:r>
                      <a:r>
                        <a:rPr lang="ko-KR" altLang="en-US" sz="1300"/>
                        <a:t>성능 시각화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- MSE </a:t>
                      </a:r>
                      <a:r>
                        <a:rPr lang="ko-KR" altLang="en-US" sz="1300"/>
                        <a:t>비교 그래프 생성 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막대형</a:t>
                      </a:r>
                      <a:r>
                        <a:rPr lang="en-US" altLang="ko-KR" sz="1300"/>
                        <a:t>)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Matplotlib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1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04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6DCF6B9-0565-717F-7E94-AE0942D96F03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583974"/>
          <a:ext cx="7886700" cy="28346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8022626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02271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38708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변수명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단위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79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CO(GT)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일산화탄소 농도 </a:t>
                      </a:r>
                      <a:r>
                        <a:rPr lang="en-US" altLang="ko-KR"/>
                        <a:t>(</a:t>
                      </a:r>
                      <a:r>
                        <a:rPr lang="en-US"/>
                        <a:t>Ground Truth)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mg/m³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239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C6H6(GT)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벤젠 농도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/>
                        <a:t>μ</a:t>
                      </a:r>
                      <a:r>
                        <a:rPr lang="en-US"/>
                        <a:t>g/m³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78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NOx(GT)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질소산화물 농도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ppb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6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상대 습도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915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절대 습도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g/m³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29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PT08.*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센서 측정값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ADC 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0405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CB83C42-AE70-8C77-7283-04DB5D55CFBA}"/>
              </a:ext>
            </a:extLst>
          </p:cNvPr>
          <p:cNvSpPr txBox="1"/>
          <p:nvPr/>
        </p:nvSpPr>
        <p:spPr>
          <a:xfrm>
            <a:off x="714375" y="1933575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컬럼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FD0780-BD8C-BEEA-8A53-F561DF63F4A4}"/>
              </a:ext>
            </a:extLst>
          </p:cNvPr>
          <p:cNvSpPr txBox="1"/>
          <p:nvPr/>
        </p:nvSpPr>
        <p:spPr>
          <a:xfrm>
            <a:off x="628650" y="533400"/>
            <a:ext cx="6886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샘플 수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9,000</a:t>
            </a:r>
            <a:r>
              <a:rPr lang="ko-KR" altLang="en-US" dirty="0"/>
              <a:t>개 </a:t>
            </a:r>
            <a:r>
              <a:rPr lang="en-US" altLang="ko-KR" dirty="0"/>
              <a:t>(1</a:t>
            </a:r>
            <a:r>
              <a:rPr lang="ko-KR" altLang="en-US" dirty="0"/>
              <a:t>시간 간격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기간 </a:t>
            </a:r>
            <a:r>
              <a:rPr lang="en-US" altLang="ko-KR" dirty="0"/>
              <a:t>: 2004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~ 4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en-US" altLang="ko-KR" dirty="0"/>
              <a:t>: Air Quality UCI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47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0D9253-AE4A-FE24-3A60-908FB58E2BA4}"/>
              </a:ext>
            </a:extLst>
          </p:cNvPr>
          <p:cNvSpPr txBox="1"/>
          <p:nvPr/>
        </p:nvSpPr>
        <p:spPr>
          <a:xfrm>
            <a:off x="552450" y="533400"/>
            <a:ext cx="5679760" cy="96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주요 변수</a:t>
            </a:r>
            <a:endParaRPr lang="en-US" altLang="ko-KR" sz="1100" dirty="0"/>
          </a:p>
          <a:p>
            <a:r>
              <a:rPr lang="en-US" altLang="ko-KR" sz="1100" dirty="0"/>
              <a:t> - </a:t>
            </a:r>
            <a:r>
              <a:rPr lang="ko-KR" altLang="en-US" sz="1100" dirty="0"/>
              <a:t>예측대상 </a:t>
            </a:r>
            <a:r>
              <a:rPr lang="en-US" altLang="ko-KR" sz="1100" dirty="0"/>
              <a:t>: CO(GT)</a:t>
            </a:r>
          </a:p>
          <a:p>
            <a:pPr lvl="1" defTabSz="914400" latinLnBrk="1">
              <a:lnSpc>
                <a:spcPct val="125000"/>
              </a:lnSpc>
              <a:spcBef>
                <a:spcPts val="500"/>
              </a:spcBef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상관관계 높은 변수 그룹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– </a:t>
            </a:r>
            <a:r>
              <a:rPr lang="pt-BR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＂C6H6(GT)＂, ＂PT08.S2(NMHC)＂, ＂PT08.S5(O3)“</a:t>
            </a:r>
          </a:p>
          <a:p>
            <a:pPr lvl="1" defTabSz="914400" latinLnBrk="1">
              <a:lnSpc>
                <a:spcPct val="125000"/>
              </a:lnSpc>
              <a:spcBef>
                <a:spcPts val="500"/>
              </a:spcBef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상관관계 낮은 변수 그룹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– "T", "RH", "AH"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0E96C-8363-A041-0A30-F88E192315D1}"/>
              </a:ext>
            </a:extLst>
          </p:cNvPr>
          <p:cNvSpPr txBox="1"/>
          <p:nvPr/>
        </p:nvSpPr>
        <p:spPr>
          <a:xfrm>
            <a:off x="595313" y="1794213"/>
            <a:ext cx="795337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/>
              <a:t>Sliding window </a:t>
            </a:r>
            <a:r>
              <a:rPr lang="ko-KR" altLang="en-US" sz="1100" dirty="0"/>
              <a:t>전차</a:t>
            </a:r>
            <a:r>
              <a:rPr lang="en-US" altLang="ko-KR" sz="1100" dirty="0"/>
              <a:t>: </a:t>
            </a:r>
            <a:r>
              <a:rPr lang="ko-KR" altLang="en-US" sz="1100" dirty="0"/>
              <a:t>과거 </a:t>
            </a:r>
            <a:r>
              <a:rPr lang="en-US" altLang="ko-KR" sz="1100" dirty="0"/>
              <a:t>24</a:t>
            </a:r>
            <a:r>
              <a:rPr lang="ko-KR" altLang="en-US" sz="1100" dirty="0"/>
              <a:t>시간 출력 → 다음 </a:t>
            </a:r>
            <a:r>
              <a:rPr lang="en-US" altLang="ko-KR" sz="1100" dirty="0"/>
              <a:t>1</a:t>
            </a:r>
            <a:r>
              <a:rPr lang="ko-KR" altLang="en-US" sz="1100" dirty="0"/>
              <a:t>시간 예측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/>
              <a:t>구성 모델</a:t>
            </a:r>
            <a:r>
              <a:rPr lang="en-US" altLang="ko-KR" sz="1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LSTM (64 units) + Dense(1)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GRU (64 units) + Dense(1)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1D-CNN (Conv1D + GAP + Dense)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/>
              <a:t>평가 기준</a:t>
            </a:r>
            <a:r>
              <a:rPr lang="en-US" altLang="ko-KR" sz="1100" dirty="0"/>
              <a:t>: MSE (Mean Squared Error)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B945372-6940-EF9B-B7BD-34A1CD01C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964479"/>
              </p:ext>
            </p:extLst>
          </p:nvPr>
        </p:nvGraphicFramePr>
        <p:xfrm>
          <a:off x="552450" y="3290729"/>
          <a:ext cx="7886700" cy="777240"/>
        </p:xfrm>
        <a:graphic>
          <a:graphicData uri="http://schemas.openxmlformats.org/drawingml/2006/table">
            <a:tbl>
              <a:tblPr/>
              <a:tblGrid>
                <a:gridCol w="1971675">
                  <a:extLst>
                    <a:ext uri="{9D8B030D-6E8A-4147-A177-3AD203B41FA5}">
                      <a16:colId xmlns:a16="http://schemas.microsoft.com/office/drawing/2014/main" val="98673580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16404337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00512647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512961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시험성과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LSTM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GRU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1D-CNN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644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100"/>
                        <a:t>상관 높은 구도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0.001234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0.001456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0.001398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11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100"/>
                        <a:t>상관 낮은 구도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0.002387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0.002519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0.002438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289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17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6EBEB-3074-21DE-6421-5CB81BD95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8BCD50-EC6F-F76D-A39B-1EAD18219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967"/>
            <a:ext cx="9144000" cy="49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5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3E3156-4A8E-45B2-3C47-85200621D050}"/>
              </a:ext>
            </a:extLst>
          </p:cNvPr>
          <p:cNvSpPr txBox="1"/>
          <p:nvPr/>
        </p:nvSpPr>
        <p:spPr>
          <a:xfrm>
            <a:off x="847725" y="920621"/>
            <a:ext cx="627287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# 1. </a:t>
            </a:r>
            <a:r>
              <a:rPr lang="ko-KR" altLang="en-US" sz="1000" dirty="0"/>
              <a:t>필수 라이브러리 불러오기</a:t>
            </a:r>
          </a:p>
          <a:p>
            <a:r>
              <a:rPr lang="en-US" altLang="ko-KR" sz="1000" dirty="0"/>
              <a:t>import pandas as pd  # </a:t>
            </a:r>
            <a:r>
              <a:rPr lang="ko-KR" altLang="en-US" sz="1000" dirty="0"/>
              <a:t>데이터프레임 처리용</a:t>
            </a:r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numpy</a:t>
            </a:r>
            <a:r>
              <a:rPr lang="en-US" altLang="ko-KR" sz="1000" dirty="0"/>
              <a:t> as np  # </a:t>
            </a:r>
            <a:r>
              <a:rPr lang="ko-KR" altLang="en-US" sz="1000" dirty="0"/>
              <a:t>수치 계산 및 배열 처리</a:t>
            </a:r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matplotlib.pyplot</a:t>
            </a:r>
            <a:r>
              <a:rPr lang="en-US" altLang="ko-KR" sz="1000" dirty="0"/>
              <a:t> as </a:t>
            </a:r>
            <a:r>
              <a:rPr lang="en-US" altLang="ko-KR" sz="1000" dirty="0" err="1"/>
              <a:t>plt</a:t>
            </a:r>
            <a:r>
              <a:rPr lang="en-US" altLang="ko-KR" sz="1000" dirty="0"/>
              <a:t>  # </a:t>
            </a:r>
            <a:r>
              <a:rPr lang="ko-KR" altLang="en-US" sz="1000" dirty="0"/>
              <a:t>시각화 도구</a:t>
            </a:r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sklearn.preprocessing</a:t>
            </a:r>
            <a:r>
              <a:rPr lang="en-US" altLang="ko-KR" sz="1000" dirty="0"/>
              <a:t> import </a:t>
            </a:r>
            <a:r>
              <a:rPr lang="en-US" altLang="ko-KR" sz="1000" dirty="0" err="1"/>
              <a:t>MinMaxScaler</a:t>
            </a:r>
            <a:r>
              <a:rPr lang="en-US" altLang="ko-KR" sz="1000" dirty="0"/>
              <a:t>  # </a:t>
            </a:r>
            <a:r>
              <a:rPr lang="ko-KR" altLang="en-US" sz="1000" dirty="0"/>
              <a:t>정규화 도구</a:t>
            </a:r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sklearn.metrics</a:t>
            </a:r>
            <a:r>
              <a:rPr lang="en-US" altLang="ko-KR" sz="1000" dirty="0"/>
              <a:t> import </a:t>
            </a:r>
            <a:r>
              <a:rPr lang="en-US" altLang="ko-KR" sz="1000" dirty="0" err="1"/>
              <a:t>mean_squared_error</a:t>
            </a:r>
            <a:r>
              <a:rPr lang="en-US" altLang="ko-KR" sz="1000" dirty="0"/>
              <a:t>  # MSE </a:t>
            </a:r>
            <a:r>
              <a:rPr lang="ko-KR" altLang="en-US" sz="1000" dirty="0"/>
              <a:t>계산 함수</a:t>
            </a:r>
          </a:p>
          <a:p>
            <a:endParaRPr lang="ko-KR" altLang="en-US" sz="1000" dirty="0"/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tensorflow</a:t>
            </a:r>
            <a:r>
              <a:rPr lang="en-US" altLang="ko-KR" sz="1000" dirty="0"/>
              <a:t> as 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  # </a:t>
            </a:r>
            <a:r>
              <a:rPr lang="ko-KR" altLang="en-US" sz="1000" dirty="0"/>
              <a:t>딥러닝 프레임워크</a:t>
            </a:r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tensorflow.keras.models</a:t>
            </a:r>
            <a:r>
              <a:rPr lang="en-US" altLang="ko-KR" sz="1000" dirty="0"/>
              <a:t> import Sequential  # </a:t>
            </a:r>
            <a:r>
              <a:rPr lang="ko-KR" altLang="en-US" sz="1000" dirty="0"/>
              <a:t>순차적 모델 구성</a:t>
            </a:r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tensorflow.keras.layers</a:t>
            </a:r>
            <a:r>
              <a:rPr lang="en-US" altLang="ko-KR" sz="1000" dirty="0"/>
              <a:t> import LSTM, GRU, Conv1D, GlobalAveragePooling1D, Dense  # </a:t>
            </a:r>
            <a:r>
              <a:rPr lang="ko-KR" altLang="en-US" sz="1000" dirty="0"/>
              <a:t>주요 레이어 구성</a:t>
            </a:r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tensorflow.keras.callbacks</a:t>
            </a:r>
            <a:r>
              <a:rPr lang="en-US" altLang="ko-KR" sz="1000" dirty="0"/>
              <a:t> import </a:t>
            </a:r>
            <a:r>
              <a:rPr lang="en-US" altLang="ko-KR" sz="1000" dirty="0" err="1"/>
              <a:t>EarlyStopping</a:t>
            </a:r>
            <a:r>
              <a:rPr lang="en-US" altLang="ko-KR" sz="1000" dirty="0"/>
              <a:t>  # </a:t>
            </a:r>
            <a:r>
              <a:rPr lang="ko-KR" altLang="en-US" sz="1000" dirty="0"/>
              <a:t>조기 종료 </a:t>
            </a:r>
            <a:r>
              <a:rPr lang="ko-KR" altLang="en-US" sz="1000" dirty="0" err="1"/>
              <a:t>콜백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en-US" altLang="ko-KR" sz="1000" dirty="0"/>
              <a:t># 2. </a:t>
            </a:r>
            <a:r>
              <a:rPr lang="ko-KR" altLang="en-US" sz="1000" dirty="0"/>
              <a:t>데이터 불러오기 및 </a:t>
            </a:r>
            <a:r>
              <a:rPr lang="ko-KR" altLang="en-US" sz="1000" dirty="0" err="1"/>
              <a:t>전처리</a:t>
            </a:r>
            <a:endParaRPr lang="ko-KR" altLang="en-US" sz="1000" dirty="0"/>
          </a:p>
          <a:p>
            <a:r>
              <a:rPr lang="en-US" altLang="ko-KR" sz="1000" dirty="0" err="1"/>
              <a:t>df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pd.read_csv</a:t>
            </a:r>
            <a:r>
              <a:rPr lang="en-US" altLang="ko-KR" sz="1000" dirty="0"/>
              <a:t>('AirQualityUCI.csv', </a:t>
            </a:r>
            <a:r>
              <a:rPr lang="en-US" altLang="ko-KR" sz="1000" dirty="0" err="1"/>
              <a:t>sep</a:t>
            </a:r>
            <a:r>
              <a:rPr lang="en-US" altLang="ko-KR" sz="1000" dirty="0"/>
              <a:t>=';', decimal=',')  # </a:t>
            </a:r>
            <a:r>
              <a:rPr lang="ko-KR" altLang="en-US" sz="1000" dirty="0"/>
              <a:t>유럽 형식 </a:t>
            </a:r>
            <a:r>
              <a:rPr lang="en-US" altLang="ko-KR" sz="1000" dirty="0"/>
              <a:t>CSV </a:t>
            </a:r>
            <a:r>
              <a:rPr lang="ko-KR" altLang="en-US" sz="1000" dirty="0"/>
              <a:t>불러오기</a:t>
            </a:r>
          </a:p>
          <a:p>
            <a:r>
              <a:rPr lang="en-US" altLang="ko-KR" sz="1000" dirty="0" err="1"/>
              <a:t>df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df.dropna</a:t>
            </a:r>
            <a:r>
              <a:rPr lang="en-US" altLang="ko-KR" sz="1000" dirty="0"/>
              <a:t>(how='all', axis=1).</a:t>
            </a:r>
            <a:r>
              <a:rPr lang="en-US" altLang="ko-KR" sz="1000" dirty="0" err="1"/>
              <a:t>dropna</a:t>
            </a:r>
            <a:r>
              <a:rPr lang="en-US" altLang="ko-KR" sz="1000" dirty="0"/>
              <a:t>()  # </a:t>
            </a:r>
            <a:r>
              <a:rPr lang="ko-KR" altLang="en-US" sz="1000" dirty="0"/>
              <a:t>모든 값이 </a:t>
            </a:r>
            <a:r>
              <a:rPr lang="en-US" altLang="ko-KR" sz="1000" dirty="0" err="1"/>
              <a:t>NaN</a:t>
            </a:r>
            <a:r>
              <a:rPr lang="ko-KR" altLang="en-US" sz="1000" dirty="0"/>
              <a:t>인 열 제거 후</a:t>
            </a:r>
            <a:r>
              <a:rPr lang="en-US" altLang="ko-KR" sz="1000" dirty="0"/>
              <a:t>, </a:t>
            </a:r>
            <a:r>
              <a:rPr lang="ko-KR" altLang="en-US" sz="1000" dirty="0"/>
              <a:t>행도 제거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df</a:t>
            </a:r>
            <a:r>
              <a:rPr lang="en-US" altLang="ko-KR" sz="1000" dirty="0"/>
              <a:t>['Time'] = </a:t>
            </a:r>
            <a:r>
              <a:rPr lang="en-US" altLang="ko-KR" sz="1000" dirty="0" err="1"/>
              <a:t>df</a:t>
            </a:r>
            <a:r>
              <a:rPr lang="en-US" altLang="ko-KR" sz="1000" dirty="0"/>
              <a:t>['Time'].</a:t>
            </a:r>
            <a:r>
              <a:rPr lang="en-US" altLang="ko-KR" sz="1000" dirty="0" err="1"/>
              <a:t>astype</a:t>
            </a:r>
            <a:r>
              <a:rPr lang="en-US" altLang="ko-KR" sz="1000" dirty="0"/>
              <a:t>(str).</a:t>
            </a:r>
            <a:r>
              <a:rPr lang="en-US" altLang="ko-KR" sz="1000" dirty="0" err="1"/>
              <a:t>str.replace</a:t>
            </a:r>
            <a:r>
              <a:rPr lang="en-US" altLang="ko-KR" sz="1000" dirty="0"/>
              <a:t>('.', ':')  # </a:t>
            </a:r>
            <a:r>
              <a:rPr lang="ko-KR" altLang="en-US" sz="1000" dirty="0"/>
              <a:t>시간 포맷 정리</a:t>
            </a:r>
            <a:r>
              <a:rPr lang="en-US" altLang="ko-KR" sz="1000" dirty="0"/>
              <a:t>: 12.00 → 12:00 </a:t>
            </a:r>
            <a:r>
              <a:rPr lang="ko-KR" altLang="en-US" sz="1000" dirty="0"/>
              <a:t>형식으로 변환</a:t>
            </a:r>
          </a:p>
          <a:p>
            <a:r>
              <a:rPr lang="en-US" altLang="ko-KR" sz="1000" dirty="0" err="1"/>
              <a:t>df</a:t>
            </a:r>
            <a:r>
              <a:rPr lang="en-US" altLang="ko-KR" sz="1000" dirty="0"/>
              <a:t>['Datetime'] = </a:t>
            </a:r>
            <a:r>
              <a:rPr lang="en-US" altLang="ko-KR" sz="1000" dirty="0" err="1"/>
              <a:t>pd.to_datetime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df</a:t>
            </a:r>
            <a:r>
              <a:rPr lang="en-US" altLang="ko-KR" sz="1000" dirty="0"/>
              <a:t>['Date'] + ' ' + </a:t>
            </a:r>
            <a:r>
              <a:rPr lang="en-US" altLang="ko-KR" sz="1000" dirty="0" err="1"/>
              <a:t>df</a:t>
            </a:r>
            <a:r>
              <a:rPr lang="en-US" altLang="ko-KR" sz="1000" dirty="0"/>
              <a:t>['Time'], </a:t>
            </a:r>
            <a:r>
              <a:rPr lang="en-US" altLang="ko-KR" sz="1000" dirty="0" err="1"/>
              <a:t>dayfirst</a:t>
            </a:r>
            <a:r>
              <a:rPr lang="en-US" altLang="ko-KR" sz="1000" dirty="0"/>
              <a:t>=True, errors='coerce')  # </a:t>
            </a:r>
            <a:r>
              <a:rPr lang="ko-KR" altLang="en-US" sz="1000" dirty="0"/>
              <a:t>날짜 </a:t>
            </a:r>
            <a:r>
              <a:rPr lang="en-US" altLang="ko-KR" sz="1000" dirty="0"/>
              <a:t>+ </a:t>
            </a:r>
            <a:r>
              <a:rPr lang="ko-KR" altLang="en-US" sz="1000" dirty="0"/>
              <a:t>시간 병합</a:t>
            </a:r>
          </a:p>
          <a:p>
            <a:r>
              <a:rPr lang="en-US" altLang="ko-KR" sz="1000" dirty="0" err="1"/>
              <a:t>df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df.dropna</a:t>
            </a:r>
            <a:r>
              <a:rPr lang="en-US" altLang="ko-KR" sz="1000" dirty="0"/>
              <a:t>(subset=['Datetime'])  # </a:t>
            </a:r>
            <a:r>
              <a:rPr lang="ko-KR" altLang="en-US" sz="1000" dirty="0"/>
              <a:t>시간 파싱 실패한 행 제거</a:t>
            </a:r>
          </a:p>
          <a:p>
            <a:r>
              <a:rPr lang="en-US" altLang="ko-KR" sz="1000" dirty="0" err="1"/>
              <a:t>df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df.set_index</a:t>
            </a:r>
            <a:r>
              <a:rPr lang="en-US" altLang="ko-KR" sz="1000" dirty="0"/>
              <a:t>('Datetime').drop(columns=['Date', 'Time'])  # Datetime</a:t>
            </a:r>
            <a:r>
              <a:rPr lang="ko-KR" altLang="en-US" sz="1000" dirty="0"/>
              <a:t>을 인덱스로 설정하고 </a:t>
            </a:r>
            <a:r>
              <a:rPr lang="en-US" altLang="ko-KR" sz="1000" dirty="0"/>
              <a:t>Date/Time </a:t>
            </a:r>
            <a:r>
              <a:rPr lang="ko-KR" altLang="en-US" sz="1000" dirty="0"/>
              <a:t>제거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df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df.apply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pd.to_numeric</a:t>
            </a:r>
            <a:r>
              <a:rPr lang="en-US" altLang="ko-KR" sz="1000" dirty="0"/>
              <a:t>, errors='coerce')  # </a:t>
            </a:r>
            <a:r>
              <a:rPr lang="ko-KR" altLang="en-US" sz="1000" dirty="0"/>
              <a:t>문자열 등 숫자가 아닌 값 제거</a:t>
            </a:r>
          </a:p>
          <a:p>
            <a:r>
              <a:rPr lang="en-US" altLang="ko-KR" sz="1000" dirty="0" err="1"/>
              <a:t>df</a:t>
            </a:r>
            <a:r>
              <a:rPr lang="en-US" altLang="ko-KR" sz="1000" dirty="0"/>
              <a:t>[</a:t>
            </a:r>
            <a:r>
              <a:rPr lang="en-US" altLang="ko-KR" sz="1000" dirty="0" err="1"/>
              <a:t>df</a:t>
            </a:r>
            <a:r>
              <a:rPr lang="en-US" altLang="ko-KR" sz="1000" dirty="0"/>
              <a:t> == -200] = </a:t>
            </a:r>
            <a:r>
              <a:rPr lang="en-US" altLang="ko-KR" sz="1000" dirty="0" err="1"/>
              <a:t>np.nan</a:t>
            </a:r>
            <a:r>
              <a:rPr lang="en-US" altLang="ko-KR" sz="1000" dirty="0"/>
              <a:t>  # -200</a:t>
            </a:r>
            <a:r>
              <a:rPr lang="ko-KR" altLang="en-US" sz="1000" dirty="0"/>
              <a:t>은 센서 오류이므로 </a:t>
            </a:r>
            <a:r>
              <a:rPr lang="en-US" altLang="ko-KR" sz="1000" dirty="0" err="1"/>
              <a:t>NaN</a:t>
            </a:r>
            <a:r>
              <a:rPr lang="en-US" altLang="ko-KR" sz="1000" dirty="0"/>
              <a:t> </a:t>
            </a:r>
            <a:r>
              <a:rPr lang="ko-KR" altLang="en-US" sz="1000" dirty="0"/>
              <a:t>처리</a:t>
            </a:r>
          </a:p>
          <a:p>
            <a:r>
              <a:rPr lang="en-US" altLang="ko-KR" sz="1000" dirty="0" err="1"/>
              <a:t>df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df.dropna</a:t>
            </a:r>
            <a:r>
              <a:rPr lang="en-US" altLang="ko-KR" sz="1000" dirty="0"/>
              <a:t>()  # </a:t>
            </a:r>
            <a:r>
              <a:rPr lang="ko-KR" altLang="en-US" sz="1000" dirty="0"/>
              <a:t>결측 데이터 제거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# 3. </a:t>
            </a:r>
            <a:r>
              <a:rPr lang="ko-KR" altLang="en-US" sz="1000" dirty="0"/>
              <a:t>슬라이딩 윈도우 함수 정의</a:t>
            </a:r>
          </a:p>
          <a:p>
            <a:r>
              <a:rPr lang="en-US" altLang="ko-KR" sz="1000" dirty="0"/>
              <a:t>def </a:t>
            </a:r>
            <a:r>
              <a:rPr lang="en-US" altLang="ko-KR" sz="1000" dirty="0" err="1"/>
              <a:t>create_sequences</a:t>
            </a:r>
            <a:r>
              <a:rPr lang="en-US" altLang="ko-KR" sz="1000" dirty="0"/>
              <a:t>(data, features, </a:t>
            </a:r>
            <a:r>
              <a:rPr lang="en-US" altLang="ko-KR" sz="1000" dirty="0" err="1"/>
              <a:t>target_col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window_size</a:t>
            </a:r>
            <a:r>
              <a:rPr lang="en-US" altLang="ko-KR" sz="1000" dirty="0"/>
              <a:t>=24):</a:t>
            </a:r>
          </a:p>
          <a:p>
            <a:r>
              <a:rPr lang="en-US" altLang="ko-KR" sz="1000" dirty="0"/>
              <a:t>    X, y = [], []</a:t>
            </a:r>
          </a:p>
          <a:p>
            <a:r>
              <a:rPr lang="en-US" altLang="ko-KR" sz="1000" dirty="0"/>
              <a:t>   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in range(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(data) - </a:t>
            </a:r>
            <a:r>
              <a:rPr lang="en-US" altLang="ko-KR" sz="1000" dirty="0" err="1"/>
              <a:t>window_size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X.append</a:t>
            </a:r>
            <a:r>
              <a:rPr lang="en-US" altLang="ko-KR" sz="1000" dirty="0"/>
              <a:t>(data[features].</a:t>
            </a:r>
            <a:r>
              <a:rPr lang="en-US" altLang="ko-KR" sz="1000" dirty="0" err="1"/>
              <a:t>iloc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i:i</a:t>
            </a:r>
            <a:r>
              <a:rPr lang="en-US" altLang="ko-KR" sz="1000" dirty="0"/>
              <a:t> + </a:t>
            </a:r>
            <a:r>
              <a:rPr lang="en-US" altLang="ko-KR" sz="1000" dirty="0" err="1"/>
              <a:t>window_size</a:t>
            </a:r>
            <a:r>
              <a:rPr lang="en-US" altLang="ko-KR" sz="1000" dirty="0"/>
              <a:t>].values)  # </a:t>
            </a:r>
            <a:r>
              <a:rPr lang="en-US" altLang="ko-KR" sz="1000" dirty="0" err="1"/>
              <a:t>window_size</a:t>
            </a:r>
            <a:r>
              <a:rPr lang="ko-KR" altLang="en-US" sz="1000" dirty="0"/>
              <a:t>만큼 입력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 err="1"/>
              <a:t>y.append</a:t>
            </a:r>
            <a:r>
              <a:rPr lang="en-US" altLang="ko-KR" sz="1000" dirty="0"/>
              <a:t>(data[</a:t>
            </a:r>
            <a:r>
              <a:rPr lang="en-US" altLang="ko-KR" sz="1000" dirty="0" err="1"/>
              <a:t>target_col</a:t>
            </a:r>
            <a:r>
              <a:rPr lang="en-US" altLang="ko-KR" sz="1000" dirty="0"/>
              <a:t>].</a:t>
            </a:r>
            <a:r>
              <a:rPr lang="en-US" altLang="ko-KR" sz="1000" dirty="0" err="1"/>
              <a:t>iloc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+ </a:t>
            </a:r>
            <a:r>
              <a:rPr lang="en-US" altLang="ko-KR" sz="1000" dirty="0" err="1"/>
              <a:t>window_size</a:t>
            </a:r>
            <a:r>
              <a:rPr lang="en-US" altLang="ko-KR" sz="1000" dirty="0"/>
              <a:t>])  # </a:t>
            </a:r>
            <a:r>
              <a:rPr lang="ko-KR" altLang="en-US" sz="1000" dirty="0"/>
              <a:t>다음 시점 타겟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return </a:t>
            </a:r>
            <a:r>
              <a:rPr lang="en-US" altLang="ko-KR" sz="1000" dirty="0" err="1"/>
              <a:t>np.array</a:t>
            </a:r>
            <a:r>
              <a:rPr lang="en-US" altLang="ko-KR" sz="1000" dirty="0"/>
              <a:t>(X), </a:t>
            </a:r>
            <a:r>
              <a:rPr lang="en-US" altLang="ko-KR" sz="1000" dirty="0" err="1"/>
              <a:t>np.array</a:t>
            </a:r>
            <a:r>
              <a:rPr lang="en-US" altLang="ko-KR" sz="1000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113041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6E7B4-6873-FC26-E3E1-DBF5F1B3F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20C0FD-609D-8714-F6CD-8C3055D2E334}"/>
              </a:ext>
            </a:extLst>
          </p:cNvPr>
          <p:cNvSpPr txBox="1"/>
          <p:nvPr/>
        </p:nvSpPr>
        <p:spPr>
          <a:xfrm>
            <a:off x="779936" y="382012"/>
            <a:ext cx="758412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# 4. </a:t>
            </a:r>
            <a:r>
              <a:rPr lang="ko-KR" altLang="en-US" sz="1000" dirty="0"/>
              <a:t>모델 생성 함수 정의</a:t>
            </a:r>
          </a:p>
          <a:p>
            <a:r>
              <a:rPr lang="en-US" altLang="ko-KR" sz="1000" dirty="0"/>
              <a:t>def </a:t>
            </a:r>
            <a:r>
              <a:rPr lang="en-US" altLang="ko-KR" sz="1000" dirty="0" err="1"/>
              <a:t>build_lstm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input_shape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model = Sequential([</a:t>
            </a:r>
          </a:p>
          <a:p>
            <a:r>
              <a:rPr lang="en-US" altLang="ko-KR" sz="1000" dirty="0"/>
              <a:t>        LSTM(64, </a:t>
            </a:r>
            <a:r>
              <a:rPr lang="en-US" altLang="ko-KR" sz="1000" dirty="0" err="1"/>
              <a:t>input_shape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input_shape</a:t>
            </a:r>
            <a:r>
              <a:rPr lang="en-US" altLang="ko-KR" sz="1000" dirty="0"/>
              <a:t>),  # LSTM </a:t>
            </a:r>
            <a:r>
              <a:rPr lang="ko-KR" altLang="en-US" sz="1000" dirty="0"/>
              <a:t>레이어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Dense(1)  # </a:t>
            </a:r>
            <a:r>
              <a:rPr lang="ko-KR" altLang="en-US" sz="1000" dirty="0"/>
              <a:t>출력 노드 </a:t>
            </a:r>
            <a:r>
              <a:rPr lang="en-US" altLang="ko-KR" sz="1000" dirty="0"/>
              <a:t>1</a:t>
            </a:r>
            <a:r>
              <a:rPr lang="ko-KR" altLang="en-US" sz="1000" dirty="0"/>
              <a:t>개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])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model.compile</a:t>
            </a:r>
            <a:r>
              <a:rPr lang="en-US" altLang="ko-KR" sz="1000" dirty="0"/>
              <a:t>(optimizer='</a:t>
            </a:r>
            <a:r>
              <a:rPr lang="en-US" altLang="ko-KR" sz="1000" dirty="0" err="1"/>
              <a:t>adam</a:t>
            </a:r>
            <a:r>
              <a:rPr lang="en-US" altLang="ko-KR" sz="1000" dirty="0"/>
              <a:t>', loss='</a:t>
            </a:r>
            <a:r>
              <a:rPr lang="en-US" altLang="ko-KR" sz="1000" dirty="0" err="1"/>
              <a:t>mse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    return model</a:t>
            </a:r>
          </a:p>
          <a:p>
            <a:endParaRPr lang="en-US" altLang="ko-KR" sz="1000" dirty="0"/>
          </a:p>
          <a:p>
            <a:r>
              <a:rPr lang="en-US" altLang="ko-KR" sz="1000" dirty="0"/>
              <a:t>def </a:t>
            </a:r>
            <a:r>
              <a:rPr lang="en-US" altLang="ko-KR" sz="1000" dirty="0" err="1"/>
              <a:t>build_gru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input_shape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model = Sequential([</a:t>
            </a:r>
          </a:p>
          <a:p>
            <a:r>
              <a:rPr lang="en-US" altLang="ko-KR" sz="1000" dirty="0"/>
              <a:t>        GRU(64, </a:t>
            </a:r>
            <a:r>
              <a:rPr lang="en-US" altLang="ko-KR" sz="1000" dirty="0" err="1"/>
              <a:t>input_shape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input_shape</a:t>
            </a:r>
            <a:r>
              <a:rPr lang="en-US" altLang="ko-KR" sz="1000" dirty="0"/>
              <a:t>),  # GRU </a:t>
            </a:r>
            <a:r>
              <a:rPr lang="ko-KR" altLang="en-US" sz="1000" dirty="0"/>
              <a:t>레이어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Dense(1)</a:t>
            </a:r>
          </a:p>
          <a:p>
            <a:r>
              <a:rPr lang="en-US" altLang="ko-KR" sz="1000" dirty="0"/>
              <a:t>    ])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model.compile</a:t>
            </a:r>
            <a:r>
              <a:rPr lang="en-US" altLang="ko-KR" sz="1000" dirty="0"/>
              <a:t>(optimizer='</a:t>
            </a:r>
            <a:r>
              <a:rPr lang="en-US" altLang="ko-KR" sz="1000" dirty="0" err="1"/>
              <a:t>adam</a:t>
            </a:r>
            <a:r>
              <a:rPr lang="en-US" altLang="ko-KR" sz="1000" dirty="0"/>
              <a:t>', loss='</a:t>
            </a:r>
            <a:r>
              <a:rPr lang="en-US" altLang="ko-KR" sz="1000" dirty="0" err="1"/>
              <a:t>mse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    return model</a:t>
            </a:r>
          </a:p>
          <a:p>
            <a:endParaRPr lang="en-US" altLang="ko-KR" sz="1000" dirty="0"/>
          </a:p>
          <a:p>
            <a:r>
              <a:rPr lang="en-US" altLang="ko-KR" sz="1000" dirty="0"/>
              <a:t>def </a:t>
            </a:r>
            <a:r>
              <a:rPr lang="en-US" altLang="ko-KR" sz="1000" dirty="0" err="1"/>
              <a:t>build_cnn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input_shape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model = Sequential([</a:t>
            </a:r>
          </a:p>
          <a:p>
            <a:r>
              <a:rPr lang="en-US" altLang="ko-KR" sz="1000" dirty="0"/>
              <a:t>        Conv1D(64, </a:t>
            </a:r>
            <a:r>
              <a:rPr lang="en-US" altLang="ko-KR" sz="1000" dirty="0" err="1"/>
              <a:t>kernel_size</a:t>
            </a:r>
            <a:r>
              <a:rPr lang="en-US" altLang="ko-KR" sz="1000" dirty="0"/>
              <a:t>=3, activation='</a:t>
            </a:r>
            <a:r>
              <a:rPr lang="en-US" altLang="ko-KR" sz="1000" dirty="0" err="1"/>
              <a:t>relu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input_shape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input_shape</a:t>
            </a:r>
            <a:r>
              <a:rPr lang="en-US" altLang="ko-KR" sz="1000" dirty="0"/>
              <a:t>),  # 1D convolution</a:t>
            </a:r>
          </a:p>
          <a:p>
            <a:r>
              <a:rPr lang="en-US" altLang="ko-KR" sz="1000" dirty="0"/>
              <a:t>        GlobalAveragePooling1D(),  # </a:t>
            </a:r>
            <a:r>
              <a:rPr lang="ko-KR" altLang="en-US" sz="1000" dirty="0"/>
              <a:t>전역 평균 </a:t>
            </a:r>
            <a:r>
              <a:rPr lang="ko-KR" altLang="en-US" sz="1000" dirty="0" err="1"/>
              <a:t>풀링</a:t>
            </a:r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Dense(1)</a:t>
            </a:r>
          </a:p>
          <a:p>
            <a:r>
              <a:rPr lang="en-US" altLang="ko-KR" sz="1000" dirty="0"/>
              <a:t>    ])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model.compile</a:t>
            </a:r>
            <a:r>
              <a:rPr lang="en-US" altLang="ko-KR" sz="1000" dirty="0"/>
              <a:t>(optimizer='</a:t>
            </a:r>
            <a:r>
              <a:rPr lang="en-US" altLang="ko-KR" sz="1000" dirty="0" err="1"/>
              <a:t>adam</a:t>
            </a:r>
            <a:r>
              <a:rPr lang="en-US" altLang="ko-KR" sz="1000" dirty="0"/>
              <a:t>', loss='</a:t>
            </a:r>
            <a:r>
              <a:rPr lang="en-US" altLang="ko-KR" sz="1000" dirty="0" err="1"/>
              <a:t>mse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    return model</a:t>
            </a:r>
          </a:p>
          <a:p>
            <a:endParaRPr lang="en-US" altLang="ko-KR" sz="1000" dirty="0"/>
          </a:p>
          <a:p>
            <a:r>
              <a:rPr lang="en-US" altLang="ko-KR" sz="1000" dirty="0"/>
              <a:t># 5. </a:t>
            </a:r>
            <a:r>
              <a:rPr lang="ko-KR" altLang="en-US" sz="1000" dirty="0"/>
              <a:t>상관관계 높은 변수 그룹 처리</a:t>
            </a:r>
          </a:p>
          <a:p>
            <a:r>
              <a:rPr lang="en-US" altLang="ko-KR" sz="1000" dirty="0" err="1"/>
              <a:t>top_features</a:t>
            </a:r>
            <a:r>
              <a:rPr lang="en-US" altLang="ko-KR" sz="1000" dirty="0"/>
              <a:t> = ['C6H6(GT)', 'PT08.S2(NMHC)', 'NOx(GT)']</a:t>
            </a:r>
          </a:p>
          <a:p>
            <a:r>
              <a:rPr lang="en-US" altLang="ko-KR" sz="1000" dirty="0" err="1"/>
              <a:t>target_col</a:t>
            </a:r>
            <a:r>
              <a:rPr lang="en-US" altLang="ko-KR" sz="1000" dirty="0"/>
              <a:t> = 'CO(GT)'</a:t>
            </a:r>
          </a:p>
          <a:p>
            <a:r>
              <a:rPr lang="en-US" altLang="ko-KR" sz="1000" dirty="0" err="1"/>
              <a:t>df_model_top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df</a:t>
            </a:r>
            <a:r>
              <a:rPr lang="en-US" altLang="ko-KR" sz="1000" dirty="0"/>
              <a:t>[</a:t>
            </a:r>
            <a:r>
              <a:rPr lang="en-US" altLang="ko-KR" sz="1000" dirty="0" err="1"/>
              <a:t>top_features</a:t>
            </a:r>
            <a:r>
              <a:rPr lang="en-US" altLang="ko-KR" sz="1000" dirty="0"/>
              <a:t> + [</a:t>
            </a:r>
            <a:r>
              <a:rPr lang="en-US" altLang="ko-KR" sz="1000" dirty="0" err="1"/>
              <a:t>target_col</a:t>
            </a:r>
            <a:r>
              <a:rPr lang="en-US" altLang="ko-KR" sz="1000" dirty="0"/>
              <a:t>]]</a:t>
            </a:r>
          </a:p>
          <a:p>
            <a:r>
              <a:rPr lang="en-US" altLang="ko-KR" sz="1000" dirty="0" err="1"/>
              <a:t>scaler_top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MinMaxScaler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df_scaled_top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pd.DataFrame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scaler_top.fit_transform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df_model_top</a:t>
            </a:r>
            <a:r>
              <a:rPr lang="en-US" altLang="ko-KR" sz="1000" dirty="0"/>
              <a:t>), columns=</a:t>
            </a:r>
            <a:r>
              <a:rPr lang="en-US" altLang="ko-KR" sz="1000" dirty="0" err="1"/>
              <a:t>df_model_top.columns</a:t>
            </a:r>
            <a:r>
              <a:rPr lang="en-US" altLang="ko-KR" sz="1000" dirty="0"/>
              <a:t>, index=</a:t>
            </a:r>
            <a:r>
              <a:rPr lang="en-US" altLang="ko-KR" sz="1000" dirty="0" err="1"/>
              <a:t>df_model_top.index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X_top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y_top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create_sequences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df_scaled_top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top_features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target_col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train_size</a:t>
            </a:r>
            <a:r>
              <a:rPr lang="en-US" altLang="ko-KR" sz="1000" dirty="0"/>
              <a:t> = int(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X_top</a:t>
            </a:r>
            <a:r>
              <a:rPr lang="en-US" altLang="ko-KR" sz="1000" dirty="0"/>
              <a:t>) * 0.7)</a:t>
            </a:r>
          </a:p>
          <a:p>
            <a:r>
              <a:rPr lang="en-US" altLang="ko-KR" sz="1000" dirty="0" err="1"/>
              <a:t>val_size</a:t>
            </a:r>
            <a:r>
              <a:rPr lang="en-US" altLang="ko-KR" sz="1000" dirty="0"/>
              <a:t> = int(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X_top</a:t>
            </a:r>
            <a:r>
              <a:rPr lang="en-US" altLang="ko-KR" sz="1000" dirty="0"/>
              <a:t>) * 0.15)</a:t>
            </a:r>
          </a:p>
          <a:p>
            <a:r>
              <a:rPr lang="en-US" altLang="ko-KR" sz="1000" dirty="0" err="1"/>
              <a:t>Xt_train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Xt_val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Xt_test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X_top</a:t>
            </a:r>
            <a:r>
              <a:rPr lang="en-US" altLang="ko-KR" sz="1000" dirty="0"/>
              <a:t>[:</a:t>
            </a:r>
            <a:r>
              <a:rPr lang="en-US" altLang="ko-KR" sz="1000" dirty="0" err="1"/>
              <a:t>train_size</a:t>
            </a:r>
            <a:r>
              <a:rPr lang="en-US" altLang="ko-KR" sz="1000" dirty="0"/>
              <a:t>], </a:t>
            </a:r>
            <a:r>
              <a:rPr lang="en-US" altLang="ko-KR" sz="1000" dirty="0" err="1"/>
              <a:t>X_top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train_size:train_size+val_size</a:t>
            </a:r>
            <a:r>
              <a:rPr lang="en-US" altLang="ko-KR" sz="1000" dirty="0"/>
              <a:t>], </a:t>
            </a:r>
            <a:r>
              <a:rPr lang="en-US" altLang="ko-KR" sz="1000" dirty="0" err="1"/>
              <a:t>X_top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train_size+val_size</a:t>
            </a:r>
            <a:r>
              <a:rPr lang="en-US" altLang="ko-KR" sz="1000" dirty="0"/>
              <a:t>:]</a:t>
            </a:r>
          </a:p>
          <a:p>
            <a:r>
              <a:rPr lang="en-US" altLang="ko-KR" sz="1000" dirty="0" err="1"/>
              <a:t>yt_train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yt_test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y_top</a:t>
            </a:r>
            <a:r>
              <a:rPr lang="en-US" altLang="ko-KR" sz="1000" dirty="0"/>
              <a:t>[:</a:t>
            </a:r>
            <a:r>
              <a:rPr lang="en-US" altLang="ko-KR" sz="1000" dirty="0" err="1"/>
              <a:t>train_size</a:t>
            </a:r>
            <a:r>
              <a:rPr lang="en-US" altLang="ko-KR" sz="1000" dirty="0"/>
              <a:t>], </a:t>
            </a:r>
            <a:r>
              <a:rPr lang="en-US" altLang="ko-KR" sz="1000" dirty="0" err="1"/>
              <a:t>y_top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train_size:train_size+val_size</a:t>
            </a:r>
            <a:r>
              <a:rPr lang="en-US" altLang="ko-KR" sz="1000" dirty="0"/>
              <a:t>], </a:t>
            </a:r>
            <a:r>
              <a:rPr lang="en-US" altLang="ko-KR" sz="1000" dirty="0" err="1"/>
              <a:t>y_top</a:t>
            </a:r>
            <a:r>
              <a:rPr lang="en-US" altLang="ko-KR" sz="1000" dirty="0"/>
              <a:t>[</a:t>
            </a:r>
            <a:r>
              <a:rPr lang="en-US" altLang="ko-KR" sz="1000" dirty="0" err="1"/>
              <a:t>train_size+val_size</a:t>
            </a:r>
            <a:r>
              <a:rPr lang="en-US" altLang="ko-KR" sz="1000" dirty="0"/>
              <a:t>:]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66594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7EA10-7DCB-F2A3-1F38-E211367A0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4EAF39-49EF-4506-7565-C6BCFF3D9A20}"/>
              </a:ext>
            </a:extLst>
          </p:cNvPr>
          <p:cNvSpPr txBox="1"/>
          <p:nvPr/>
        </p:nvSpPr>
        <p:spPr>
          <a:xfrm>
            <a:off x="779936" y="382012"/>
            <a:ext cx="76482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모델 학습 및 평가 함수</a:t>
            </a:r>
          </a:p>
          <a:p>
            <a:r>
              <a:rPr lang="en-US" altLang="ko-KR" sz="1000" dirty="0"/>
              <a:t>def </a:t>
            </a:r>
            <a:r>
              <a:rPr lang="en-US" altLang="ko-KR" sz="1000" dirty="0" err="1"/>
              <a:t>train_and_evaluate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model_fn</a:t>
            </a:r>
            <a:r>
              <a:rPr lang="en-US" altLang="ko-KR" sz="1000" dirty="0"/>
              <a:t>, name, </a:t>
            </a:r>
            <a:r>
              <a:rPr lang="en-US" altLang="ko-KR" sz="1000" dirty="0" err="1"/>
              <a:t>X_train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X_test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y_test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model = </a:t>
            </a:r>
            <a:r>
              <a:rPr lang="en-US" altLang="ko-KR" sz="1000" dirty="0" err="1"/>
              <a:t>model_fn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X_train.shape</a:t>
            </a:r>
            <a:r>
              <a:rPr lang="en-US" altLang="ko-KR" sz="1000" dirty="0"/>
              <a:t>[1], </a:t>
            </a:r>
            <a:r>
              <a:rPr lang="en-US" altLang="ko-KR" sz="1000" dirty="0" err="1"/>
              <a:t>X_train.shape</a:t>
            </a:r>
            <a:r>
              <a:rPr lang="en-US" altLang="ko-KR" sz="1000" dirty="0"/>
              <a:t>[2]))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early_stop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EarlyStopping</a:t>
            </a:r>
            <a:r>
              <a:rPr lang="en-US" altLang="ko-KR" sz="1000" dirty="0"/>
              <a:t>(monitor='</a:t>
            </a:r>
            <a:r>
              <a:rPr lang="en-US" altLang="ko-KR" sz="1000" dirty="0" err="1"/>
              <a:t>val_loss</a:t>
            </a:r>
            <a:r>
              <a:rPr lang="en-US" altLang="ko-KR" sz="1000" dirty="0"/>
              <a:t>', patience=10, </a:t>
            </a:r>
            <a:r>
              <a:rPr lang="en-US" altLang="ko-KR" sz="1000" dirty="0" err="1"/>
              <a:t>restore_best_weights</a:t>
            </a:r>
            <a:r>
              <a:rPr lang="en-US" altLang="ko-KR" sz="1000" dirty="0"/>
              <a:t>=True)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model.fit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X_train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validation_data</a:t>
            </a:r>
            <a:r>
              <a:rPr lang="en-US" altLang="ko-KR" sz="1000" dirty="0"/>
              <a:t>=(</a:t>
            </a:r>
            <a:r>
              <a:rPr lang="en-US" altLang="ko-KR" sz="1000" dirty="0" err="1"/>
              <a:t>X_val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y_val</a:t>
            </a:r>
            <a:r>
              <a:rPr lang="en-US" altLang="ko-KR" sz="1000" dirty="0"/>
              <a:t>),</a:t>
            </a:r>
          </a:p>
          <a:p>
            <a:r>
              <a:rPr lang="en-US" altLang="ko-KR" sz="1000" dirty="0"/>
              <a:t>              epochs=100, </a:t>
            </a:r>
            <a:r>
              <a:rPr lang="en-US" altLang="ko-KR" sz="1000" dirty="0" err="1"/>
              <a:t>batch_size</a:t>
            </a:r>
            <a:r>
              <a:rPr lang="en-US" altLang="ko-KR" sz="1000" dirty="0"/>
              <a:t>=32, verbose=0, callbacks=[</a:t>
            </a:r>
            <a:r>
              <a:rPr lang="en-US" altLang="ko-KR" sz="1000" dirty="0" err="1"/>
              <a:t>early_stop</a:t>
            </a:r>
            <a:r>
              <a:rPr lang="en-US" altLang="ko-KR" sz="1000" dirty="0"/>
              <a:t>])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y_pred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model.predict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X_test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mse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mean_squared_error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y_test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y_pred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print(f"{name} MSE: {mse:.6f}")</a:t>
            </a:r>
          </a:p>
          <a:p>
            <a:r>
              <a:rPr lang="en-US" altLang="ko-KR" sz="1000" dirty="0"/>
              <a:t>    return </a:t>
            </a:r>
            <a:r>
              <a:rPr lang="en-US" altLang="ko-KR" sz="1000" dirty="0" err="1"/>
              <a:t>mse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y_test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y_pred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# </a:t>
            </a:r>
            <a:r>
              <a:rPr lang="ko-KR" altLang="en-US" sz="1000" dirty="0"/>
              <a:t>상관 높은 그룹 모델 학습</a:t>
            </a:r>
          </a:p>
          <a:p>
            <a:r>
              <a:rPr lang="en-US" altLang="ko-KR" sz="1000" dirty="0" err="1"/>
              <a:t>mse_lstm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yt_true_lstm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yt_pred_lstm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train_and_evaluate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build_lstm</a:t>
            </a:r>
            <a:r>
              <a:rPr lang="en-US" altLang="ko-KR" sz="1000" dirty="0"/>
              <a:t>, "LSTM (Top)", </a:t>
            </a:r>
            <a:r>
              <a:rPr lang="en-US" altLang="ko-KR" sz="1000" dirty="0" err="1"/>
              <a:t>Xt_train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Xt_val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Xt_test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yt_test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mse_gru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yt_true_gru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yt_pred_gru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train_and_evaluate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build_gru</a:t>
            </a:r>
            <a:r>
              <a:rPr lang="en-US" altLang="ko-KR" sz="1000" dirty="0"/>
              <a:t>, "GRU (Top)", </a:t>
            </a:r>
            <a:r>
              <a:rPr lang="en-US" altLang="ko-KR" sz="1000" dirty="0" err="1"/>
              <a:t>Xt_train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Xt_val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Xt_test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yt_test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mse_cnn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yt_true_cnn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yt_pred_cnn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train_and_evaluate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build_cnn</a:t>
            </a:r>
            <a:r>
              <a:rPr lang="en-US" altLang="ko-KR" sz="1000" dirty="0"/>
              <a:t>, "1D-CNN (Top)", </a:t>
            </a:r>
            <a:r>
              <a:rPr lang="en-US" altLang="ko-KR" sz="1000" dirty="0" err="1"/>
              <a:t>Xt_train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Xt_val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Xt_test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yt_test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# 7. </a:t>
            </a:r>
            <a:r>
              <a:rPr lang="ko-KR" altLang="en-US" sz="1000" dirty="0"/>
              <a:t>상관관계 낮은 변수 그룹 처리</a:t>
            </a:r>
          </a:p>
          <a:p>
            <a:r>
              <a:rPr lang="en-US" altLang="ko-KR" sz="1000" dirty="0" err="1"/>
              <a:t>low_features</a:t>
            </a:r>
            <a:r>
              <a:rPr lang="en-US" altLang="ko-KR" sz="1000" dirty="0"/>
              <a:t> = ['AH', 'RH', 'PT08.S3(NOx)']</a:t>
            </a:r>
          </a:p>
          <a:p>
            <a:r>
              <a:rPr lang="en-US" altLang="ko-KR" sz="1000" dirty="0" err="1"/>
              <a:t>df_model_low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df</a:t>
            </a:r>
            <a:r>
              <a:rPr lang="en-US" altLang="ko-KR" sz="1000" dirty="0"/>
              <a:t>[</a:t>
            </a:r>
            <a:r>
              <a:rPr lang="en-US" altLang="ko-KR" sz="1000" dirty="0" err="1"/>
              <a:t>low_features</a:t>
            </a:r>
            <a:r>
              <a:rPr lang="en-US" altLang="ko-KR" sz="1000" dirty="0"/>
              <a:t> + [</a:t>
            </a:r>
            <a:r>
              <a:rPr lang="en-US" altLang="ko-KR" sz="1000" dirty="0" err="1"/>
              <a:t>target_col</a:t>
            </a:r>
            <a:r>
              <a:rPr lang="en-US" altLang="ko-KR" sz="1000" dirty="0"/>
              <a:t>]]</a:t>
            </a:r>
          </a:p>
          <a:p>
            <a:r>
              <a:rPr lang="en-US" altLang="ko-KR" sz="1000" dirty="0" err="1"/>
              <a:t>scaler_low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MinMaxScaler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df_scaled_low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pd.DataFrame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scaler_low.fit_transform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df_model_low</a:t>
            </a:r>
            <a:r>
              <a:rPr lang="en-US" altLang="ko-KR" sz="1000" dirty="0"/>
              <a:t>), columns=</a:t>
            </a:r>
            <a:r>
              <a:rPr lang="en-US" altLang="ko-KR" sz="1000" dirty="0" err="1"/>
              <a:t>df_model_low.columns</a:t>
            </a:r>
            <a:r>
              <a:rPr lang="en-US" altLang="ko-KR" sz="1000" dirty="0"/>
              <a:t>, index=</a:t>
            </a:r>
            <a:r>
              <a:rPr lang="en-US" altLang="ko-KR" sz="1000" dirty="0" err="1"/>
              <a:t>df_model_low.index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X_low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y_low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create_sequences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df_scaled_low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low_features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target_col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train_size</a:t>
            </a:r>
            <a:r>
              <a:rPr lang="en-US" altLang="ko-KR" sz="1000" dirty="0"/>
              <a:t> = int(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X_low</a:t>
            </a:r>
            <a:r>
              <a:rPr lang="en-US" altLang="ko-KR" sz="1000" dirty="0"/>
              <a:t>) * 0.7)</a:t>
            </a:r>
          </a:p>
          <a:p>
            <a:r>
              <a:rPr lang="en-US" altLang="ko-KR" sz="1000" dirty="0" err="1"/>
              <a:t>val_size</a:t>
            </a:r>
            <a:r>
              <a:rPr lang="en-US" altLang="ko-KR" sz="1000" dirty="0"/>
              <a:t> = int(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X_low</a:t>
            </a:r>
            <a:r>
              <a:rPr lang="en-US" altLang="ko-KR" sz="1000" dirty="0"/>
              <a:t>) * 0.15)</a:t>
            </a:r>
          </a:p>
          <a:p>
            <a:r>
              <a:rPr lang="en-US" altLang="ko-KR" sz="1000" dirty="0" err="1"/>
              <a:t>Xl_train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Xl_val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Xl_test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X_low</a:t>
            </a:r>
            <a:r>
              <a:rPr lang="en-US" altLang="ko-KR" sz="1000" dirty="0"/>
              <a:t>[:</a:t>
            </a:r>
            <a:r>
              <a:rPr lang="en-US" altLang="ko-KR" sz="1000" dirty="0" err="1"/>
              <a:t>train_size</a:t>
            </a:r>
            <a:r>
              <a:rPr lang="en-US" altLang="ko-KR" sz="1000" dirty="0"/>
              <a:t>], </a:t>
            </a:r>
            <a:r>
              <a:rPr lang="en-US" altLang="ko-KR" sz="1000" dirty="0" err="1"/>
              <a:t>X_low</a:t>
            </a:r>
            <a:r>
              <a:rPr lang="en-US" altLang="ko-KR" sz="1000" dirty="0"/>
              <a:t>[</a:t>
            </a:r>
            <a:r>
              <a:rPr lang="en-US" altLang="ko-KR" sz="1000" dirty="0" err="1"/>
              <a:t>train_size:train_size+val_size</a:t>
            </a:r>
            <a:r>
              <a:rPr lang="en-US" altLang="ko-KR" sz="1000" dirty="0"/>
              <a:t>], </a:t>
            </a:r>
            <a:r>
              <a:rPr lang="en-US" altLang="ko-KR" sz="1000" dirty="0" err="1"/>
              <a:t>X_low</a:t>
            </a:r>
            <a:r>
              <a:rPr lang="en-US" altLang="ko-KR" sz="1000" dirty="0"/>
              <a:t>[</a:t>
            </a:r>
            <a:r>
              <a:rPr lang="en-US" altLang="ko-KR" sz="1000" dirty="0" err="1"/>
              <a:t>train_size+val_size</a:t>
            </a:r>
            <a:r>
              <a:rPr lang="en-US" altLang="ko-KR" sz="1000" dirty="0"/>
              <a:t>:]</a:t>
            </a:r>
          </a:p>
          <a:p>
            <a:r>
              <a:rPr lang="en-US" altLang="ko-KR" sz="1000" dirty="0" err="1"/>
              <a:t>yl_train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yl_test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y_low</a:t>
            </a:r>
            <a:r>
              <a:rPr lang="en-US" altLang="ko-KR" sz="1000" dirty="0"/>
              <a:t>[:</a:t>
            </a:r>
            <a:r>
              <a:rPr lang="en-US" altLang="ko-KR" sz="1000" dirty="0" err="1"/>
              <a:t>train_size</a:t>
            </a:r>
            <a:r>
              <a:rPr lang="en-US" altLang="ko-KR" sz="1000" dirty="0"/>
              <a:t>], </a:t>
            </a:r>
            <a:r>
              <a:rPr lang="en-US" altLang="ko-KR" sz="1000" dirty="0" err="1"/>
              <a:t>y_low</a:t>
            </a:r>
            <a:r>
              <a:rPr lang="en-US" altLang="ko-KR" sz="1000" dirty="0"/>
              <a:t>[</a:t>
            </a:r>
            <a:r>
              <a:rPr lang="en-US" altLang="ko-KR" sz="1000" dirty="0" err="1"/>
              <a:t>train_size:train_size+val_size</a:t>
            </a:r>
            <a:r>
              <a:rPr lang="en-US" altLang="ko-KR" sz="1000" dirty="0"/>
              <a:t>], </a:t>
            </a:r>
            <a:r>
              <a:rPr lang="en-US" altLang="ko-KR" sz="1000" dirty="0" err="1"/>
              <a:t>y_low</a:t>
            </a:r>
            <a:r>
              <a:rPr lang="en-US" altLang="ko-KR" sz="1000" dirty="0"/>
              <a:t>[</a:t>
            </a:r>
            <a:r>
              <a:rPr lang="en-US" altLang="ko-KR" sz="1000" dirty="0" err="1"/>
              <a:t>train_size+val_size</a:t>
            </a:r>
            <a:r>
              <a:rPr lang="en-US" altLang="ko-KR" sz="1000" dirty="0"/>
              <a:t>:]</a:t>
            </a:r>
          </a:p>
          <a:p>
            <a:endParaRPr lang="en-US" altLang="ko-KR" sz="1000" dirty="0"/>
          </a:p>
          <a:p>
            <a:r>
              <a:rPr lang="en-US" altLang="ko-KR" sz="1000" dirty="0"/>
              <a:t># </a:t>
            </a:r>
            <a:r>
              <a:rPr lang="ko-KR" altLang="en-US" sz="1000" dirty="0"/>
              <a:t>상관 낮은 그룹 모델 학습</a:t>
            </a:r>
          </a:p>
          <a:p>
            <a:r>
              <a:rPr lang="en-US" altLang="ko-KR" sz="1000" dirty="0" err="1"/>
              <a:t>mse_lstm_l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yl_true_lstm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yl_pred_lstm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train_and_evaluate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build_lstm</a:t>
            </a:r>
            <a:r>
              <a:rPr lang="en-US" altLang="ko-KR" sz="1000" dirty="0"/>
              <a:t>, "LSTM (Low)", </a:t>
            </a:r>
            <a:r>
              <a:rPr lang="en-US" altLang="ko-KR" sz="1000" dirty="0" err="1"/>
              <a:t>Xl_train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Xl_val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Xl_test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yl_test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mse_gru_l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yl_true_gru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yl_pred_gru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train_and_evaluate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build_gru</a:t>
            </a:r>
            <a:r>
              <a:rPr lang="en-US" altLang="ko-KR" sz="1000" dirty="0"/>
              <a:t>, "GRU (Low)", </a:t>
            </a:r>
            <a:r>
              <a:rPr lang="en-US" altLang="ko-KR" sz="1000" dirty="0" err="1"/>
              <a:t>Xl_train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Xl_val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Xl_test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yl_test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err="1"/>
              <a:t>mse_cnn_l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yl_true_cnn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yl_pred_cnn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train_and_evaluate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build_cnn</a:t>
            </a:r>
            <a:r>
              <a:rPr lang="en-US" altLang="ko-KR" sz="1000" dirty="0"/>
              <a:t>, "1D-CNN (Low)", </a:t>
            </a:r>
            <a:r>
              <a:rPr lang="en-US" altLang="ko-KR" sz="1000" dirty="0" err="1"/>
              <a:t>Xl_train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yl_train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Xl_val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yl_val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Xl_test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yl_test</a:t>
            </a:r>
            <a:r>
              <a:rPr lang="en-US" altLang="ko-K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70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75433-F193-4890-F8EF-02BFC52E9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E41CF6-C64A-5774-7F5F-95978910D81F}"/>
              </a:ext>
            </a:extLst>
          </p:cNvPr>
          <p:cNvSpPr txBox="1"/>
          <p:nvPr/>
        </p:nvSpPr>
        <p:spPr>
          <a:xfrm>
            <a:off x="846611" y="1372612"/>
            <a:ext cx="34451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# </a:t>
            </a:r>
            <a:r>
              <a:rPr lang="ko-KR" altLang="en-US" sz="1000" dirty="0"/>
              <a:t> </a:t>
            </a:r>
            <a:r>
              <a:rPr lang="en-US" altLang="ko-KR" sz="1000" dirty="0"/>
              <a:t>8. </a:t>
            </a:r>
            <a:r>
              <a:rPr lang="ko-KR" altLang="en-US" sz="1000" dirty="0"/>
              <a:t>결과 시각화 </a:t>
            </a:r>
            <a:r>
              <a:rPr lang="en-US" altLang="ko-KR" sz="1000" dirty="0"/>
              <a:t>(PPT</a:t>
            </a:r>
            <a:r>
              <a:rPr lang="ko-KR" altLang="en-US" sz="1000" dirty="0"/>
              <a:t>용 그래프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models = ['LSTM', 'GRU', '1D-CNN']</a:t>
            </a:r>
          </a:p>
          <a:p>
            <a:r>
              <a:rPr lang="en-US" altLang="ko-KR" sz="1000" dirty="0" err="1"/>
              <a:t>mse_high</a:t>
            </a:r>
            <a:r>
              <a:rPr lang="en-US" altLang="ko-KR" sz="1000" dirty="0"/>
              <a:t> = [</a:t>
            </a:r>
            <a:r>
              <a:rPr lang="en-US" altLang="ko-KR" sz="1000" dirty="0" err="1"/>
              <a:t>mse_lstm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mse_gru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mse_cnn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 err="1"/>
              <a:t>mse_low</a:t>
            </a:r>
            <a:r>
              <a:rPr lang="en-US" altLang="ko-KR" sz="1000" dirty="0"/>
              <a:t> = [</a:t>
            </a:r>
            <a:r>
              <a:rPr lang="en-US" altLang="ko-KR" sz="1000" dirty="0" err="1"/>
              <a:t>mse_lstm_l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mse_gru_l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mse_cnn_l</a:t>
            </a:r>
            <a:r>
              <a:rPr lang="en-US" altLang="ko-KR" sz="1000" dirty="0"/>
              <a:t>]</a:t>
            </a:r>
          </a:p>
          <a:p>
            <a:endParaRPr lang="en-US" altLang="ko-KR" sz="1000" dirty="0"/>
          </a:p>
          <a:p>
            <a:r>
              <a:rPr lang="en-US" altLang="ko-KR" sz="1000" dirty="0"/>
              <a:t>x = </a:t>
            </a:r>
            <a:r>
              <a:rPr lang="en-US" altLang="ko-KR" sz="1000" dirty="0" err="1"/>
              <a:t>np.arange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(models))</a:t>
            </a:r>
          </a:p>
          <a:p>
            <a:r>
              <a:rPr lang="en-US" altLang="ko-KR" sz="1000" dirty="0"/>
              <a:t>width = 0.35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plt.figure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figsize</a:t>
            </a:r>
            <a:r>
              <a:rPr lang="en-US" altLang="ko-KR" sz="1000" dirty="0"/>
              <a:t>=(10, 6))</a:t>
            </a:r>
          </a:p>
          <a:p>
            <a:r>
              <a:rPr lang="en-US" altLang="ko-KR" sz="1000" dirty="0" err="1"/>
              <a:t>plt.bar</a:t>
            </a:r>
            <a:r>
              <a:rPr lang="en-US" altLang="ko-KR" sz="1000" dirty="0"/>
              <a:t>(x - width/2, </a:t>
            </a:r>
            <a:r>
              <a:rPr lang="en-US" altLang="ko-KR" sz="1000" dirty="0" err="1"/>
              <a:t>mse_high</a:t>
            </a:r>
            <a:r>
              <a:rPr lang="en-US" altLang="ko-KR" sz="1000" dirty="0"/>
              <a:t>, width, label='</a:t>
            </a:r>
            <a:r>
              <a:rPr lang="ko-KR" altLang="en-US" sz="1000" dirty="0"/>
              <a:t>상관 높은 그룹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 err="1"/>
              <a:t>plt.bar</a:t>
            </a:r>
            <a:r>
              <a:rPr lang="en-US" altLang="ko-KR" sz="1000" dirty="0"/>
              <a:t>(x + width/2, </a:t>
            </a:r>
            <a:r>
              <a:rPr lang="en-US" altLang="ko-KR" sz="1000" dirty="0" err="1"/>
              <a:t>mse_low</a:t>
            </a:r>
            <a:r>
              <a:rPr lang="en-US" altLang="ko-KR" sz="1000" dirty="0"/>
              <a:t>, width, label='</a:t>
            </a:r>
            <a:r>
              <a:rPr lang="ko-KR" altLang="en-US" sz="1000" dirty="0"/>
              <a:t>상관 낮은 그룹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 err="1"/>
              <a:t>plt.ylabel</a:t>
            </a:r>
            <a:r>
              <a:rPr lang="en-US" altLang="ko-KR" sz="1000" dirty="0"/>
              <a:t>('MSE')</a:t>
            </a:r>
          </a:p>
          <a:p>
            <a:r>
              <a:rPr lang="en-US" altLang="ko-KR" sz="1000" dirty="0" err="1"/>
              <a:t>plt.title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모델별</a:t>
            </a:r>
            <a:r>
              <a:rPr lang="ko-KR" altLang="en-US" sz="1000" dirty="0"/>
              <a:t> </a:t>
            </a:r>
            <a:r>
              <a:rPr lang="en-US" altLang="ko-KR" sz="1000" dirty="0"/>
              <a:t>MSE </a:t>
            </a:r>
            <a:r>
              <a:rPr lang="ko-KR" altLang="en-US" sz="1000" dirty="0"/>
              <a:t>비교 </a:t>
            </a:r>
            <a:r>
              <a:rPr lang="en-US" altLang="ko-KR" sz="1000" dirty="0"/>
              <a:t>(</a:t>
            </a:r>
            <a:r>
              <a:rPr lang="ko-KR" altLang="en-US" sz="1000" dirty="0"/>
              <a:t>입력 변수 상관성 그룹별</a:t>
            </a:r>
            <a:r>
              <a:rPr lang="en-US" altLang="ko-KR" sz="1000" dirty="0"/>
              <a:t>)')</a:t>
            </a:r>
          </a:p>
          <a:p>
            <a:r>
              <a:rPr lang="en-US" altLang="ko-KR" sz="1000" dirty="0" err="1"/>
              <a:t>plt.xticks</a:t>
            </a:r>
            <a:r>
              <a:rPr lang="en-US" altLang="ko-KR" sz="1000" dirty="0"/>
              <a:t>(x, models)</a:t>
            </a:r>
          </a:p>
          <a:p>
            <a:r>
              <a:rPr lang="en-US" altLang="ko-KR" sz="1000" dirty="0" err="1"/>
              <a:t>plt.legend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plt.grid</a:t>
            </a:r>
            <a:r>
              <a:rPr lang="en-US" altLang="ko-KR" sz="1000" dirty="0"/>
              <a:t>(axis='y')</a:t>
            </a:r>
          </a:p>
          <a:p>
            <a:r>
              <a:rPr lang="en-US" altLang="ko-KR" sz="1000" dirty="0" err="1"/>
              <a:t>plt.tight_layout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 err="1"/>
              <a:t>plt.show</a:t>
            </a:r>
            <a:r>
              <a:rPr lang="en-US" altLang="ko-KR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9229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2201</Words>
  <Application>Microsoft Office PowerPoint</Application>
  <PresentationFormat>화면 슬라이드 쇼(4:3)</PresentationFormat>
  <Paragraphs>192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Aptos</vt:lpstr>
      <vt:lpstr>Aptos Display</vt:lpstr>
      <vt:lpstr>Arial</vt:lpstr>
      <vt:lpstr>Office 테마</vt:lpstr>
      <vt:lpstr>IoT 플랫폼과 IoT 장치 설계 과제 공기질 데이터 기반 다변량 시계열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기현 남</dc:creator>
  <cp:lastModifiedBy>기현 남</cp:lastModifiedBy>
  <cp:revision>5</cp:revision>
  <dcterms:created xsi:type="dcterms:W3CDTF">2025-06-17T03:10:25Z</dcterms:created>
  <dcterms:modified xsi:type="dcterms:W3CDTF">2025-06-17T03:37:33Z</dcterms:modified>
</cp:coreProperties>
</file>