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https://giantpole.de/project_geodata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Geodatenvisualisierung 2: WebGL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de"/>
              <a:t>Darstellung von Punktwolken, Picking und Annotationen</a:t>
            </a:r>
          </a:p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100" lang="de"/>
              <a:t>Institut für Kartographie und Geographie</a:t>
            </a:r>
          </a:p>
          <a:p>
            <a:pPr rtl="0" lvl="0">
              <a:buNone/>
            </a:pPr>
            <a:r>
              <a:rPr sz="1100" lang="de"/>
              <a:t>Vorlesung: Geodatenvisualisierung 2, WS2012/2013</a:t>
            </a:r>
          </a:p>
          <a:p>
            <a:pPr rtl="0" lvl="0">
              <a:buNone/>
            </a:pPr>
            <a:r>
              <a:rPr sz="1100" lang="de"/>
              <a:t>Prof. Volker Paelke</a:t>
            </a:r>
          </a:p>
          <a:p>
            <a:pPr rtl="0" lvl="0">
              <a:buNone/>
            </a:pPr>
            <a:r>
              <a:rPr sz="1100" lang="de"/>
              <a:t>Dozent: M.Sc. Daniel Eggert</a:t>
            </a:r>
          </a:p>
          <a:p>
            <a:r>
              <a:t/>
            </a:r>
          </a:p>
          <a:p>
            <a:pPr rtl="0" lvl="0">
              <a:buNone/>
            </a:pPr>
            <a:r>
              <a:rPr sz="1000" lang="de"/>
              <a:t>Autor:</a:t>
            </a:r>
          </a:p>
          <a:p>
            <a:pPr rtl="0" lvl="0">
              <a:buNone/>
            </a:pPr>
            <a:r>
              <a:rPr sz="1000" lang="de"/>
              <a:t>Ki-Hyoun Kim</a:t>
            </a:r>
          </a:p>
          <a:p>
            <a:pPr rtl="0" lvl="0">
              <a:buNone/>
            </a:pPr>
            <a:r>
              <a:rPr sz="1000" lang="de"/>
              <a:t>Xiaochen Sui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Interface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>
                <a:solidFill>
                  <a:srgbClr val="191919"/>
                </a:solidFill>
              </a:rPr>
              <a:t>DOM Scripting(DHTML) durch umfangreiche JavaScript Bibliothek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i="1">
                <a:solidFill>
                  <a:srgbClr val="191919"/>
                </a:solidFill>
              </a:rPr>
              <a:t>jQuery</a:t>
            </a:r>
            <a:r>
              <a:rPr lang="de">
                <a:solidFill>
                  <a:srgbClr val="191919"/>
                </a:solidFill>
              </a:rPr>
              <a:t> Bibliothek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Annotaion(</a:t>
            </a:r>
            <a:r>
              <a:rPr b="0" sz="3600" lang="de"/>
              <a:t>main.js</a:t>
            </a:r>
            <a:r>
              <a:rPr lang="de"/>
              <a:t>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de"/>
              <a:t>Echtzeit Mauszeiger Koordinate anzeigen.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de" i="1">
                <a:solidFill>
                  <a:srgbClr val="FF00FF"/>
                </a:solidFill>
              </a:rPr>
              <a:t>mouse X</a:t>
            </a:r>
            <a:r>
              <a:rPr sz="1400" lang="de"/>
              <a:t>, </a:t>
            </a:r>
            <a:r>
              <a:rPr sz="1400" lang="de" i="1">
                <a:solidFill>
                  <a:srgbClr val="FF00FF"/>
                </a:solidFill>
              </a:rPr>
              <a:t>mouse Y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de"/>
              <a:t>Echtzeit UColor anzeigen: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de"/>
              <a:t>pixelValue[0],pixelValue[1],pixelValue[2],pixelValue[3],idx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de"/>
              <a:t>Falls ein Punkt ausgewählt wird: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de"/>
              <a:t>save_idx = idx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de"/>
              <a:t>öffnet annotationstext area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de"/>
              <a:t>wenn schön vorhanden, dann erscheint die Notiz in Annotation Textarea 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de"/>
              <a:t>Durch Aufruf von Funktion </a:t>
            </a:r>
            <a:r>
              <a:rPr sz="1400" lang="de" i="1">
                <a:solidFill>
                  <a:srgbClr val="0000FF"/>
                </a:solidFill>
              </a:rPr>
              <a:t>saveAnnotation(),</a:t>
            </a:r>
            <a:r>
              <a:rPr sz="1400" lang="de"/>
              <a:t>kann Notiz gespeichert werden.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/>
              <a:t>Zur Live-Demo:</a:t>
            </a:r>
          </a:p>
          <a:p>
            <a:pPr rtl="0" lvl="0">
              <a:buNone/>
            </a:pPr>
            <a:r>
              <a:rPr u="sng" lang="de">
                <a:solidFill>
                  <a:schemeClr val="hlink"/>
                </a:solidFill>
                <a:hlinkClick r:id="rId3"/>
              </a:rPr>
              <a:t>https://giantpole.de/project_geodata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Inhalt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/>
              <a:t>Aufgaben, Anforderungen (Was wollen wir?)</a:t>
            </a:r>
          </a:p>
          <a:p>
            <a:pPr rtl="0" lvl="0">
              <a:buNone/>
            </a:pPr>
            <a:r>
              <a:rPr lang="de"/>
              <a:t>XB Point Stream (WebGL Library)</a:t>
            </a:r>
          </a:p>
          <a:p>
            <a:pPr rtl="0" lvl="0">
              <a:buNone/>
            </a:pPr>
            <a:r>
              <a:rPr lang="de"/>
              <a:t>Implementierung von Picking</a:t>
            </a:r>
          </a:p>
          <a:p>
            <a:pPr>
              <a:buNone/>
            </a:pPr>
            <a:r>
              <a:rPr lang="de"/>
              <a:t>Implementierung von Annotationen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Aufgaben, Anforderungen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Einlesen einer Punktwolke im PLY-Format über eine Webadresse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Benutzerinteraktion (zoom, drehen, insbesondere Picking)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Auswahl einzelner Punkte (Picking)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Notizen für einzelne Punkte (Annotationen)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XB PointStream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de"/>
              <a:t>OpenSource WebGL Bibliothek zur Verarbeitung von Punktwolken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de"/>
              <a:t>Bereits enthalten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.ply-Parser (und weitere)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Rendering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Benutzerinteraktion (Drehen, Zoomen, Maus Koordinaten)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vordefinierte Shader (Vertex, Fragment)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Pointsize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de"/>
              <a:t>Nicht enthalten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Picking, Annotations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Picking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de"/>
              <a:t>Basierend auf XB Pointstream 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>
                <a:solidFill>
                  <a:srgbClr val="191919"/>
                </a:solidFill>
              </a:rPr>
              <a:t>main.js (</a:t>
            </a:r>
            <a:r>
              <a:rPr b="1" sz="1800" lang="de">
                <a:solidFill>
                  <a:srgbClr val="191919"/>
                </a:solidFill>
              </a:rPr>
              <a:t>Picking </a:t>
            </a:r>
            <a:r>
              <a:rPr sz="1800" lang="de">
                <a:solidFill>
                  <a:srgbClr val="191919"/>
                </a:solidFill>
              </a:rPr>
              <a:t>mit</a:t>
            </a:r>
            <a:r>
              <a:rPr b="1" sz="1800" lang="de">
                <a:solidFill>
                  <a:srgbClr val="191919"/>
                </a:solidFill>
              </a:rPr>
              <a:t> </a:t>
            </a:r>
            <a:r>
              <a:rPr b="1" sz="1800" lang="de">
                <a:solidFill>
                  <a:srgbClr val="6D9EEB"/>
                </a:solidFill>
              </a:rPr>
              <a:t>gl.readpixel()</a:t>
            </a:r>
            <a:r>
              <a:rPr sz="1800" lang="de">
                <a:solidFill>
                  <a:srgbClr val="0000FF"/>
                </a:solidFill>
              </a:rPr>
              <a:t> </a:t>
            </a:r>
            <a:r>
              <a:rPr sz="1800" lang="de">
                <a:solidFill>
                  <a:srgbClr val="191919"/>
                </a:solidFill>
              </a:rPr>
              <a:t>(standard WebGL Funktion)</a:t>
            </a:r>
            <a:br>
              <a:rPr sz="1800" lang="de">
                <a:solidFill>
                  <a:srgbClr val="191919"/>
                </a:solidFill>
              </a:rPr>
            </a:br>
            <a:r>
              <a:rPr sz="1800" lang="de">
                <a:solidFill>
                  <a:srgbClr val="191919"/>
                </a:solidFill>
              </a:rPr>
              <a:t>"</a:t>
            </a:r>
            <a:r>
              <a:rPr b="1" sz="1800" lang="de">
                <a:solidFill>
                  <a:srgbClr val="6D9EEB"/>
                </a:solidFill>
              </a:rPr>
              <a:t>Colorpicking</a:t>
            </a:r>
            <a:r>
              <a:rPr sz="1800" lang="de">
                <a:solidFill>
                  <a:srgbClr val="191919"/>
                </a:solidFill>
              </a:rPr>
              <a:t>"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de"/>
              <a:t>Voraussetzung </a:t>
            </a:r>
            <a:r>
              <a:rPr b="1" sz="1800" lang="de">
                <a:solidFill>
                  <a:srgbClr val="6D9EEB"/>
                </a:solidFill>
              </a:rPr>
              <a:t>Colorpicking</a:t>
            </a:r>
            <a:r>
              <a:rPr b="1" sz="1800" lang="de"/>
              <a:t>: </a:t>
            </a:r>
          </a:p>
          <a:p>
            <a:pPr rtl="0" lvl="0">
              <a:buNone/>
            </a:pPr>
            <a:r>
              <a:rPr sz="1800" lang="de"/>
              <a:t>Eindeutige Farben je Punkt, da sonst Zuordnung von Farbe zu Punkt nicht eindeutig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de"/>
              <a:t>Daher: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1. Zuordnung einer aufsteigenden Nummerierung (IDX) je Punkt</a:t>
            </a:r>
            <a:br>
              <a:rPr sz="1800" lang="de"/>
            </a:br>
            <a:r>
              <a:rPr sz="1800" lang="de"/>
              <a:t>2. Erstellung eindeutiger Farben (UColor Buffer) aus IDX </a:t>
            </a:r>
            <a:br>
              <a:rPr sz="1800" lang="de"/>
            </a:br>
            <a:r>
              <a:rPr sz="1800" lang="de"/>
              <a:t>=&gt; </a:t>
            </a:r>
            <a:r>
              <a:rPr sz="1800" lang="de">
                <a:solidFill>
                  <a:srgbClr val="4A86E8"/>
                </a:solidFill>
              </a:rPr>
              <a:t>parsers/ply.js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Rendering der Szene mit UColor Buffer</a:t>
            </a:r>
            <a:br>
              <a:rPr sz="1800" lang="de"/>
            </a:br>
            <a:r>
              <a:rPr sz="1800" lang="de"/>
              <a:t>=&gt; </a:t>
            </a:r>
            <a:r>
              <a:rPr sz="1800" lang="de">
                <a:solidFill>
                  <a:srgbClr val="6D9EEB"/>
                </a:solidFill>
              </a:rPr>
              <a:t>psapi.js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Colorpicker 1/2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de"/>
              <a:t>Schritt 1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Zuordnung einer aufsteigenden Nummerierung (IDX) je Punk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Erstellung eindeutiger Farben (UColor Buffer) aus IDX mit Bit-Shifting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XB PointStream Colorbuffer: keine eindeutigen Farben, u.U. haben 2 Punkte die gleiche Farbe =&gt; Kein eindeutiges Colorpicking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Implementierung XB PointStream UColorbuffer: Punkte wurden aufsteigend numeriert (IDX), jede IDX kann man in RGB-Farben umwandeln mit Bitshifting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Colorpicker, 2/2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de"/>
              <a:t>Schritt 2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Rendering der Punktwolke mit UColorbuffer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Picking mit gl.readpixels() (gl ist der webgl Context)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Umwandlung RGB nach IDX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Löschen der Szene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Rendering der Punktwolke mit echten Farben</a:t>
            </a:r>
          </a:p>
          <a:p>
            <a:pPr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de"/>
              <a:t>Weiterverarbeitung der IDX für Annotierung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Picking Flussdiagramm</a:t>
            </a:r>
          </a:p>
        </p:txBody>
      </p:sp>
      <p:sp>
        <p:nvSpPr>
          <p:cNvPr id="72" name="Shape 72"/>
          <p:cNvSpPr/>
          <p:nvPr/>
        </p:nvSpPr>
        <p:spPr>
          <a:xfrm>
            <a:off y="172615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Bit-Shifting: RGB &lt;=&gt; IDX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de"/>
              <a:t>RGB =&gt; IDX</a:t>
            </a:r>
          </a:p>
          <a:p>
            <a:pPr rtl="0" lvl="0">
              <a:buNone/>
            </a:pPr>
            <a:r>
              <a:rPr sz="1400" lang="de"/>
              <a:t>Allgemein:</a:t>
            </a:r>
          </a:p>
          <a:p>
            <a:pPr rtl="0" lvl="0">
              <a:buNone/>
            </a:pPr>
            <a:r>
              <a:rPr sz="1400" lang="de"/>
              <a:t>Integer 32-Bit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de"/>
              <a:t>       ()              </a:t>
            </a:r>
            <a:r>
              <a:rPr sz="1400" lang="de">
                <a:solidFill>
                  <a:srgbClr val="FF0000"/>
                </a:solidFill>
              </a:rPr>
              <a:t>R</a:t>
            </a:r>
            <a:r>
              <a:rPr sz="1400" lang="de"/>
              <a:t>            </a:t>
            </a:r>
            <a:r>
              <a:rPr sz="1400" lang="de">
                <a:solidFill>
                  <a:srgbClr val="00FF00"/>
                </a:solidFill>
              </a:rPr>
              <a:t>G</a:t>
            </a:r>
            <a:r>
              <a:rPr sz="1400" lang="de"/>
              <a:t>              </a:t>
            </a:r>
            <a:r>
              <a:rPr sz="1400" lang="de">
                <a:solidFill>
                  <a:srgbClr val="0000FF"/>
                </a:solidFill>
              </a:rPr>
              <a:t>B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de"/>
              <a:t>|    8-Bit    |    8-Bit   |   8-Bit    |    8-Bit    |</a:t>
            </a:r>
          </a:p>
          <a:p>
            <a:pPr rtl="0" lvl="0">
              <a:buNone/>
            </a:pPr>
            <a:r>
              <a:rPr sz="1400" lang="de"/>
              <a:t>(11111111)</a:t>
            </a:r>
            <a:r>
              <a:rPr baseline="-25000" sz="1400" lang="de"/>
              <a:t>B</a:t>
            </a:r>
            <a:r>
              <a:rPr sz="1400" lang="de"/>
              <a:t> = 255</a:t>
            </a:r>
            <a:r>
              <a:rPr baseline="-25000" sz="1400" lang="de"/>
              <a:t>DEC </a:t>
            </a:r>
            <a:r>
              <a:rPr lang="de"/>
              <a:t> </a:t>
            </a:r>
            <a:r>
              <a:rPr sz="1400" lang="de"/>
              <a:t>= 0xFF</a:t>
            </a:r>
            <a:r>
              <a:rPr baseline="-25000" sz="1400" lang="de"/>
              <a:t>HEX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de"/>
              <a:t>IDX =  | 0...0 | 0...0 | 0...0 | 0...0 |</a:t>
            </a:r>
          </a:p>
          <a:p>
            <a:pPr rtl="0" lvl="0">
              <a:buNone/>
            </a:pPr>
            <a:r>
              <a:rPr sz="1400" lang="de"/>
              <a:t>IDX &lt;&lt; </a:t>
            </a:r>
            <a:r>
              <a:rPr sz="1400" lang="de">
                <a:solidFill>
                  <a:srgbClr val="FF0000"/>
                </a:solidFill>
              </a:rPr>
              <a:t>R</a:t>
            </a:r>
          </a:p>
          <a:p>
            <a:pPr rtl="0" lvl="0">
              <a:buNone/>
            </a:pPr>
            <a:r>
              <a:rPr sz="1400" lang="de"/>
              <a:t>IDX =  | 0...0 | 0...0 | 0...0 | </a:t>
            </a:r>
            <a:r>
              <a:rPr sz="1400" lang="de">
                <a:solidFill>
                  <a:srgbClr val="FF0000"/>
                </a:solidFill>
              </a:rPr>
              <a:t>R</a:t>
            </a:r>
            <a:r>
              <a:rPr sz="1400" lang="de"/>
              <a:t> |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de"/>
              <a:t>IDX &lt;&lt; </a:t>
            </a:r>
            <a:r>
              <a:rPr sz="1400" lang="de">
                <a:solidFill>
                  <a:srgbClr val="00FF00"/>
                </a:solidFill>
              </a:rPr>
              <a:t>G</a:t>
            </a:r>
          </a:p>
          <a:p>
            <a:pPr rtl="0" lvl="0">
              <a:buNone/>
            </a:pPr>
            <a:r>
              <a:rPr sz="1400" lang="de"/>
              <a:t>IDX =  | 0...0 | 0...0 | </a:t>
            </a:r>
            <a:r>
              <a:rPr sz="1400" lang="de">
                <a:solidFill>
                  <a:srgbClr val="FF0000"/>
                </a:solidFill>
              </a:rPr>
              <a:t>R</a:t>
            </a:r>
            <a:r>
              <a:rPr sz="1400" lang="de"/>
              <a:t> | </a:t>
            </a:r>
            <a:r>
              <a:rPr sz="1400" lang="de">
                <a:solidFill>
                  <a:srgbClr val="00FF00"/>
                </a:solidFill>
              </a:rPr>
              <a:t>G</a:t>
            </a:r>
            <a:r>
              <a:rPr sz="1400" lang="de"/>
              <a:t> |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de"/>
              <a:t>IDX &lt;&lt; </a:t>
            </a:r>
            <a:r>
              <a:rPr sz="1400" lang="de">
                <a:solidFill>
                  <a:srgbClr val="0000FF"/>
                </a:solidFill>
              </a:rPr>
              <a:t>B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de"/>
              <a:t>IDX =  | 0...0 | </a:t>
            </a:r>
            <a:r>
              <a:rPr sz="1400" lang="de">
                <a:solidFill>
                  <a:srgbClr val="FF0000"/>
                </a:solidFill>
              </a:rPr>
              <a:t>R</a:t>
            </a:r>
            <a:r>
              <a:rPr sz="1400" lang="de"/>
              <a:t> | </a:t>
            </a:r>
            <a:r>
              <a:rPr sz="1400" lang="de">
                <a:solidFill>
                  <a:srgbClr val="00FF00"/>
                </a:solidFill>
              </a:rPr>
              <a:t>G</a:t>
            </a:r>
            <a:r>
              <a:rPr sz="1400" lang="de"/>
              <a:t> | </a:t>
            </a:r>
            <a:r>
              <a:rPr sz="1400" lang="de">
                <a:solidFill>
                  <a:srgbClr val="0000FF"/>
                </a:solidFill>
              </a:rPr>
              <a:t>B</a:t>
            </a:r>
            <a:r>
              <a:rPr sz="1400" lang="de"/>
              <a:t> |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de"/>
              <a:t>IDX =&gt; RGB</a:t>
            </a:r>
          </a:p>
          <a:p>
            <a:pPr rtl="0" lvl="0">
              <a:buNone/>
            </a:pPr>
            <a:r>
              <a:rPr b="1" sz="1400" lang="de"/>
              <a:t>Gegeben: </a:t>
            </a:r>
            <a:r>
              <a:rPr sz="1400" lang="de"/>
              <a:t>IDX =  | 0...0 | </a:t>
            </a:r>
            <a:r>
              <a:rPr sz="1400" lang="de">
                <a:solidFill>
                  <a:srgbClr val="FF0000"/>
                </a:solidFill>
              </a:rPr>
              <a:t>R </a:t>
            </a:r>
            <a:r>
              <a:rPr sz="1400" lang="de"/>
              <a:t>| </a:t>
            </a:r>
            <a:r>
              <a:rPr sz="1400" lang="de">
                <a:solidFill>
                  <a:srgbClr val="00FF00"/>
                </a:solidFill>
              </a:rPr>
              <a:t>G</a:t>
            </a:r>
            <a:r>
              <a:rPr sz="1400" lang="de"/>
              <a:t> | </a:t>
            </a:r>
            <a:r>
              <a:rPr sz="1400" lang="de">
                <a:solidFill>
                  <a:srgbClr val="0000FF"/>
                </a:solidFill>
              </a:rPr>
              <a:t>B</a:t>
            </a:r>
            <a:r>
              <a:rPr sz="1400" lang="de"/>
              <a:t> |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de"/>
              <a:t>R: </a:t>
            </a:r>
            <a:r>
              <a:rPr sz="1400" lang="de"/>
              <a:t>IDX &gt;&gt;&gt; 16</a:t>
            </a:r>
          </a:p>
          <a:p>
            <a:pPr rtl="0" lvl="0">
              <a:buNone/>
            </a:pPr>
            <a:r>
              <a:rPr sz="1400" lang="de"/>
              <a:t>| 0...0 | 0...0 | 0...0 | </a:t>
            </a:r>
            <a:r>
              <a:rPr sz="1400" lang="de">
                <a:solidFill>
                  <a:srgbClr val="FF0000"/>
                </a:solidFill>
              </a:rPr>
              <a:t>R</a:t>
            </a:r>
            <a:r>
              <a:rPr sz="1400" lang="de"/>
              <a:t> |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de"/>
              <a:t>G: </a:t>
            </a:r>
            <a:r>
              <a:rPr sz="1400" lang="de"/>
              <a:t>IDX &gt;&gt;&gt; 8 &amp; 0xFF</a:t>
            </a:r>
          </a:p>
          <a:p>
            <a:pPr rtl="0" lvl="0">
              <a:buNone/>
            </a:pPr>
            <a:r>
              <a:rPr sz="1400" lang="de"/>
              <a:t>IDX &gt;&gt;&gt; 8 = | 0...0 | 0...0 | </a:t>
            </a:r>
            <a:r>
              <a:rPr sz="1400" lang="de">
                <a:solidFill>
                  <a:srgbClr val="FF0000"/>
                </a:solidFill>
              </a:rPr>
              <a:t>R</a:t>
            </a:r>
            <a:r>
              <a:rPr sz="1400" lang="de"/>
              <a:t> | </a:t>
            </a:r>
            <a:r>
              <a:rPr sz="1400" lang="de">
                <a:solidFill>
                  <a:srgbClr val="00FF00"/>
                </a:solidFill>
              </a:rPr>
              <a:t>G</a:t>
            </a:r>
            <a:r>
              <a:rPr sz="1400" lang="de"/>
              <a:t> |</a:t>
            </a:r>
          </a:p>
          <a:p>
            <a:pPr rtl="0" lvl="0">
              <a:buNone/>
            </a:pPr>
            <a:r>
              <a:rPr sz="1400" lang="de"/>
              <a:t>IDX &gt;&gt;&gt; 8 &amp; </a:t>
            </a:r>
            <a:r>
              <a:rPr sz="1400" lang="de">
                <a:solidFill>
                  <a:srgbClr val="000000"/>
                </a:solidFill>
              </a:rPr>
              <a:t>0xFF =</a:t>
            </a:r>
            <a:r>
              <a:rPr sz="1400" lang="de"/>
              <a:t> | 0...0 | 0...0 |</a:t>
            </a:r>
            <a:r>
              <a:rPr sz="1400" lang="de">
                <a:solidFill>
                  <a:srgbClr val="0000FF"/>
                </a:solidFill>
              </a:rPr>
              <a:t> </a:t>
            </a:r>
            <a:r>
              <a:rPr sz="1400" lang="de">
                <a:solidFill>
                  <a:srgbClr val="FF0000"/>
                </a:solidFill>
              </a:rPr>
              <a:t>0...0</a:t>
            </a:r>
            <a:r>
              <a:rPr sz="1400" lang="de">
                <a:solidFill>
                  <a:srgbClr val="0000FF"/>
                </a:solidFill>
              </a:rPr>
              <a:t> </a:t>
            </a:r>
            <a:r>
              <a:rPr sz="1400" lang="de"/>
              <a:t>| </a:t>
            </a:r>
            <a:r>
              <a:rPr sz="1400" lang="de">
                <a:solidFill>
                  <a:srgbClr val="00FF00"/>
                </a:solidFill>
              </a:rPr>
              <a:t>G</a:t>
            </a:r>
            <a:r>
              <a:rPr sz="1400" lang="de"/>
              <a:t> |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de"/>
              <a:t>B: </a:t>
            </a:r>
            <a:r>
              <a:rPr sz="1400" lang="de"/>
              <a:t>IDX &amp; 0xFF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de"/>
              <a:t>IDX = | 0...0 | </a:t>
            </a:r>
            <a:r>
              <a:rPr sz="1400" lang="de">
                <a:solidFill>
                  <a:srgbClr val="FF0000"/>
                </a:solidFill>
              </a:rPr>
              <a:t>R</a:t>
            </a:r>
            <a:r>
              <a:rPr sz="1400" lang="de"/>
              <a:t> | </a:t>
            </a:r>
            <a:r>
              <a:rPr sz="1400" lang="de">
                <a:solidFill>
                  <a:srgbClr val="00FF00"/>
                </a:solidFill>
              </a:rPr>
              <a:t>G</a:t>
            </a:r>
            <a:r>
              <a:rPr sz="1400" lang="de"/>
              <a:t> | </a:t>
            </a:r>
            <a:r>
              <a:rPr sz="1400" lang="de">
                <a:solidFill>
                  <a:srgbClr val="0000FF"/>
                </a:solidFill>
              </a:rPr>
              <a:t>B</a:t>
            </a:r>
            <a:r>
              <a:rPr sz="1400" lang="de"/>
              <a:t> |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de"/>
              <a:t>IDX &amp; 0xFF = | 0...0 | </a:t>
            </a:r>
            <a:r>
              <a:rPr sz="1400" lang="de">
                <a:solidFill>
                  <a:srgbClr val="FF0000"/>
                </a:solidFill>
              </a:rPr>
              <a:t>0...0</a:t>
            </a:r>
            <a:r>
              <a:rPr sz="1400" lang="de"/>
              <a:t> |</a:t>
            </a:r>
            <a:r>
              <a:rPr sz="1400" lang="de">
                <a:solidFill>
                  <a:srgbClr val="00FF00"/>
                </a:solidFill>
              </a:rPr>
              <a:t> 0...0</a:t>
            </a:r>
            <a:r>
              <a:rPr sz="1400" lang="de"/>
              <a:t> | </a:t>
            </a:r>
            <a:r>
              <a:rPr sz="1400" lang="de">
                <a:solidFill>
                  <a:srgbClr val="0000FF"/>
                </a:solidFill>
              </a:rPr>
              <a:t>B</a:t>
            </a:r>
            <a:r>
              <a:rPr sz="1400" lang="de"/>
              <a:t> |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