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73" r:id="rId2"/>
    <p:sldId id="329" r:id="rId3"/>
    <p:sldId id="326" r:id="rId4"/>
    <p:sldId id="263" r:id="rId5"/>
    <p:sldId id="264" r:id="rId6"/>
    <p:sldId id="266" r:id="rId7"/>
    <p:sldId id="322" r:id="rId8"/>
    <p:sldId id="323" r:id="rId9"/>
    <p:sldId id="324" r:id="rId10"/>
    <p:sldId id="327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72" r:id="rId30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432" y="-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EBF266D-29AC-4A54-A0AD-56D89DC3A059}" type="datetimeFigureOut">
              <a:rPr lang="fr-FR" smtClean="0"/>
              <a:pPr/>
              <a:t>31/10/2018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5C4B302-0C79-4E9A-A798-F37F99FB1B6B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683D75C-ABD8-445B-BA7E-E2881AC56410}" type="datetimeFigureOut">
              <a:rPr lang="fr-FR" smtClean="0"/>
              <a:pPr/>
              <a:t>31/10/2018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4CB2423-5B15-4E37-A15E-2DD90E0FFF41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B2423-5B15-4E37-A15E-2DD90E0FFF41}" type="slidenum">
              <a:rPr lang="fr-FR" smtClean="0"/>
              <a:pPr/>
              <a:t>28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BB14-E3CD-4392-A844-6E65D265876B}" type="datetimeFigureOut">
              <a:rPr lang="fr-FR" smtClean="0"/>
              <a:pPr/>
              <a:t>31/10/2018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3000-9C2D-42A1-9A0A-4AE703FF820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BB14-E3CD-4392-A844-6E65D265876B}" type="datetimeFigureOut">
              <a:rPr lang="fr-FR" smtClean="0"/>
              <a:pPr/>
              <a:t>31/10/2018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3000-9C2D-42A1-9A0A-4AE703FF820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BB14-E3CD-4392-A844-6E65D265876B}" type="datetimeFigureOut">
              <a:rPr lang="fr-FR" smtClean="0"/>
              <a:pPr/>
              <a:t>31/10/2018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3000-9C2D-42A1-9A0A-4AE703FF820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BB14-E3CD-4392-A844-6E65D265876B}" type="datetimeFigureOut">
              <a:rPr lang="fr-FR" smtClean="0"/>
              <a:pPr/>
              <a:t>31/10/2018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3000-9C2D-42A1-9A0A-4AE703FF820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BB14-E3CD-4392-A844-6E65D265876B}" type="datetimeFigureOut">
              <a:rPr lang="fr-FR" smtClean="0"/>
              <a:pPr/>
              <a:t>31/10/2018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3000-9C2D-42A1-9A0A-4AE703FF820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BB14-E3CD-4392-A844-6E65D265876B}" type="datetimeFigureOut">
              <a:rPr lang="fr-FR" smtClean="0"/>
              <a:pPr/>
              <a:t>31/10/2018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3000-9C2D-42A1-9A0A-4AE703FF820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BB14-E3CD-4392-A844-6E65D265876B}" type="datetimeFigureOut">
              <a:rPr lang="fr-FR" smtClean="0"/>
              <a:pPr/>
              <a:t>31/10/2018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3000-9C2D-42A1-9A0A-4AE703FF820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BB14-E3CD-4392-A844-6E65D265876B}" type="datetimeFigureOut">
              <a:rPr lang="fr-FR" smtClean="0"/>
              <a:pPr/>
              <a:t>31/10/2018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3000-9C2D-42A1-9A0A-4AE703FF820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BB14-E3CD-4392-A844-6E65D265876B}" type="datetimeFigureOut">
              <a:rPr lang="fr-FR" smtClean="0"/>
              <a:pPr/>
              <a:t>31/10/2018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3000-9C2D-42A1-9A0A-4AE703FF820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BB14-E3CD-4392-A844-6E65D265876B}" type="datetimeFigureOut">
              <a:rPr lang="fr-FR" smtClean="0"/>
              <a:pPr/>
              <a:t>31/10/2018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3000-9C2D-42A1-9A0A-4AE703FF820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BB14-E3CD-4392-A844-6E65D265876B}" type="datetimeFigureOut">
              <a:rPr lang="fr-FR" smtClean="0"/>
              <a:pPr/>
              <a:t>31/10/2018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3000-9C2D-42A1-9A0A-4AE703FF820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CBB14-E3CD-4392-A844-6E65D265876B}" type="datetimeFigureOut">
              <a:rPr lang="fr-FR" smtClean="0"/>
              <a:pPr/>
              <a:t>31/10/2018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13000-9C2D-42A1-9A0A-4AE703FF8208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7166023" y="648866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R. </a:t>
            </a:r>
            <a:r>
              <a:rPr lang="fr-FR" dirty="0" err="1"/>
              <a:t>Oulad</a:t>
            </a:r>
            <a:r>
              <a:rPr lang="fr-FR" dirty="0"/>
              <a:t> </a:t>
            </a:r>
            <a:r>
              <a:rPr lang="fr-FR" dirty="0" err="1"/>
              <a:t>Haj</a:t>
            </a:r>
            <a:r>
              <a:rPr lang="fr-FR" dirty="0"/>
              <a:t> </a:t>
            </a:r>
            <a:r>
              <a:rPr lang="fr-FR" dirty="0" err="1"/>
              <a:t>Thami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0" y="188640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Projet Compilation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6697753" y="188640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Mini Compilateur Pascal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45545" y="2348880"/>
            <a:ext cx="8102025" cy="230832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7200" dirty="0"/>
              <a:t>ECRITURE D’UN MINI</a:t>
            </a:r>
          </a:p>
          <a:p>
            <a:pPr algn="ctr"/>
            <a:r>
              <a:rPr lang="fr-FR" sz="7200" dirty="0"/>
              <a:t>COMPILATEUR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0" y="6488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ENSIAS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7166023" y="648866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R. </a:t>
            </a:r>
            <a:r>
              <a:rPr lang="fr-FR" dirty="0" err="1"/>
              <a:t>Oulad</a:t>
            </a:r>
            <a:r>
              <a:rPr lang="fr-FR" dirty="0"/>
              <a:t> </a:t>
            </a:r>
            <a:r>
              <a:rPr lang="fr-FR" dirty="0" err="1"/>
              <a:t>Haj</a:t>
            </a:r>
            <a:r>
              <a:rPr lang="fr-FR" dirty="0"/>
              <a:t> </a:t>
            </a:r>
            <a:r>
              <a:rPr lang="fr-FR" dirty="0" err="1"/>
              <a:t>Thami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0" y="188640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Projet Compilation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6697753" y="188640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Mini Compilateur Pascal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547664" y="2420888"/>
            <a:ext cx="6054478" cy="120032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fr-FR" sz="7200" dirty="0"/>
              <a:t>LE MINI PROJET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0" y="6488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ENSIAS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2359909" y="1916113"/>
            <a:ext cx="4216219" cy="156966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fr-FR" sz="4800" dirty="0"/>
              <a:t>LA GRAMMAIRE</a:t>
            </a:r>
          </a:p>
          <a:p>
            <a:pPr algn="ctr"/>
            <a:endParaRPr lang="fr-FR" sz="4800" dirty="0"/>
          </a:p>
        </p:txBody>
      </p:sp>
      <p:cxnSp>
        <p:nvCxnSpPr>
          <p:cNvPr id="3" name="Connecteur droit 2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7166023" y="648866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R. </a:t>
            </a:r>
            <a:r>
              <a:rPr lang="fr-FR" dirty="0" err="1"/>
              <a:t>Oulad</a:t>
            </a:r>
            <a:r>
              <a:rPr lang="fr-FR" dirty="0"/>
              <a:t> </a:t>
            </a:r>
            <a:r>
              <a:rPr lang="fr-FR" dirty="0" err="1"/>
              <a:t>Haj</a:t>
            </a:r>
            <a:r>
              <a:rPr lang="fr-FR" dirty="0"/>
              <a:t> </a:t>
            </a:r>
            <a:r>
              <a:rPr lang="fr-FR" dirty="0" err="1"/>
              <a:t>Thami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0" y="188640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Projet Compilation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697753" y="188640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Mini Compilateur Pascal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0" y="6488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ENSIAS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/>
        </p:nvGraphicFramePr>
        <p:xfrm>
          <a:off x="1116013" y="476250"/>
          <a:ext cx="7344816" cy="5472608"/>
        </p:xfrm>
        <a:graphic>
          <a:graphicData uri="http://schemas.openxmlformats.org/drawingml/2006/table">
            <a:tbl>
              <a:tblPr/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Times New Roman"/>
                          <a:ea typeface="Times New Roman"/>
                          <a:cs typeface="Times New Roman"/>
                        </a:rPr>
                        <a:t>PROGRAM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::=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Times New Roman"/>
                          <a:ea typeface="Times New Roman"/>
                          <a:cs typeface="Times New Roman"/>
                        </a:rPr>
                        <a:t>program</a:t>
                      </a:r>
                      <a:r>
                        <a:rPr lang="fr-FR" sz="1800" dirty="0">
                          <a:latin typeface="Times New Roman"/>
                          <a:ea typeface="Times New Roman"/>
                          <a:cs typeface="Times New Roman"/>
                        </a:rPr>
                        <a:t> ID </a:t>
                      </a:r>
                      <a:r>
                        <a:rPr lang="fr-FR" sz="1800" b="1" dirty="0">
                          <a:latin typeface="Times New Roman"/>
                          <a:ea typeface="Times New Roman"/>
                          <a:cs typeface="Times New Roman"/>
                        </a:rPr>
                        <a:t>;</a:t>
                      </a:r>
                      <a:r>
                        <a:rPr lang="fr-FR" sz="1800" dirty="0">
                          <a:latin typeface="Times New Roman"/>
                          <a:ea typeface="Times New Roman"/>
                          <a:cs typeface="Times New Roman"/>
                        </a:rPr>
                        <a:t> BLOCK </a:t>
                      </a:r>
                      <a:r>
                        <a:rPr lang="fr-FR" sz="1800" b="1" dirty="0"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endParaRPr lang="fr-FR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BLOCK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::=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Times New Roman"/>
                          <a:ea typeface="Times New Roman"/>
                          <a:cs typeface="Times New Roman"/>
                        </a:rPr>
                        <a:t>CONSTS VARS INSTS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CONSTS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::=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</a:rPr>
                        <a:t>const</a:t>
                      </a: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 ID </a:t>
                      </a: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 NUM </a:t>
                      </a: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</a:rPr>
                        <a:t>;</a:t>
                      </a: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 { ID </a:t>
                      </a: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 NUM </a:t>
                      </a: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</a:rPr>
                        <a:t>;</a:t>
                      </a: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 } | </a:t>
                      </a:r>
                      <a:r>
                        <a:rPr lang="fr-FR" sz="1800" b="1" dirty="0">
                          <a:latin typeface="Symbol"/>
                          <a:ea typeface="Times New Roman"/>
                          <a:cs typeface="Times New Roman"/>
                        </a:rPr>
                        <a:t>e</a:t>
                      </a:r>
                      <a:endParaRPr lang="fr-FR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VARS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::=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Times New Roman"/>
                          <a:ea typeface="Times New Roman"/>
                          <a:cs typeface="Times New Roman"/>
                        </a:rPr>
                        <a:t>var</a:t>
                      </a:r>
                      <a:r>
                        <a:rPr lang="fr-FR" sz="1800" dirty="0">
                          <a:latin typeface="Times New Roman"/>
                          <a:ea typeface="Times New Roman"/>
                          <a:cs typeface="Times New Roman"/>
                        </a:rPr>
                        <a:t> ID { </a:t>
                      </a:r>
                      <a:r>
                        <a:rPr lang="fr-FR" sz="1800" b="1" dirty="0">
                          <a:latin typeface="Times New Roman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fr-FR" sz="1800" dirty="0">
                          <a:latin typeface="Times New Roman"/>
                          <a:ea typeface="Times New Roman"/>
                          <a:cs typeface="Times New Roman"/>
                        </a:rPr>
                        <a:t> ID } </a:t>
                      </a:r>
                      <a:r>
                        <a:rPr lang="fr-FR" sz="1800" b="1" dirty="0">
                          <a:latin typeface="Times New Roman"/>
                          <a:ea typeface="Times New Roman"/>
                          <a:cs typeface="Times New Roman"/>
                        </a:rPr>
                        <a:t>;</a:t>
                      </a:r>
                      <a:r>
                        <a:rPr lang="fr-FR" sz="1800" dirty="0">
                          <a:latin typeface="Times New Roman"/>
                          <a:ea typeface="Times New Roman"/>
                          <a:cs typeface="Times New Roman"/>
                        </a:rPr>
                        <a:t> | </a:t>
                      </a:r>
                      <a:r>
                        <a:rPr lang="fr-FR" sz="1800" b="1" dirty="0">
                          <a:latin typeface="Symbol"/>
                          <a:ea typeface="Times New Roman"/>
                          <a:cs typeface="Times New Roman"/>
                        </a:rPr>
                        <a:t>e</a:t>
                      </a:r>
                      <a:endParaRPr lang="fr-FR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INSTS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::=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b="1">
                          <a:latin typeface="Times New Roman"/>
                          <a:ea typeface="Times New Roman"/>
                          <a:cs typeface="Times New Roman"/>
                        </a:rPr>
                        <a:t>begin</a:t>
                      </a: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 INST { </a:t>
                      </a:r>
                      <a:r>
                        <a:rPr lang="fr-FR" sz="1800" b="1">
                          <a:latin typeface="Times New Roman"/>
                          <a:ea typeface="Times New Roman"/>
                          <a:cs typeface="Times New Roman"/>
                        </a:rPr>
                        <a:t>;</a:t>
                      </a: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 INST } </a:t>
                      </a:r>
                      <a:r>
                        <a:rPr lang="fr-FR" sz="1800" b="1">
                          <a:latin typeface="Times New Roman"/>
                          <a:ea typeface="Times New Roman"/>
                          <a:cs typeface="Times New Roman"/>
                        </a:rPr>
                        <a:t>end</a:t>
                      </a:r>
                      <a:endParaRPr lang="fr-F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INST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::=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Times New Roman"/>
                          <a:ea typeface="Times New Roman"/>
                          <a:cs typeface="Times New Roman"/>
                        </a:rPr>
                        <a:t>INSTS | AFFEC | SI | TANTQUE | ECRIRE | LIRE | </a:t>
                      </a:r>
                      <a:r>
                        <a:rPr lang="fr-FR" sz="1800" dirty="0">
                          <a:latin typeface="Symbol"/>
                          <a:ea typeface="Times New Roman"/>
                          <a:cs typeface="Times New Roman"/>
                        </a:rPr>
                        <a:t>e</a:t>
                      </a:r>
                      <a:endParaRPr lang="fr-FR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AFFEC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::=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ID </a:t>
                      </a:r>
                      <a:r>
                        <a:rPr lang="fr-FR" sz="1800" b="1">
                          <a:latin typeface="Times New Roman"/>
                          <a:ea typeface="Times New Roman"/>
                          <a:cs typeface="Times New Roman"/>
                        </a:rPr>
                        <a:t>:=</a:t>
                      </a: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 EXPR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SI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::=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b="1">
                          <a:latin typeface="Times New Roman"/>
                          <a:ea typeface="Times New Roman"/>
                          <a:cs typeface="Times New Roman"/>
                        </a:rPr>
                        <a:t>if</a:t>
                      </a: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 COND </a:t>
                      </a:r>
                      <a:r>
                        <a:rPr lang="fr-FR" sz="1800" b="1">
                          <a:latin typeface="Times New Roman"/>
                          <a:ea typeface="Times New Roman"/>
                          <a:cs typeface="Times New Roman"/>
                        </a:rPr>
                        <a:t>then</a:t>
                      </a: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 INST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TANTQUE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::=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b="1">
                          <a:latin typeface="Times New Roman"/>
                          <a:ea typeface="Times New Roman"/>
                          <a:cs typeface="Times New Roman"/>
                        </a:rPr>
                        <a:t>while</a:t>
                      </a: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 COND </a:t>
                      </a:r>
                      <a:r>
                        <a:rPr lang="fr-FR" sz="1800" b="1">
                          <a:latin typeface="Times New Roman"/>
                          <a:ea typeface="Times New Roman"/>
                          <a:cs typeface="Times New Roman"/>
                        </a:rPr>
                        <a:t>do</a:t>
                      </a: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 INST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ECRIRE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::=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b="1" dirty="0" err="1">
                          <a:latin typeface="Times New Roman"/>
                          <a:ea typeface="Times New Roman"/>
                          <a:cs typeface="Times New Roman"/>
                        </a:rPr>
                        <a:t>write</a:t>
                      </a:r>
                      <a:r>
                        <a:rPr lang="fr-FR" sz="18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fr-FR" sz="1800" b="1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fr-FR" sz="1800" dirty="0">
                          <a:latin typeface="Times New Roman"/>
                          <a:ea typeface="Times New Roman"/>
                          <a:cs typeface="Times New Roman"/>
                        </a:rPr>
                        <a:t> EXPR { </a:t>
                      </a:r>
                      <a:r>
                        <a:rPr lang="fr-FR" sz="1800" b="1" dirty="0">
                          <a:latin typeface="Times New Roman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fr-FR" sz="1800" dirty="0">
                          <a:latin typeface="Times New Roman"/>
                          <a:ea typeface="Times New Roman"/>
                          <a:cs typeface="Times New Roman"/>
                        </a:rPr>
                        <a:t> EXPR } </a:t>
                      </a:r>
                      <a:r>
                        <a:rPr lang="fr-FR" sz="1800" b="1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fr-FR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LIRE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::=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b="1">
                          <a:latin typeface="Times New Roman"/>
                          <a:ea typeface="Times New Roman"/>
                          <a:cs typeface="Times New Roman"/>
                        </a:rPr>
                        <a:t>read</a:t>
                      </a: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fr-FR" sz="1800" b="1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 ID { </a:t>
                      </a:r>
                      <a:r>
                        <a:rPr lang="fr-FR" sz="1800" b="1">
                          <a:latin typeface="Times New Roman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 ID } </a:t>
                      </a:r>
                      <a:r>
                        <a:rPr lang="fr-FR" sz="1800" b="1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fr-F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COND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::=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EXPR RELOP EXPR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Times New Roman"/>
                          <a:ea typeface="Times New Roman"/>
                          <a:cs typeface="Times New Roman"/>
                        </a:rPr>
                        <a:t>RELOP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::=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  <a:r>
                        <a:rPr lang="fr-FR" sz="1800" dirty="0">
                          <a:latin typeface="Times New Roman"/>
                          <a:ea typeface="Times New Roman"/>
                          <a:cs typeface="Times New Roman"/>
                        </a:rPr>
                        <a:t> | </a:t>
                      </a:r>
                      <a:r>
                        <a:rPr lang="fr-FR" sz="1800" b="1" dirty="0">
                          <a:latin typeface="Times New Roman"/>
                          <a:ea typeface="Times New Roman"/>
                          <a:cs typeface="Times New Roman"/>
                        </a:rPr>
                        <a:t>&lt;&gt;</a:t>
                      </a:r>
                      <a:r>
                        <a:rPr lang="fr-FR" sz="1800" dirty="0">
                          <a:latin typeface="Times New Roman"/>
                          <a:ea typeface="Times New Roman"/>
                          <a:cs typeface="Times New Roman"/>
                        </a:rPr>
                        <a:t> | &lt; | </a:t>
                      </a:r>
                      <a:r>
                        <a:rPr lang="fr-FR" sz="1800" b="1" dirty="0">
                          <a:latin typeface="Times New Roman"/>
                          <a:ea typeface="Times New Roman"/>
                          <a:cs typeface="Times New Roman"/>
                        </a:rPr>
                        <a:t>&gt;</a:t>
                      </a:r>
                      <a:r>
                        <a:rPr lang="fr-FR" sz="1800" dirty="0">
                          <a:latin typeface="Times New Roman"/>
                          <a:ea typeface="Times New Roman"/>
                          <a:cs typeface="Times New Roman"/>
                        </a:rPr>
                        <a:t> | </a:t>
                      </a:r>
                      <a:r>
                        <a:rPr lang="fr-FR" sz="1800" b="1" dirty="0">
                          <a:latin typeface="Times New Roman"/>
                          <a:ea typeface="Times New Roman"/>
                          <a:cs typeface="Times New Roman"/>
                        </a:rPr>
                        <a:t>&lt;=</a:t>
                      </a:r>
                      <a:r>
                        <a:rPr lang="fr-FR" sz="1800" dirty="0">
                          <a:latin typeface="Times New Roman"/>
                          <a:ea typeface="Times New Roman"/>
                          <a:cs typeface="Times New Roman"/>
                        </a:rPr>
                        <a:t> | </a:t>
                      </a:r>
                      <a:r>
                        <a:rPr lang="fr-FR" sz="1800" b="1" dirty="0">
                          <a:latin typeface="Times New Roman"/>
                          <a:ea typeface="Times New Roman"/>
                          <a:cs typeface="Times New Roman"/>
                        </a:rPr>
                        <a:t>&gt;=</a:t>
                      </a:r>
                      <a:endParaRPr lang="fr-FR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EXPR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Times New Roman"/>
                          <a:ea typeface="Times New Roman"/>
                          <a:cs typeface="Times New Roman"/>
                        </a:rPr>
                        <a:t>::=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Times New Roman"/>
                          <a:ea typeface="Times New Roman"/>
                          <a:cs typeface="Times New Roman"/>
                        </a:rPr>
                        <a:t>TERM { ADDOP TERM }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Times New Roman"/>
                          <a:ea typeface="Times New Roman"/>
                          <a:cs typeface="Times New Roman"/>
                        </a:rPr>
                        <a:t>ADDOP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::=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r>
                        <a:rPr lang="fr-FR" sz="1800" dirty="0">
                          <a:latin typeface="Times New Roman"/>
                          <a:ea typeface="Times New Roman"/>
                          <a:cs typeface="Times New Roman"/>
                        </a:rPr>
                        <a:t> | </a:t>
                      </a:r>
                      <a:r>
                        <a:rPr lang="fr-FR" sz="1800" b="1" dirty="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fr-FR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TERM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::=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Times New Roman"/>
                          <a:ea typeface="Times New Roman"/>
                          <a:cs typeface="Times New Roman"/>
                        </a:rPr>
                        <a:t>FACT { MULOP FACT }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MULOP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::=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r>
                        <a:rPr lang="fr-FR" sz="1800" dirty="0">
                          <a:latin typeface="Times New Roman"/>
                          <a:ea typeface="Times New Roman"/>
                          <a:cs typeface="Times New Roman"/>
                        </a:rPr>
                        <a:t> | </a:t>
                      </a:r>
                      <a:r>
                        <a:rPr lang="fr-FR" sz="1800" b="1" dirty="0">
                          <a:latin typeface="Times New Roman"/>
                          <a:ea typeface="Times New Roman"/>
                          <a:cs typeface="Times New Roman"/>
                        </a:rPr>
                        <a:t>/</a:t>
                      </a:r>
                      <a:endParaRPr lang="fr-FR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FACT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::=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Times New Roman"/>
                          <a:ea typeface="Times New Roman"/>
                          <a:cs typeface="Times New Roman"/>
                        </a:rPr>
                        <a:t>ID | NUM | </a:t>
                      </a:r>
                      <a:r>
                        <a:rPr lang="fr-FR" sz="1800" b="1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fr-FR" sz="1800" dirty="0">
                          <a:latin typeface="Times New Roman"/>
                          <a:ea typeface="Times New Roman"/>
                          <a:cs typeface="Times New Roman"/>
                        </a:rPr>
                        <a:t> EXPR </a:t>
                      </a:r>
                      <a:r>
                        <a:rPr lang="fr-FR" sz="1800" b="1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fr-FR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4153" name="ZoneTexte 3"/>
          <p:cNvSpPr txBox="1">
            <a:spLocks noChangeArrowheads="1"/>
          </p:cNvSpPr>
          <p:nvPr/>
        </p:nvSpPr>
        <p:spPr bwMode="auto">
          <a:xfrm>
            <a:off x="1619250" y="6021388"/>
            <a:ext cx="59721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600"/>
              <a:t>NOYAU DE LA GRAMMAIRE DU PASCAL : les règles syntaxiques</a:t>
            </a:r>
          </a:p>
        </p:txBody>
      </p:sp>
      <p:cxnSp>
        <p:nvCxnSpPr>
          <p:cNvPr id="4" name="Connecteur droit 3"/>
          <p:cNvCxnSpPr/>
          <p:nvPr/>
        </p:nvCxnSpPr>
        <p:spPr>
          <a:xfrm>
            <a:off x="0" y="413424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7166023" y="648866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R. </a:t>
            </a:r>
            <a:r>
              <a:rPr lang="fr-FR" dirty="0" err="1"/>
              <a:t>Oulad</a:t>
            </a:r>
            <a:r>
              <a:rPr lang="fr-FR" dirty="0"/>
              <a:t> </a:t>
            </a:r>
            <a:r>
              <a:rPr lang="fr-FR" dirty="0" err="1"/>
              <a:t>Haj</a:t>
            </a:r>
            <a:r>
              <a:rPr lang="fr-FR" dirty="0"/>
              <a:t> </a:t>
            </a:r>
            <a:r>
              <a:rPr lang="fr-FR" dirty="0" err="1"/>
              <a:t>Thami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0" y="54528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Projet Compilation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697753" y="54528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Mini Compilateur Pascal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0" y="6488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ENSIAS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1331913" y="981075"/>
          <a:ext cx="7345362" cy="1149352"/>
        </p:xfrm>
        <a:graphic>
          <a:graphicData uri="http://schemas.openxmlformats.org/drawingml/2006/table">
            <a:tbl>
              <a:tblPr/>
              <a:tblGrid>
                <a:gridCol w="144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::=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lettre {lettre | chiffre}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NUM 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::=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chiffre {chiffre} 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Chiffre	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::=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0</a:t>
                      </a: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|..|</a:t>
                      </a:r>
                      <a:r>
                        <a:rPr kumimoji="0" lang="fr-F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Lettre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::=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</a:t>
                      </a:r>
                      <a:r>
                        <a:rPr kumimoji="0" lang="fr-F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kumimoji="0" lang="fr-F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|</a:t>
                      </a:r>
                      <a:r>
                        <a:rPr kumimoji="0" lang="fr-F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|..|</a:t>
                      </a:r>
                      <a:r>
                        <a:rPr kumimoji="0" lang="fr-F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r>
                        <a:rPr kumimoji="0" lang="fr-F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|</a:t>
                      </a:r>
                      <a:r>
                        <a:rPr kumimoji="0" lang="fr-F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|..|</a:t>
                      </a:r>
                      <a:r>
                        <a:rPr kumimoji="0" lang="fr-F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endParaRPr kumimoji="0" lang="fr-F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135" name="ZoneTexte 6"/>
          <p:cNvSpPr txBox="1">
            <a:spLocks noChangeArrowheads="1"/>
          </p:cNvSpPr>
          <p:nvPr/>
        </p:nvSpPr>
        <p:spPr bwMode="auto">
          <a:xfrm>
            <a:off x="1908175" y="2708275"/>
            <a:ext cx="57213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600"/>
              <a:t>NOYAU DE LA GRAMMAIRE DU PASCAL : les règles lexicales</a:t>
            </a:r>
          </a:p>
        </p:txBody>
      </p:sp>
      <p:cxnSp>
        <p:nvCxnSpPr>
          <p:cNvPr id="4" name="Connecteur droit 3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7166023" y="648866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R. </a:t>
            </a:r>
            <a:r>
              <a:rPr lang="fr-FR" dirty="0" err="1"/>
              <a:t>Oulad</a:t>
            </a:r>
            <a:r>
              <a:rPr lang="fr-FR" dirty="0"/>
              <a:t> </a:t>
            </a:r>
            <a:r>
              <a:rPr lang="fr-FR" dirty="0" err="1"/>
              <a:t>Haj</a:t>
            </a:r>
            <a:r>
              <a:rPr lang="fr-FR" dirty="0"/>
              <a:t> </a:t>
            </a:r>
            <a:r>
              <a:rPr lang="fr-FR" dirty="0" err="1"/>
              <a:t>Thami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0" y="188640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Projet Compilation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6697753" y="188640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Mini Compilateur Pascal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0" y="6488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ENSIAS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ZoneTexte 7"/>
          <p:cNvSpPr txBox="1">
            <a:spLocks noChangeArrowheads="1"/>
          </p:cNvSpPr>
          <p:nvPr/>
        </p:nvSpPr>
        <p:spPr bwMode="auto">
          <a:xfrm>
            <a:off x="0" y="676275"/>
            <a:ext cx="9144000" cy="501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000" b="1" i="1" u="sng" dirty="0" err="1"/>
              <a:t>Méta-règles</a:t>
            </a:r>
            <a:endParaRPr lang="fr-FR" sz="2000" b="1" i="1" u="sng" dirty="0"/>
          </a:p>
          <a:p>
            <a:r>
              <a:rPr lang="fr-FR" sz="2000" dirty="0"/>
              <a:t>Une série de règles définissent la forme d'un programme: </a:t>
            </a:r>
          </a:p>
          <a:p>
            <a:endParaRPr lang="fr-FR" sz="2000" dirty="0"/>
          </a:p>
          <a:p>
            <a:pPr>
              <a:buFont typeface="Arial" charset="0"/>
              <a:buChar char="•"/>
            </a:pPr>
            <a:r>
              <a:rPr lang="fr-FR" sz="2000" dirty="0">
                <a:solidFill>
                  <a:srgbClr val="FF0000"/>
                </a:solidFill>
              </a:rPr>
              <a:t>Un </a:t>
            </a:r>
            <a:r>
              <a:rPr lang="fr-FR" sz="2000" i="1" dirty="0">
                <a:solidFill>
                  <a:srgbClr val="FF0000"/>
                </a:solidFill>
              </a:rPr>
              <a:t>commentaire</a:t>
            </a:r>
            <a:r>
              <a:rPr lang="fr-FR" sz="2000" dirty="0">
                <a:solidFill>
                  <a:srgbClr val="FF0000"/>
                </a:solidFill>
              </a:rPr>
              <a:t> </a:t>
            </a:r>
            <a:r>
              <a:rPr lang="fr-FR" sz="2000" dirty="0"/>
              <a:t>est une suite de caractères encadrés des parenthèses {* et *} ; </a:t>
            </a:r>
          </a:p>
          <a:p>
            <a:pPr>
              <a:buFont typeface="Arial" charset="0"/>
              <a:buChar char="•"/>
            </a:pPr>
            <a:endParaRPr lang="fr-FR" sz="2000" dirty="0"/>
          </a:p>
          <a:p>
            <a:pPr>
              <a:buFont typeface="Arial" charset="0"/>
              <a:buChar char="•"/>
            </a:pPr>
            <a:r>
              <a:rPr lang="fr-FR" sz="2000" dirty="0">
                <a:solidFill>
                  <a:srgbClr val="FF0000"/>
                </a:solidFill>
              </a:rPr>
              <a:t>Un </a:t>
            </a:r>
            <a:r>
              <a:rPr lang="fr-FR" sz="2000" i="1" dirty="0">
                <a:solidFill>
                  <a:srgbClr val="FF0000"/>
                </a:solidFill>
              </a:rPr>
              <a:t>séparateur</a:t>
            </a:r>
            <a:r>
              <a:rPr lang="fr-FR" sz="2000" dirty="0">
                <a:solidFill>
                  <a:srgbClr val="FF0000"/>
                </a:solidFill>
              </a:rPr>
              <a:t> </a:t>
            </a:r>
            <a:r>
              <a:rPr lang="fr-FR" sz="2000" dirty="0"/>
              <a:t>est un </a:t>
            </a:r>
            <a:r>
              <a:rPr lang="fr-FR" sz="2000" i="1" dirty="0"/>
              <a:t>caractère séparateur</a:t>
            </a:r>
            <a:r>
              <a:rPr lang="fr-FR" sz="2000" dirty="0"/>
              <a:t> (espace blanc, tabulation, retour chariot) ou </a:t>
            </a:r>
            <a:r>
              <a:rPr lang="fr-FR" sz="2000" dirty="0">
                <a:solidFill>
                  <a:srgbClr val="FF0000"/>
                </a:solidFill>
              </a:rPr>
              <a:t>un </a:t>
            </a:r>
            <a:r>
              <a:rPr lang="fr-FR" sz="2000" i="1" dirty="0">
                <a:solidFill>
                  <a:srgbClr val="FF0000"/>
                </a:solidFill>
              </a:rPr>
              <a:t>commentaire</a:t>
            </a:r>
            <a:r>
              <a:rPr lang="fr-FR" sz="2000" dirty="0">
                <a:solidFill>
                  <a:srgbClr val="FF0000"/>
                </a:solidFill>
              </a:rPr>
              <a:t> </a:t>
            </a:r>
            <a:r>
              <a:rPr lang="fr-FR" sz="2000" dirty="0"/>
              <a:t>; </a:t>
            </a:r>
          </a:p>
          <a:p>
            <a:pPr>
              <a:buFont typeface="Arial" charset="0"/>
              <a:buChar char="•"/>
            </a:pPr>
            <a:endParaRPr lang="fr-FR" sz="2000" dirty="0"/>
          </a:p>
          <a:p>
            <a:pPr>
              <a:buFont typeface="Arial" charset="0"/>
              <a:buChar char="•"/>
            </a:pPr>
            <a:r>
              <a:rPr lang="fr-FR" sz="2000" dirty="0"/>
              <a:t>Deux ID ou </a:t>
            </a:r>
            <a:r>
              <a:rPr lang="fr-FR" sz="2000" i="1" dirty="0"/>
              <a:t>mots clés</a:t>
            </a:r>
            <a:r>
              <a:rPr lang="fr-FR" sz="2000" dirty="0"/>
              <a:t> qui se suivent doivent être séparés par au moins un </a:t>
            </a:r>
            <a:r>
              <a:rPr lang="fr-FR" sz="2000" i="1" dirty="0"/>
              <a:t>séparateur</a:t>
            </a:r>
            <a:r>
              <a:rPr lang="fr-FR" sz="2000" dirty="0"/>
              <a:t> ; </a:t>
            </a:r>
          </a:p>
          <a:p>
            <a:pPr>
              <a:buFont typeface="Arial" charset="0"/>
              <a:buChar char="•"/>
            </a:pPr>
            <a:endParaRPr lang="fr-FR" sz="2000" dirty="0"/>
          </a:p>
          <a:p>
            <a:pPr>
              <a:buFont typeface="Arial" charset="0"/>
              <a:buChar char="•"/>
            </a:pPr>
            <a:r>
              <a:rPr lang="fr-FR" sz="2000" dirty="0"/>
              <a:t>Des </a:t>
            </a:r>
            <a:r>
              <a:rPr lang="fr-FR" sz="2000" i="1" dirty="0"/>
              <a:t>séparateurs</a:t>
            </a:r>
            <a:r>
              <a:rPr lang="fr-FR" sz="2000" dirty="0"/>
              <a:t> peuvent être insérés partout, sauf à l'intérieur de </a:t>
            </a:r>
            <a:r>
              <a:rPr lang="fr-FR" sz="2000" i="1" dirty="0"/>
              <a:t>terminaux</a:t>
            </a:r>
            <a:r>
              <a:rPr lang="fr-FR" sz="2000" dirty="0"/>
              <a:t>. </a:t>
            </a:r>
          </a:p>
          <a:p>
            <a:pPr algn="just">
              <a:buFont typeface="Arial" charset="0"/>
              <a:buChar char="•"/>
            </a:pPr>
            <a:r>
              <a:rPr lang="fr-FR" sz="2000" dirty="0"/>
              <a:t>Longueur maximale des identificateurs = 20</a:t>
            </a:r>
          </a:p>
          <a:p>
            <a:pPr>
              <a:buFont typeface="Arial" charset="0"/>
              <a:buChar char="•"/>
            </a:pPr>
            <a:endParaRPr lang="fr-FR" sz="2000" dirty="0"/>
          </a:p>
          <a:p>
            <a:pPr algn="just">
              <a:buFont typeface="Arial" charset="0"/>
              <a:buChar char="•"/>
            </a:pPr>
            <a:r>
              <a:rPr lang="fr-FR" sz="2000" dirty="0">
                <a:solidFill>
                  <a:srgbClr val="FF0000"/>
                </a:solidFill>
              </a:rPr>
              <a:t>Pas de distinction </a:t>
            </a:r>
            <a:r>
              <a:rPr lang="fr-FR" sz="2000" dirty="0"/>
              <a:t>entre minuscule et majuscule</a:t>
            </a:r>
          </a:p>
          <a:p>
            <a:endParaRPr lang="fr-FR" sz="2000" dirty="0"/>
          </a:p>
          <a:p>
            <a:pPr algn="just">
              <a:buFont typeface="Arial" charset="0"/>
              <a:buChar char="•"/>
            </a:pPr>
            <a:r>
              <a:rPr lang="fr-FR" sz="2000" dirty="0">
                <a:solidFill>
                  <a:srgbClr val="FF0000"/>
                </a:solidFill>
              </a:rPr>
              <a:t>Les constantes </a:t>
            </a:r>
            <a:r>
              <a:rPr lang="fr-FR" sz="2000" dirty="0"/>
              <a:t>numériques sont entières et de longueur &lt;=11</a:t>
            </a:r>
          </a:p>
        </p:txBody>
      </p:sp>
      <p:cxnSp>
        <p:nvCxnSpPr>
          <p:cNvPr id="3" name="Connecteur droit 2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7166023" y="648866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R. </a:t>
            </a:r>
            <a:r>
              <a:rPr lang="fr-FR" dirty="0" err="1"/>
              <a:t>Oulad</a:t>
            </a:r>
            <a:r>
              <a:rPr lang="fr-FR" dirty="0"/>
              <a:t> </a:t>
            </a:r>
            <a:r>
              <a:rPr lang="fr-FR" dirty="0" err="1"/>
              <a:t>Haj</a:t>
            </a:r>
            <a:r>
              <a:rPr lang="fr-FR" dirty="0"/>
              <a:t> </a:t>
            </a:r>
            <a:r>
              <a:rPr lang="fr-FR" dirty="0" err="1"/>
              <a:t>Thami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0" y="188640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Projet Compilation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697753" y="188640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Mini Compilateur Pascal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0" y="6488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ENSIAS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4"/>
          <p:cNvSpPr txBox="1">
            <a:spLocks noChangeArrowheads="1"/>
          </p:cNvSpPr>
          <p:nvPr/>
        </p:nvSpPr>
        <p:spPr bwMode="auto">
          <a:xfrm>
            <a:off x="395288" y="2349500"/>
            <a:ext cx="83693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fr-FR" sz="4800"/>
              <a:t>Exemples de programme Pascal</a:t>
            </a:r>
          </a:p>
        </p:txBody>
      </p:sp>
      <p:cxnSp>
        <p:nvCxnSpPr>
          <p:cNvPr id="3" name="Connecteur droit 2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7166023" y="648866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R. </a:t>
            </a:r>
            <a:r>
              <a:rPr lang="fr-FR" dirty="0" err="1"/>
              <a:t>Oulad</a:t>
            </a:r>
            <a:r>
              <a:rPr lang="fr-FR" dirty="0"/>
              <a:t> </a:t>
            </a:r>
            <a:r>
              <a:rPr lang="fr-FR" dirty="0" err="1"/>
              <a:t>Haj</a:t>
            </a:r>
            <a:r>
              <a:rPr lang="fr-FR" dirty="0"/>
              <a:t> </a:t>
            </a:r>
            <a:r>
              <a:rPr lang="fr-FR" dirty="0" err="1"/>
              <a:t>Thami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0" y="188640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Projet Compilation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697753" y="188640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Mini Compilateur Pascal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0" y="6488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ENSIAS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ZoneTexte 2"/>
          <p:cNvSpPr txBox="1">
            <a:spLocks noChangeArrowheads="1"/>
          </p:cNvSpPr>
          <p:nvPr/>
        </p:nvSpPr>
        <p:spPr bwMode="auto">
          <a:xfrm>
            <a:off x="1619250" y="683387"/>
            <a:ext cx="5940425" cy="489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program test11;</a:t>
            </a:r>
          </a:p>
          <a:p>
            <a:r>
              <a:rPr lang="en-US"/>
              <a:t>const toto=21; titi=13;</a:t>
            </a:r>
          </a:p>
          <a:p>
            <a:r>
              <a:rPr lang="en-US"/>
              <a:t>var x,y;</a:t>
            </a:r>
          </a:p>
          <a:p>
            <a:r>
              <a:rPr lang="en-US"/>
              <a:t>Begin</a:t>
            </a:r>
          </a:p>
          <a:p>
            <a:r>
              <a:rPr lang="en-US"/>
              <a:t>   {* initialisation de x *}</a:t>
            </a:r>
          </a:p>
          <a:p>
            <a:r>
              <a:rPr lang="en-US"/>
              <a:t>   x:=toto;</a:t>
            </a:r>
          </a:p>
          <a:p>
            <a:r>
              <a:rPr lang="en-US"/>
              <a:t>   read(y);</a:t>
            </a:r>
          </a:p>
          <a:p>
            <a:r>
              <a:rPr lang="en-US"/>
              <a:t>   while x&lt;y do begin read(y); x:=x+y+titi end;</a:t>
            </a:r>
          </a:p>
          <a:p>
            <a:r>
              <a:rPr lang="en-US"/>
              <a:t>   {* affichage des resultas</a:t>
            </a:r>
          </a:p>
          <a:p>
            <a:r>
              <a:rPr lang="en-US"/>
              <a:t>    de x et y *} </a:t>
            </a:r>
          </a:p>
          <a:p>
            <a:r>
              <a:rPr lang="en-US"/>
              <a:t>   write(x);</a:t>
            </a:r>
          </a:p>
          <a:p>
            <a:r>
              <a:rPr lang="en-US"/>
              <a:t>   write(y);</a:t>
            </a:r>
          </a:p>
          <a:p>
            <a:r>
              <a:rPr lang="en-US"/>
              <a:t>end.</a:t>
            </a:r>
            <a:endParaRPr lang="fr-FR"/>
          </a:p>
        </p:txBody>
      </p:sp>
      <p:sp>
        <p:nvSpPr>
          <p:cNvPr id="8195" name="ZoneTexte 3"/>
          <p:cNvSpPr txBox="1">
            <a:spLocks noChangeArrowheads="1"/>
          </p:cNvSpPr>
          <p:nvPr/>
        </p:nvSpPr>
        <p:spPr bwMode="auto">
          <a:xfrm>
            <a:off x="2916238" y="5589588"/>
            <a:ext cx="27384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600"/>
              <a:t>Exemple de programme Pascal</a:t>
            </a:r>
          </a:p>
        </p:txBody>
      </p:sp>
      <p:cxnSp>
        <p:nvCxnSpPr>
          <p:cNvPr id="4" name="Connecteur droit 3"/>
          <p:cNvCxnSpPr/>
          <p:nvPr/>
        </p:nvCxnSpPr>
        <p:spPr>
          <a:xfrm>
            <a:off x="0" y="523152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7166023" y="648866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R. </a:t>
            </a:r>
            <a:r>
              <a:rPr lang="fr-FR" dirty="0" err="1"/>
              <a:t>Oulad</a:t>
            </a:r>
            <a:r>
              <a:rPr lang="fr-FR" dirty="0"/>
              <a:t> </a:t>
            </a:r>
            <a:r>
              <a:rPr lang="fr-FR" dirty="0" err="1"/>
              <a:t>Haj</a:t>
            </a:r>
            <a:r>
              <a:rPr lang="fr-FR" dirty="0"/>
              <a:t> </a:t>
            </a:r>
            <a:r>
              <a:rPr lang="fr-FR" dirty="0" err="1"/>
              <a:t>Thami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0" y="188640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Projet Compilation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697753" y="188640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Mini Compilateur Pascal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0" y="6488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ENSIAS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4"/>
          <p:cNvSpPr txBox="1">
            <a:spLocks noChangeArrowheads="1"/>
          </p:cNvSpPr>
          <p:nvPr/>
        </p:nvSpPr>
        <p:spPr bwMode="auto">
          <a:xfrm>
            <a:off x="1965712" y="2205038"/>
            <a:ext cx="522527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fr-FR" sz="4800" dirty="0"/>
              <a:t>ANALYSEUR LEXICAL</a:t>
            </a:r>
          </a:p>
          <a:p>
            <a:pPr algn="ctr"/>
            <a:r>
              <a:rPr lang="fr-FR" sz="4800" dirty="0"/>
              <a:t>MISE EN PRATIQUE</a:t>
            </a:r>
          </a:p>
        </p:txBody>
      </p:sp>
      <p:cxnSp>
        <p:nvCxnSpPr>
          <p:cNvPr id="3" name="Connecteur droit 2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7166023" y="648866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R. </a:t>
            </a:r>
            <a:r>
              <a:rPr lang="fr-FR" dirty="0" err="1"/>
              <a:t>Oulad</a:t>
            </a:r>
            <a:r>
              <a:rPr lang="fr-FR" dirty="0"/>
              <a:t> </a:t>
            </a:r>
            <a:r>
              <a:rPr lang="fr-FR" dirty="0" err="1"/>
              <a:t>Haj</a:t>
            </a:r>
            <a:r>
              <a:rPr lang="fr-FR" dirty="0"/>
              <a:t> </a:t>
            </a:r>
            <a:r>
              <a:rPr lang="fr-FR" dirty="0" err="1"/>
              <a:t>Thami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0" y="188640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Projet Compilation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697753" y="188640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Mini Compilateur Pascal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0" y="6488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ENSIAS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ZoneTexte 2"/>
          <p:cNvSpPr txBox="1">
            <a:spLocks noChangeArrowheads="1"/>
          </p:cNvSpPr>
          <p:nvPr/>
        </p:nvSpPr>
        <p:spPr bwMode="auto">
          <a:xfrm>
            <a:off x="329184" y="901002"/>
            <a:ext cx="1412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000" dirty="0"/>
              <a:t>SYMBOLE</a:t>
            </a:r>
          </a:p>
        </p:txBody>
      </p:sp>
      <p:sp>
        <p:nvSpPr>
          <p:cNvPr id="4" name="Rectangle 3"/>
          <p:cNvSpPr/>
          <p:nvPr/>
        </p:nvSpPr>
        <p:spPr>
          <a:xfrm>
            <a:off x="2339975" y="697294"/>
            <a:ext cx="3311525" cy="1008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ANALYSEUR LEXICAL</a:t>
            </a:r>
          </a:p>
        </p:txBody>
      </p:sp>
      <p:sp>
        <p:nvSpPr>
          <p:cNvPr id="10244" name="ZoneTexte 4"/>
          <p:cNvSpPr txBox="1">
            <a:spLocks noChangeArrowheads="1"/>
          </p:cNvSpPr>
          <p:nvPr/>
        </p:nvSpPr>
        <p:spPr bwMode="auto">
          <a:xfrm>
            <a:off x="6097588" y="612077"/>
            <a:ext cx="25147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600" dirty="0"/>
              <a:t>CODE DU SYMBOLE (</a:t>
            </a:r>
            <a:r>
              <a:rPr lang="fr-FR" sz="1800" b="1" dirty="0">
                <a:solidFill>
                  <a:srgbClr val="FF0000"/>
                </a:solidFill>
              </a:rPr>
              <a:t>CODE</a:t>
            </a:r>
            <a:r>
              <a:rPr lang="fr-FR" sz="1600" dirty="0"/>
              <a:t>)</a:t>
            </a:r>
          </a:p>
        </p:txBody>
      </p:sp>
      <p:sp>
        <p:nvSpPr>
          <p:cNvPr id="6" name="Accolade ouvrante 5"/>
          <p:cNvSpPr/>
          <p:nvPr/>
        </p:nvSpPr>
        <p:spPr>
          <a:xfrm>
            <a:off x="6084888" y="620713"/>
            <a:ext cx="73025" cy="79216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0246" name="ZoneTexte 6"/>
          <p:cNvSpPr txBox="1">
            <a:spLocks noChangeArrowheads="1"/>
          </p:cNvSpPr>
          <p:nvPr/>
        </p:nvSpPr>
        <p:spPr bwMode="auto">
          <a:xfrm>
            <a:off x="6080125" y="1188339"/>
            <a:ext cx="31369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600" dirty="0"/>
              <a:t>CHAINE DU SYMBOLE (</a:t>
            </a:r>
            <a:r>
              <a:rPr lang="fr-FR" sz="1800" b="1" dirty="0">
                <a:solidFill>
                  <a:srgbClr val="FF0000"/>
                </a:solidFill>
              </a:rPr>
              <a:t>NOM</a:t>
            </a:r>
            <a:r>
              <a:rPr lang="fr-FR" sz="1600" dirty="0"/>
              <a:t>) </a:t>
            </a:r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1620965" y="1104710"/>
            <a:ext cx="647700" cy="1587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5651500" y="1151763"/>
            <a:ext cx="504825" cy="158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9" name="ZoneTexte 11"/>
          <p:cNvSpPr txBox="1">
            <a:spLocks noChangeArrowheads="1"/>
          </p:cNvSpPr>
          <p:nvPr/>
        </p:nvSpPr>
        <p:spPr bwMode="auto">
          <a:xfrm>
            <a:off x="1476375" y="1700213"/>
            <a:ext cx="47609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/>
              <a:t>Il faut coder les symboles du langage</a:t>
            </a:r>
          </a:p>
        </p:txBody>
      </p:sp>
      <p:sp>
        <p:nvSpPr>
          <p:cNvPr id="13" name="Flèche vers le bas 12"/>
          <p:cNvSpPr/>
          <p:nvPr/>
        </p:nvSpPr>
        <p:spPr>
          <a:xfrm rot="16200000">
            <a:off x="323850" y="1484313"/>
            <a:ext cx="719137" cy="86518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graphicFrame>
        <p:nvGraphicFramePr>
          <p:cNvPr id="14" name="Tableau 13"/>
          <p:cNvGraphicFramePr>
            <a:graphicFrameLocks noGrp="1"/>
          </p:cNvGraphicFramePr>
          <p:nvPr/>
        </p:nvGraphicFramePr>
        <p:xfrm>
          <a:off x="179388" y="2349500"/>
          <a:ext cx="3024187" cy="4078289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3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LES MOTS CLES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program 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PROGRAM_TOKEN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const </a:t>
                      </a:r>
                      <a:endParaRPr kumimoji="0" lang="fr-FR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CONST_TOKEN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VAR_TOKEN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begin 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BEGIN_TOKEN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end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END_TOKEN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if 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IF_TOKEN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then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THEN_TOKEN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while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WHILE_TOKEN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Do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DO_TOKEN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read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READ_TOKEN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write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WRITE_TOKEN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6" name="Tableau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414818"/>
              </p:ext>
            </p:extLst>
          </p:nvPr>
        </p:nvGraphicFramePr>
        <p:xfrm>
          <a:off x="3419475" y="2409825"/>
          <a:ext cx="2305050" cy="3968751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3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LES SYMBOLES SPECIAUX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;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PV_TOKEN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kumimoji="0" lang="fr-FR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PT_TOKEN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PLUS_TOKEN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MOINS_TOKEN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MULT_TOKEN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DIV_TOKEN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VIR_TOKEN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:=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AFF_TOKEN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INF_TOKEN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&lt;=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INFEG_TOKEN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SUP_TOKEN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&gt;=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SUPEG_TOKEN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&lt;&gt;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DIFF_TOKEN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PO_TOKEN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PF_TOKEN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EOF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FIN_TOKEN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17" name="Tableau 16"/>
          <p:cNvGraphicFramePr>
            <a:graphicFrameLocks noGrp="1"/>
          </p:cNvGraphicFramePr>
          <p:nvPr/>
        </p:nvGraphicFramePr>
        <p:xfrm>
          <a:off x="6084888" y="2349500"/>
          <a:ext cx="2303462" cy="719138"/>
        </p:xfrm>
        <a:graphic>
          <a:graphicData uri="http://schemas.openxmlformats.org/drawingml/2006/table">
            <a:tbl>
              <a:tblPr/>
              <a:tblGrid>
                <a:gridCol w="57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3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LES REGLES LEXICALES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ID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ID_TOKEN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NUM</a:t>
                      </a:r>
                      <a:endParaRPr kumimoji="0" lang="fr-FR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NUM_TOKEN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Tableau 17"/>
          <p:cNvGraphicFramePr>
            <a:graphicFrameLocks noGrp="1"/>
          </p:cNvGraphicFramePr>
          <p:nvPr/>
        </p:nvGraphicFramePr>
        <p:xfrm>
          <a:off x="6011863" y="3357563"/>
          <a:ext cx="2663825" cy="503238"/>
        </p:xfrm>
        <a:graphic>
          <a:graphicData uri="http://schemas.openxmlformats.org/drawingml/2006/table">
            <a:tbl>
              <a:tblPr/>
              <a:tblGrid>
                <a:gridCol w="116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3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LES SYMBOLES ERRONES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 RESTE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ERREUR_TOKEN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369" name="Rectangle 18"/>
          <p:cNvSpPr>
            <a:spLocks noChangeArrowheads="1"/>
          </p:cNvSpPr>
          <p:nvPr/>
        </p:nvSpPr>
        <p:spPr bwMode="auto">
          <a:xfrm>
            <a:off x="5795963" y="4005263"/>
            <a:ext cx="3348037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200" dirty="0"/>
              <a:t>//------------------------------------------------------------</a:t>
            </a:r>
          </a:p>
          <a:p>
            <a:r>
              <a:rPr lang="fr-FR" sz="1200" dirty="0"/>
              <a:t>// DECLARATION DES CLASSES LEXICALES</a:t>
            </a:r>
          </a:p>
          <a:p>
            <a:r>
              <a:rPr lang="fr-FR" sz="1200" dirty="0"/>
              <a:t>//en C</a:t>
            </a:r>
          </a:p>
          <a:p>
            <a:r>
              <a:rPr lang="fr-FR" sz="1200" dirty="0"/>
              <a:t>//--------------------------------------------------------------</a:t>
            </a:r>
          </a:p>
          <a:p>
            <a:r>
              <a:rPr lang="fr-FR" sz="1200" dirty="0" err="1"/>
              <a:t>typedef</a:t>
            </a:r>
            <a:r>
              <a:rPr lang="fr-FR" sz="1200" dirty="0"/>
              <a:t> </a:t>
            </a:r>
            <a:r>
              <a:rPr lang="fr-FR" sz="1200" dirty="0" err="1"/>
              <a:t>enum</a:t>
            </a:r>
            <a:r>
              <a:rPr lang="fr-FR" sz="1200" dirty="0"/>
              <a:t> {</a:t>
            </a:r>
          </a:p>
          <a:p>
            <a:r>
              <a:rPr lang="fr-FR" sz="1200" dirty="0"/>
              <a:t>	ID_TOKEN, PROGRAM_TOKEN,</a:t>
            </a:r>
          </a:p>
          <a:p>
            <a:r>
              <a:rPr lang="fr-FR" sz="1200" dirty="0"/>
              <a:t>	CONST_TOKEN, VAR_TOKEN, </a:t>
            </a:r>
          </a:p>
          <a:p>
            <a:r>
              <a:rPr lang="fr-FR" sz="1200" dirty="0"/>
              <a:t>	…………</a:t>
            </a:r>
          </a:p>
          <a:p>
            <a:r>
              <a:rPr lang="fr-FR" sz="1200" dirty="0"/>
              <a:t>	EOF_TOKEN, ERREUR_TOKEN</a:t>
            </a:r>
          </a:p>
          <a:p>
            <a:r>
              <a:rPr lang="fr-FR" sz="1200" dirty="0"/>
              <a:t>} CODES_LEX ;</a:t>
            </a:r>
          </a:p>
        </p:txBody>
      </p:sp>
      <p:cxnSp>
        <p:nvCxnSpPr>
          <p:cNvPr id="19" name="Connecteur droit 18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7166023" y="648866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R. </a:t>
            </a:r>
            <a:r>
              <a:rPr lang="fr-FR" dirty="0" err="1"/>
              <a:t>Oulad</a:t>
            </a:r>
            <a:r>
              <a:rPr lang="fr-FR" dirty="0"/>
              <a:t> </a:t>
            </a:r>
            <a:r>
              <a:rPr lang="fr-FR" dirty="0" err="1"/>
              <a:t>Haj</a:t>
            </a:r>
            <a:r>
              <a:rPr lang="fr-FR" dirty="0"/>
              <a:t> </a:t>
            </a:r>
            <a:r>
              <a:rPr lang="fr-FR" dirty="0" err="1"/>
              <a:t>Thami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0" y="188640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Projet Compilation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6697753" y="188640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Mini Compilateur Pascal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0" y="6488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ENSIAS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22451"/>
            <a:ext cx="4356100" cy="935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000" dirty="0"/>
              <a:t>LECTURE ET RECONNAISSANCE </a:t>
            </a:r>
          </a:p>
          <a:p>
            <a:pPr algn="ctr">
              <a:defRPr/>
            </a:pPr>
            <a:r>
              <a:rPr lang="fr-FR" sz="2000" dirty="0"/>
              <a:t>CAR PAR 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3698939"/>
            <a:ext cx="2376488" cy="719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CODAGE</a:t>
            </a:r>
          </a:p>
        </p:txBody>
      </p:sp>
      <p:sp>
        <p:nvSpPr>
          <p:cNvPr id="11268" name="ZoneTexte 2"/>
          <p:cNvSpPr txBox="1">
            <a:spLocks noChangeArrowheads="1"/>
          </p:cNvSpPr>
          <p:nvPr/>
        </p:nvSpPr>
        <p:spPr bwMode="auto">
          <a:xfrm>
            <a:off x="179512" y="548680"/>
            <a:ext cx="1412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000" dirty="0"/>
              <a:t>SYMBOLE</a:t>
            </a:r>
          </a:p>
        </p:txBody>
      </p:sp>
      <p:sp>
        <p:nvSpPr>
          <p:cNvPr id="11269" name="ZoneTexte 5"/>
          <p:cNvSpPr txBox="1">
            <a:spLocks noChangeArrowheads="1"/>
          </p:cNvSpPr>
          <p:nvPr/>
        </p:nvSpPr>
        <p:spPr bwMode="auto">
          <a:xfrm>
            <a:off x="0" y="2474976"/>
            <a:ext cx="19478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/>
              <a:t>VALEUR DU </a:t>
            </a:r>
          </a:p>
          <a:p>
            <a:r>
              <a:rPr lang="fr-FR" sz="1800"/>
              <a:t>SYMBOLE: NOM</a:t>
            </a:r>
          </a:p>
        </p:txBody>
      </p:sp>
      <p:cxnSp>
        <p:nvCxnSpPr>
          <p:cNvPr id="8" name="Connecteur droit avec flèche 7"/>
          <p:cNvCxnSpPr/>
          <p:nvPr/>
        </p:nvCxnSpPr>
        <p:spPr>
          <a:xfrm rot="5400000">
            <a:off x="684213" y="1104964"/>
            <a:ext cx="287337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rot="5400000">
            <a:off x="611981" y="2329720"/>
            <a:ext cx="288925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rot="5400000">
            <a:off x="611981" y="3409220"/>
            <a:ext cx="288925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rot="5400000">
            <a:off x="611188" y="4705414"/>
            <a:ext cx="287337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4" name="ZoneTexte 11"/>
          <p:cNvSpPr txBox="1">
            <a:spLocks noChangeArrowheads="1"/>
          </p:cNvSpPr>
          <p:nvPr/>
        </p:nvSpPr>
        <p:spPr bwMode="auto">
          <a:xfrm>
            <a:off x="179388" y="4849876"/>
            <a:ext cx="13571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dirty="0"/>
              <a:t>CODE: CODE</a:t>
            </a:r>
          </a:p>
        </p:txBody>
      </p:sp>
      <p:cxnSp>
        <p:nvCxnSpPr>
          <p:cNvPr id="13" name="Connecteur droit avec flèche 12"/>
          <p:cNvCxnSpPr/>
          <p:nvPr/>
        </p:nvCxnSpPr>
        <p:spPr>
          <a:xfrm rot="5400000">
            <a:off x="611981" y="5353908"/>
            <a:ext cx="288925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6" name="ZoneTexte 13"/>
          <p:cNvSpPr txBox="1">
            <a:spLocks noChangeArrowheads="1"/>
          </p:cNvSpPr>
          <p:nvPr/>
        </p:nvSpPr>
        <p:spPr bwMode="auto">
          <a:xfrm>
            <a:off x="179388" y="5561076"/>
            <a:ext cx="24542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dirty="0"/>
              <a:t>RESULTAT: (NOM, CODE)</a:t>
            </a:r>
          </a:p>
        </p:txBody>
      </p:sp>
      <p:sp>
        <p:nvSpPr>
          <p:cNvPr id="15" name="Accolade ouvrante 14"/>
          <p:cNvSpPr/>
          <p:nvPr/>
        </p:nvSpPr>
        <p:spPr>
          <a:xfrm>
            <a:off x="4716463" y="1249426"/>
            <a:ext cx="215900" cy="1152525"/>
          </a:xfrm>
          <a:prstGeom prst="leftBrac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1278" name="ZoneTexte 16"/>
          <p:cNvSpPr txBox="1">
            <a:spLocks noChangeArrowheads="1"/>
          </p:cNvSpPr>
          <p:nvPr/>
        </p:nvSpPr>
        <p:spPr bwMode="auto">
          <a:xfrm>
            <a:off x="5003800" y="1249426"/>
            <a:ext cx="3430588" cy="17557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dirty="0"/>
              <a:t>char </a:t>
            </a:r>
            <a:r>
              <a:rPr lang="fr-FR" sz="1800" dirty="0" err="1"/>
              <a:t>Car_Cour</a:t>
            </a:r>
            <a:r>
              <a:rPr lang="fr-FR" sz="1800" dirty="0"/>
              <a:t>; //caractère courant</a:t>
            </a:r>
          </a:p>
          <a:p>
            <a:endParaRPr lang="fr-FR" sz="1800" dirty="0"/>
          </a:p>
          <a:p>
            <a:r>
              <a:rPr lang="fr-FR" sz="1800" dirty="0" err="1"/>
              <a:t>void</a:t>
            </a:r>
            <a:r>
              <a:rPr lang="fr-FR" sz="1800" dirty="0"/>
              <a:t> </a:t>
            </a:r>
            <a:r>
              <a:rPr lang="fr-FR" sz="1800" dirty="0" err="1"/>
              <a:t>Lire_Car</a:t>
            </a:r>
            <a:r>
              <a:rPr lang="fr-FR" sz="1800" dirty="0"/>
              <a:t>(){</a:t>
            </a:r>
          </a:p>
          <a:p>
            <a:r>
              <a:rPr lang="fr-FR" sz="1800" dirty="0"/>
              <a:t>         </a:t>
            </a:r>
            <a:r>
              <a:rPr lang="fr-FR" sz="1800" dirty="0" err="1"/>
              <a:t>Car_Cour</a:t>
            </a:r>
            <a:r>
              <a:rPr lang="fr-FR" sz="1800" dirty="0"/>
              <a:t>=</a:t>
            </a:r>
            <a:r>
              <a:rPr lang="fr-FR" sz="1800" dirty="0" err="1"/>
              <a:t>fgetc</a:t>
            </a:r>
            <a:r>
              <a:rPr lang="fr-FR" sz="1800" dirty="0"/>
              <a:t>(Fichier);</a:t>
            </a:r>
          </a:p>
          <a:p>
            <a:r>
              <a:rPr lang="fr-FR" sz="1800" dirty="0"/>
              <a:t>}</a:t>
            </a:r>
          </a:p>
          <a:p>
            <a:endParaRPr lang="fr-FR" sz="1800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0" y="548680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7166023" y="648866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R. </a:t>
            </a:r>
            <a:r>
              <a:rPr lang="fr-FR" dirty="0" err="1"/>
              <a:t>Oulad</a:t>
            </a:r>
            <a:r>
              <a:rPr lang="fr-FR" dirty="0"/>
              <a:t> </a:t>
            </a:r>
            <a:r>
              <a:rPr lang="fr-FR" dirty="0" err="1"/>
              <a:t>Haj</a:t>
            </a:r>
            <a:r>
              <a:rPr lang="fr-FR" dirty="0"/>
              <a:t> </a:t>
            </a:r>
            <a:r>
              <a:rPr lang="fr-FR" dirty="0" err="1"/>
              <a:t>Thami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0" y="188640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Projet Compilation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6697753" y="188640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Mini Compilateur Pascal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0" y="6488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ENSIAS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Analyse lexicale</a:t>
            </a: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187624" y="2420888"/>
            <a:ext cx="7052394" cy="1143000"/>
          </a:xfrm>
          <a:solidFill>
            <a:srgbClr val="FFC00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sz="6600" dirty="0"/>
              <a:t>RAPPEL</a:t>
            </a:r>
          </a:p>
        </p:txBody>
      </p:sp>
      <p:cxnSp>
        <p:nvCxnSpPr>
          <p:cNvPr id="5" name="Connecteur droit 4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0" y="6488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ENSIAS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166023" y="648866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R. </a:t>
            </a:r>
            <a:r>
              <a:rPr lang="fr-FR" dirty="0" err="1"/>
              <a:t>Oulad</a:t>
            </a:r>
            <a:r>
              <a:rPr lang="fr-FR" dirty="0"/>
              <a:t> </a:t>
            </a:r>
            <a:r>
              <a:rPr lang="fr-FR" dirty="0" err="1"/>
              <a:t>Haj</a:t>
            </a:r>
            <a:r>
              <a:rPr lang="fr-FR" dirty="0"/>
              <a:t> </a:t>
            </a:r>
            <a:r>
              <a:rPr lang="fr-FR" dirty="0" err="1"/>
              <a:t>Thami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0" y="188640"/>
            <a:ext cx="191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projet compilation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6697753" y="188640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Mini Compilateur Pascal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981075"/>
            <a:ext cx="4356100" cy="935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000" dirty="0"/>
              <a:t>LECTURE ET RECONNAISSANCE </a:t>
            </a:r>
          </a:p>
          <a:p>
            <a:pPr algn="ctr">
              <a:defRPr/>
            </a:pPr>
            <a:r>
              <a:rPr lang="fr-FR" sz="2000" dirty="0"/>
              <a:t>CAR PAR 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3357563"/>
            <a:ext cx="2376488" cy="719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CODAGE</a:t>
            </a:r>
          </a:p>
        </p:txBody>
      </p:sp>
      <p:sp>
        <p:nvSpPr>
          <p:cNvPr id="12292" name="ZoneTexte 2"/>
          <p:cNvSpPr txBox="1">
            <a:spLocks noChangeArrowheads="1"/>
          </p:cNvSpPr>
          <p:nvPr/>
        </p:nvSpPr>
        <p:spPr bwMode="auto">
          <a:xfrm>
            <a:off x="179512" y="404664"/>
            <a:ext cx="1412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000" dirty="0"/>
              <a:t>SYMBOLE</a:t>
            </a:r>
          </a:p>
        </p:txBody>
      </p:sp>
      <p:sp>
        <p:nvSpPr>
          <p:cNvPr id="12293" name="ZoneTexte 5"/>
          <p:cNvSpPr txBox="1">
            <a:spLocks noChangeArrowheads="1"/>
          </p:cNvSpPr>
          <p:nvPr/>
        </p:nvSpPr>
        <p:spPr bwMode="auto">
          <a:xfrm>
            <a:off x="0" y="2133600"/>
            <a:ext cx="19478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/>
              <a:t>VALEUR DU </a:t>
            </a:r>
          </a:p>
          <a:p>
            <a:r>
              <a:rPr lang="fr-FR" sz="1800"/>
              <a:t>SYMBOLE: NOM</a:t>
            </a:r>
          </a:p>
        </p:txBody>
      </p:sp>
      <p:cxnSp>
        <p:nvCxnSpPr>
          <p:cNvPr id="8" name="Connecteur droit avec flèche 7"/>
          <p:cNvCxnSpPr/>
          <p:nvPr/>
        </p:nvCxnSpPr>
        <p:spPr>
          <a:xfrm rot="5400000">
            <a:off x="684709" y="836715"/>
            <a:ext cx="287337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rot="5400000">
            <a:off x="611981" y="1988344"/>
            <a:ext cx="288925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rot="5400000">
            <a:off x="611981" y="3067844"/>
            <a:ext cx="288925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rot="5400000">
            <a:off x="611188" y="4364038"/>
            <a:ext cx="287337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8" name="ZoneTexte 11"/>
          <p:cNvSpPr txBox="1">
            <a:spLocks noChangeArrowheads="1"/>
          </p:cNvSpPr>
          <p:nvPr/>
        </p:nvSpPr>
        <p:spPr bwMode="auto">
          <a:xfrm>
            <a:off x="179388" y="4508500"/>
            <a:ext cx="13571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dirty="0"/>
              <a:t>CODE: CODE</a:t>
            </a:r>
          </a:p>
        </p:txBody>
      </p:sp>
      <p:cxnSp>
        <p:nvCxnSpPr>
          <p:cNvPr id="13" name="Connecteur droit avec flèche 12"/>
          <p:cNvCxnSpPr/>
          <p:nvPr/>
        </p:nvCxnSpPr>
        <p:spPr>
          <a:xfrm rot="5400000">
            <a:off x="611981" y="5012532"/>
            <a:ext cx="288925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0" name="ZoneTexte 13"/>
          <p:cNvSpPr txBox="1">
            <a:spLocks noChangeArrowheads="1"/>
          </p:cNvSpPr>
          <p:nvPr/>
        </p:nvSpPr>
        <p:spPr bwMode="auto">
          <a:xfrm>
            <a:off x="179388" y="5219700"/>
            <a:ext cx="25130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dirty="0"/>
              <a:t>RESULTAT: (NOM, </a:t>
            </a:r>
            <a:r>
              <a:rPr lang="fr-FR" dirty="0"/>
              <a:t>CODE)</a:t>
            </a:r>
            <a:endParaRPr lang="fr-FR" sz="1800" dirty="0"/>
          </a:p>
        </p:txBody>
      </p:sp>
      <p:sp>
        <p:nvSpPr>
          <p:cNvPr id="15" name="Accolade ouvrante 14"/>
          <p:cNvSpPr/>
          <p:nvPr/>
        </p:nvSpPr>
        <p:spPr>
          <a:xfrm>
            <a:off x="4716463" y="908050"/>
            <a:ext cx="215900" cy="1152525"/>
          </a:xfrm>
          <a:prstGeom prst="leftBrac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6" name="Accolade ouvrante 15"/>
          <p:cNvSpPr/>
          <p:nvPr/>
        </p:nvSpPr>
        <p:spPr>
          <a:xfrm>
            <a:off x="2916238" y="3141663"/>
            <a:ext cx="215900" cy="1150937"/>
          </a:xfrm>
          <a:prstGeom prst="leftBrac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2303" name="ZoneTexte 16"/>
          <p:cNvSpPr txBox="1">
            <a:spLocks noChangeArrowheads="1"/>
          </p:cNvSpPr>
          <p:nvPr/>
        </p:nvSpPr>
        <p:spPr bwMode="auto">
          <a:xfrm>
            <a:off x="5219700" y="1196975"/>
            <a:ext cx="34337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/>
              <a:t>SELON LA CATEGORIE</a:t>
            </a:r>
          </a:p>
        </p:txBody>
      </p:sp>
      <p:sp>
        <p:nvSpPr>
          <p:cNvPr id="12304" name="ZoneTexte 18"/>
          <p:cNvSpPr txBox="1">
            <a:spLocks noChangeArrowheads="1"/>
          </p:cNvSpPr>
          <p:nvPr/>
        </p:nvSpPr>
        <p:spPr bwMode="auto">
          <a:xfrm>
            <a:off x="3924300" y="4437063"/>
            <a:ext cx="3656013" cy="46196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/>
              <a:t>LES SPECIAUX: + - , ; etc </a:t>
            </a:r>
          </a:p>
        </p:txBody>
      </p:sp>
      <p:sp>
        <p:nvSpPr>
          <p:cNvPr id="12305" name="Rectangle 19"/>
          <p:cNvSpPr>
            <a:spLocks noChangeArrowheads="1"/>
          </p:cNvSpPr>
          <p:nvPr/>
        </p:nvSpPr>
        <p:spPr bwMode="auto">
          <a:xfrm>
            <a:off x="3957638" y="2157413"/>
            <a:ext cx="4359275" cy="646331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/>
              <a:t>LES MOTS: </a:t>
            </a:r>
          </a:p>
          <a:p>
            <a:r>
              <a:rPr lang="fr-FR"/>
              <a:t>commence par une lettre: les mots clés et ID</a:t>
            </a:r>
          </a:p>
        </p:txBody>
      </p:sp>
      <p:sp>
        <p:nvSpPr>
          <p:cNvPr id="12306" name="Rectangle 21"/>
          <p:cNvSpPr>
            <a:spLocks noChangeArrowheads="1"/>
          </p:cNvSpPr>
          <p:nvPr/>
        </p:nvSpPr>
        <p:spPr bwMode="auto">
          <a:xfrm>
            <a:off x="3924300" y="3429000"/>
            <a:ext cx="5075238" cy="36933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dirty="0"/>
              <a:t>LES NOMBRES: commence par un chiffre : NUM</a:t>
            </a:r>
          </a:p>
        </p:txBody>
      </p:sp>
      <p:sp>
        <p:nvSpPr>
          <p:cNvPr id="12307" name="ZoneTexte 22"/>
          <p:cNvSpPr txBox="1">
            <a:spLocks noChangeArrowheads="1"/>
          </p:cNvSpPr>
          <p:nvPr/>
        </p:nvSpPr>
        <p:spPr bwMode="auto">
          <a:xfrm>
            <a:off x="3924300" y="5056188"/>
            <a:ext cx="3251200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/>
              <a:t>LES ERRONES: le reste</a:t>
            </a:r>
          </a:p>
        </p:txBody>
      </p:sp>
      <p:sp>
        <p:nvSpPr>
          <p:cNvPr id="24" name="Flèche vers le bas 23"/>
          <p:cNvSpPr/>
          <p:nvPr/>
        </p:nvSpPr>
        <p:spPr>
          <a:xfrm rot="16200000">
            <a:off x="72231" y="5733257"/>
            <a:ext cx="719137" cy="8636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2309" name="Rectangle 24"/>
          <p:cNvSpPr>
            <a:spLocks noChangeArrowheads="1"/>
          </p:cNvSpPr>
          <p:nvPr/>
        </p:nvSpPr>
        <p:spPr bwMode="auto">
          <a:xfrm>
            <a:off x="900113" y="5878513"/>
            <a:ext cx="7056437" cy="6461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800" dirty="0" err="1">
                <a:solidFill>
                  <a:schemeClr val="bg1"/>
                </a:solidFill>
              </a:rPr>
              <a:t>typedef</a:t>
            </a:r>
            <a:r>
              <a:rPr lang="fr-FR" sz="1800" dirty="0">
                <a:solidFill>
                  <a:schemeClr val="bg1"/>
                </a:solidFill>
              </a:rPr>
              <a:t>  </a:t>
            </a:r>
            <a:r>
              <a:rPr lang="fr-FR" sz="1800" dirty="0" err="1">
                <a:solidFill>
                  <a:schemeClr val="bg1"/>
                </a:solidFill>
              </a:rPr>
              <a:t>struct</a:t>
            </a:r>
            <a:r>
              <a:rPr lang="fr-FR" sz="1800" dirty="0">
                <a:solidFill>
                  <a:schemeClr val="bg1"/>
                </a:solidFill>
              </a:rPr>
              <a:t> { CODE_LEX </a:t>
            </a:r>
            <a:r>
              <a:rPr lang="fr-FR" dirty="0">
                <a:solidFill>
                  <a:schemeClr val="bg1"/>
                </a:solidFill>
              </a:rPr>
              <a:t>CODE</a:t>
            </a:r>
            <a:r>
              <a:rPr lang="fr-FR" sz="1800" dirty="0">
                <a:solidFill>
                  <a:schemeClr val="bg1"/>
                </a:solidFill>
              </a:rPr>
              <a:t>; char NOM[20]; } </a:t>
            </a:r>
            <a:r>
              <a:rPr lang="fr-FR" sz="1800" dirty="0" err="1">
                <a:solidFill>
                  <a:schemeClr val="bg1"/>
                </a:solidFill>
              </a:rPr>
              <a:t>TSym_Cour</a:t>
            </a:r>
            <a:r>
              <a:rPr lang="fr-FR" sz="1800" dirty="0">
                <a:solidFill>
                  <a:schemeClr val="bg1"/>
                </a:solidFill>
              </a:rPr>
              <a:t>;</a:t>
            </a:r>
          </a:p>
          <a:p>
            <a:r>
              <a:rPr lang="fr-FR" sz="1800" dirty="0" err="1">
                <a:solidFill>
                  <a:schemeClr val="bg1"/>
                </a:solidFill>
              </a:rPr>
              <a:t>TSym_Cour</a:t>
            </a:r>
            <a:r>
              <a:rPr lang="fr-FR" sz="1800" dirty="0">
                <a:solidFill>
                  <a:schemeClr val="bg1"/>
                </a:solidFill>
              </a:rPr>
              <a:t>	SYM_COUR;</a:t>
            </a:r>
          </a:p>
        </p:txBody>
      </p:sp>
      <p:cxnSp>
        <p:nvCxnSpPr>
          <p:cNvPr id="22" name="Connecteur droit 21"/>
          <p:cNvCxnSpPr/>
          <p:nvPr/>
        </p:nvCxnSpPr>
        <p:spPr>
          <a:xfrm>
            <a:off x="0" y="510960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35496" y="6561920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7166023" y="648866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R. </a:t>
            </a:r>
            <a:r>
              <a:rPr lang="fr-FR" dirty="0" err="1"/>
              <a:t>Oulad</a:t>
            </a:r>
            <a:r>
              <a:rPr lang="fr-FR" dirty="0"/>
              <a:t> </a:t>
            </a:r>
            <a:r>
              <a:rPr lang="fr-FR" dirty="0" err="1"/>
              <a:t>Haj</a:t>
            </a:r>
            <a:r>
              <a:rPr lang="fr-FR" dirty="0"/>
              <a:t> </a:t>
            </a:r>
            <a:r>
              <a:rPr lang="fr-FR" dirty="0" err="1"/>
              <a:t>Thami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0" y="188640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Projet Compilation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6697753" y="188640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Mini Compilateur Pascal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0" y="6488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ENSIAS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477391"/>
            <a:ext cx="4356100" cy="936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000" dirty="0"/>
              <a:t>LECTURE ET RECONNAISSANCE </a:t>
            </a:r>
          </a:p>
          <a:p>
            <a:pPr algn="ctr">
              <a:defRPr/>
            </a:pPr>
            <a:r>
              <a:rPr lang="fr-FR" sz="2000" dirty="0"/>
              <a:t>CAR PAR 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3853879"/>
            <a:ext cx="2376488" cy="719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CODAGE</a:t>
            </a:r>
          </a:p>
        </p:txBody>
      </p:sp>
      <p:sp>
        <p:nvSpPr>
          <p:cNvPr id="13316" name="ZoneTexte 5"/>
          <p:cNvSpPr txBox="1">
            <a:spLocks noChangeArrowheads="1"/>
          </p:cNvSpPr>
          <p:nvPr/>
        </p:nvSpPr>
        <p:spPr bwMode="auto">
          <a:xfrm>
            <a:off x="0" y="2629916"/>
            <a:ext cx="19478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dirty="0"/>
              <a:t>VALEUR DU </a:t>
            </a:r>
          </a:p>
          <a:p>
            <a:r>
              <a:rPr lang="fr-FR" sz="1800" dirty="0"/>
              <a:t>SYMBOLE: NOM</a:t>
            </a:r>
          </a:p>
        </p:txBody>
      </p:sp>
      <p:cxnSp>
        <p:nvCxnSpPr>
          <p:cNvPr id="8" name="Connecteur droit avec flèche 7"/>
          <p:cNvCxnSpPr/>
          <p:nvPr/>
        </p:nvCxnSpPr>
        <p:spPr>
          <a:xfrm rot="5400000">
            <a:off x="683419" y="1260698"/>
            <a:ext cx="288925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rot="5400000">
            <a:off x="611981" y="2204244"/>
            <a:ext cx="288925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rot="5400000">
            <a:off x="612775" y="3564954"/>
            <a:ext cx="287337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rot="5400000">
            <a:off x="611188" y="4860354"/>
            <a:ext cx="287337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1" name="ZoneTexte 11"/>
          <p:cNvSpPr txBox="1">
            <a:spLocks noChangeArrowheads="1"/>
          </p:cNvSpPr>
          <p:nvPr/>
        </p:nvSpPr>
        <p:spPr bwMode="auto">
          <a:xfrm>
            <a:off x="179388" y="5004816"/>
            <a:ext cx="13571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dirty="0"/>
              <a:t>CODE: </a:t>
            </a:r>
            <a:r>
              <a:rPr lang="fr-FR" dirty="0"/>
              <a:t>CODE</a:t>
            </a:r>
            <a:endParaRPr lang="fr-FR" sz="1800" dirty="0"/>
          </a:p>
        </p:txBody>
      </p:sp>
      <p:cxnSp>
        <p:nvCxnSpPr>
          <p:cNvPr id="13" name="Connecteur droit avec flèche 12"/>
          <p:cNvCxnSpPr/>
          <p:nvPr/>
        </p:nvCxnSpPr>
        <p:spPr>
          <a:xfrm rot="5400000">
            <a:off x="611981" y="5508848"/>
            <a:ext cx="288925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3" name="ZoneTexte 13"/>
          <p:cNvSpPr txBox="1">
            <a:spLocks noChangeArrowheads="1"/>
          </p:cNvSpPr>
          <p:nvPr/>
        </p:nvSpPr>
        <p:spPr bwMode="auto">
          <a:xfrm>
            <a:off x="179388" y="5716016"/>
            <a:ext cx="24542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dirty="0"/>
              <a:t>RESULTAT: (NOM, </a:t>
            </a:r>
            <a:r>
              <a:rPr lang="fr-FR" dirty="0"/>
              <a:t>CODE)</a:t>
            </a:r>
            <a:endParaRPr lang="fr-FR" sz="1800" dirty="0"/>
          </a:p>
        </p:txBody>
      </p:sp>
      <p:sp>
        <p:nvSpPr>
          <p:cNvPr id="16" name="Accolade ouvrante 15"/>
          <p:cNvSpPr/>
          <p:nvPr/>
        </p:nvSpPr>
        <p:spPr>
          <a:xfrm>
            <a:off x="2916238" y="3637979"/>
            <a:ext cx="215900" cy="1150937"/>
          </a:xfrm>
          <a:prstGeom prst="leftBrac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3325" name="Rectangle 19"/>
          <p:cNvSpPr>
            <a:spLocks noChangeArrowheads="1"/>
          </p:cNvSpPr>
          <p:nvPr/>
        </p:nvSpPr>
        <p:spPr bwMode="auto">
          <a:xfrm>
            <a:off x="395288" y="685229"/>
            <a:ext cx="1116012" cy="46196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>
                <a:solidFill>
                  <a:srgbClr val="FFFFFF"/>
                </a:solidFill>
              </a:rPr>
              <a:t>MOTS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500563" y="1477391"/>
            <a:ext cx="4356100" cy="9366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000" dirty="0"/>
              <a:t>LIRE_MOTS()</a:t>
            </a:r>
          </a:p>
          <a:p>
            <a:pPr algn="ctr">
              <a:defRPr/>
            </a:pPr>
            <a:r>
              <a:rPr lang="fr-FR" sz="2000" dirty="0"/>
              <a:t>ID::= lettre {lettre | chiffre}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427538" y="3493516"/>
            <a:ext cx="4716462" cy="1295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r-FR" sz="1800" dirty="0"/>
              <a:t>SI  MOT CLE</a:t>
            </a:r>
          </a:p>
          <a:p>
            <a:pPr>
              <a:defRPr/>
            </a:pPr>
            <a:r>
              <a:rPr lang="fr-FR" sz="1800" dirty="0"/>
              <a:t>ALORS  	RETOURNER LE TOKEN DU MOT 	CLE</a:t>
            </a:r>
          </a:p>
          <a:p>
            <a:pPr>
              <a:defRPr/>
            </a:pPr>
            <a:r>
              <a:rPr lang="fr-FR" sz="1800" dirty="0"/>
              <a:t>SINON 	RETOURNER ID_TOKEN</a:t>
            </a:r>
          </a:p>
        </p:txBody>
      </p:sp>
      <p:sp>
        <p:nvSpPr>
          <p:cNvPr id="25" name="Flèche vers le bas 24"/>
          <p:cNvSpPr/>
          <p:nvPr/>
        </p:nvSpPr>
        <p:spPr>
          <a:xfrm rot="16200000">
            <a:off x="4500563" y="4788916"/>
            <a:ext cx="719138" cy="86518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3329" name="ZoneTexte 25"/>
          <p:cNvSpPr txBox="1">
            <a:spLocks noChangeArrowheads="1"/>
          </p:cNvSpPr>
          <p:nvPr/>
        </p:nvSpPr>
        <p:spPr bwMode="auto">
          <a:xfrm>
            <a:off x="5580112" y="4869160"/>
            <a:ext cx="30876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dirty="0"/>
              <a:t>Une table des mots clés</a:t>
            </a:r>
          </a:p>
        </p:txBody>
      </p:sp>
      <p:graphicFrame>
        <p:nvGraphicFramePr>
          <p:cNvPr id="27" name="Tableau 26"/>
          <p:cNvGraphicFramePr>
            <a:graphicFrameLocks noGrp="1"/>
          </p:cNvGraphicFramePr>
          <p:nvPr/>
        </p:nvGraphicFramePr>
        <p:xfrm>
          <a:off x="5580112" y="5229200"/>
          <a:ext cx="3024187" cy="1139826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NOM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sz="1200" dirty="0"/>
                        <a:t>CODE</a:t>
                      </a:r>
                      <a:endParaRPr kumimoji="0" lang="fr-F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program 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PROGRAM_TOKEN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VAR_TOKEN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…..</a:t>
                      </a:r>
                      <a:endParaRPr kumimoji="0" lang="fr-FR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…..</a:t>
                      </a:r>
                      <a:endParaRPr kumimoji="0" lang="fr-F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9" name="Connecteur droit 18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7166023" y="648866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R. </a:t>
            </a:r>
            <a:r>
              <a:rPr lang="fr-FR" dirty="0" err="1"/>
              <a:t>Oulad</a:t>
            </a:r>
            <a:r>
              <a:rPr lang="fr-FR" dirty="0"/>
              <a:t> </a:t>
            </a:r>
            <a:r>
              <a:rPr lang="fr-FR" dirty="0" err="1"/>
              <a:t>Haj</a:t>
            </a:r>
            <a:r>
              <a:rPr lang="fr-FR" dirty="0"/>
              <a:t> </a:t>
            </a:r>
            <a:r>
              <a:rPr lang="fr-FR" dirty="0" err="1"/>
              <a:t>Thami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0" y="188640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Projet Compilation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6697753" y="188640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Mini Compilateur Pascal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0" y="6488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ENSIAS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562735"/>
            <a:ext cx="4356100" cy="936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000" dirty="0"/>
              <a:t>LECTURE ET RECONNAISSANCE </a:t>
            </a:r>
          </a:p>
          <a:p>
            <a:pPr algn="ctr">
              <a:defRPr/>
            </a:pPr>
            <a:r>
              <a:rPr lang="fr-FR" sz="2000" dirty="0"/>
              <a:t>CAR PAR 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3939223"/>
            <a:ext cx="2376488" cy="719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CODAGE</a:t>
            </a:r>
          </a:p>
        </p:txBody>
      </p:sp>
      <p:sp>
        <p:nvSpPr>
          <p:cNvPr id="14340" name="ZoneTexte 5"/>
          <p:cNvSpPr txBox="1">
            <a:spLocks noChangeArrowheads="1"/>
          </p:cNvSpPr>
          <p:nvPr/>
        </p:nvSpPr>
        <p:spPr bwMode="auto">
          <a:xfrm>
            <a:off x="0" y="2715260"/>
            <a:ext cx="19478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/>
              <a:t>VALEUR DU </a:t>
            </a:r>
          </a:p>
          <a:p>
            <a:r>
              <a:rPr lang="fr-FR" sz="1800"/>
              <a:t>SYMBOLE: NOM</a:t>
            </a:r>
          </a:p>
        </p:txBody>
      </p:sp>
      <p:cxnSp>
        <p:nvCxnSpPr>
          <p:cNvPr id="8" name="Connecteur droit avec flèche 7"/>
          <p:cNvCxnSpPr/>
          <p:nvPr/>
        </p:nvCxnSpPr>
        <p:spPr>
          <a:xfrm rot="5400000">
            <a:off x="683419" y="1346042"/>
            <a:ext cx="288925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rot="5400000">
            <a:off x="611981" y="2570004"/>
            <a:ext cx="288925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rot="5400000">
            <a:off x="612775" y="3650298"/>
            <a:ext cx="287337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rot="5400000">
            <a:off x="611188" y="4945698"/>
            <a:ext cx="287337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5" name="ZoneTexte 11"/>
          <p:cNvSpPr txBox="1">
            <a:spLocks noChangeArrowheads="1"/>
          </p:cNvSpPr>
          <p:nvPr/>
        </p:nvSpPr>
        <p:spPr bwMode="auto">
          <a:xfrm>
            <a:off x="179388" y="5090160"/>
            <a:ext cx="13571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dirty="0"/>
              <a:t>CODE: </a:t>
            </a:r>
            <a:r>
              <a:rPr lang="fr-FR" dirty="0"/>
              <a:t>CODE</a:t>
            </a:r>
            <a:endParaRPr lang="fr-FR" sz="1800" dirty="0"/>
          </a:p>
        </p:txBody>
      </p:sp>
      <p:cxnSp>
        <p:nvCxnSpPr>
          <p:cNvPr id="13" name="Connecteur droit avec flèche 12"/>
          <p:cNvCxnSpPr/>
          <p:nvPr/>
        </p:nvCxnSpPr>
        <p:spPr>
          <a:xfrm rot="5400000">
            <a:off x="610394" y="5554546"/>
            <a:ext cx="288925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7" name="ZoneTexte 13"/>
          <p:cNvSpPr txBox="1">
            <a:spLocks noChangeArrowheads="1"/>
          </p:cNvSpPr>
          <p:nvPr/>
        </p:nvSpPr>
        <p:spPr bwMode="auto">
          <a:xfrm>
            <a:off x="179388" y="5801360"/>
            <a:ext cx="25130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dirty="0"/>
              <a:t>RESULTAT: (NOM, </a:t>
            </a:r>
            <a:r>
              <a:rPr lang="fr-FR" dirty="0"/>
              <a:t>CODE)</a:t>
            </a:r>
            <a:endParaRPr lang="fr-FR" sz="1800" dirty="0"/>
          </a:p>
        </p:txBody>
      </p:sp>
      <p:sp>
        <p:nvSpPr>
          <p:cNvPr id="16" name="Accolade ouvrante 15"/>
          <p:cNvSpPr/>
          <p:nvPr/>
        </p:nvSpPr>
        <p:spPr>
          <a:xfrm>
            <a:off x="2916238" y="3723323"/>
            <a:ext cx="215900" cy="1150937"/>
          </a:xfrm>
          <a:prstGeom prst="leftBrac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4349" name="Rectangle 19"/>
          <p:cNvSpPr>
            <a:spLocks noChangeArrowheads="1"/>
          </p:cNvSpPr>
          <p:nvPr/>
        </p:nvSpPr>
        <p:spPr bwMode="auto">
          <a:xfrm>
            <a:off x="395288" y="770573"/>
            <a:ext cx="1116012" cy="46196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>
                <a:solidFill>
                  <a:srgbClr val="FFFFFF"/>
                </a:solidFill>
              </a:rPr>
              <a:t>NUM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500563" y="1562735"/>
            <a:ext cx="4356100" cy="9366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000" dirty="0"/>
              <a:t>LIRE_NOMBRE()</a:t>
            </a:r>
          </a:p>
          <a:p>
            <a:pPr algn="ctr">
              <a:defRPr/>
            </a:pPr>
            <a:r>
              <a:rPr lang="fr-FR" sz="2000" dirty="0"/>
              <a:t>ID::= chiffre {chiffre}</a:t>
            </a:r>
          </a:p>
          <a:p>
            <a:pPr algn="ctr">
              <a:defRPr/>
            </a:pPr>
            <a:endParaRPr lang="fr-FR" sz="2000" dirty="0"/>
          </a:p>
        </p:txBody>
      </p:sp>
      <p:sp>
        <p:nvSpPr>
          <p:cNvPr id="24" name="Rectangle 23"/>
          <p:cNvSpPr/>
          <p:nvPr/>
        </p:nvSpPr>
        <p:spPr>
          <a:xfrm>
            <a:off x="4427538" y="3578860"/>
            <a:ext cx="4716462" cy="1295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r-FR" sz="1800" dirty="0"/>
              <a:t>SYM_COUR</a:t>
            </a:r>
            <a:r>
              <a:rPr lang="fr-FR" dirty="0"/>
              <a:t>. CODE </a:t>
            </a:r>
            <a:r>
              <a:rPr lang="fr-FR" sz="1800" dirty="0">
                <a:sym typeface="Wingdings" pitchFamily="2" charset="2"/>
              </a:rPr>
              <a:t> NUM_TOKEN</a:t>
            </a:r>
            <a:endParaRPr lang="fr-FR" sz="1800" dirty="0"/>
          </a:p>
        </p:txBody>
      </p:sp>
      <p:cxnSp>
        <p:nvCxnSpPr>
          <p:cNvPr id="17" name="Connecteur droit 1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7166023" y="648866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R. </a:t>
            </a:r>
            <a:r>
              <a:rPr lang="fr-FR" dirty="0" err="1"/>
              <a:t>Oulad</a:t>
            </a:r>
            <a:r>
              <a:rPr lang="fr-FR" dirty="0"/>
              <a:t> </a:t>
            </a:r>
            <a:r>
              <a:rPr lang="fr-FR" dirty="0" err="1"/>
              <a:t>Haj</a:t>
            </a:r>
            <a:r>
              <a:rPr lang="fr-FR" dirty="0"/>
              <a:t> </a:t>
            </a:r>
            <a:r>
              <a:rPr lang="fr-FR" dirty="0" err="1"/>
              <a:t>Thami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0" y="188640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Projet Compilation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6697753" y="188640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Mini Compilateur Pascal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0" y="6488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ENSIAS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623695"/>
            <a:ext cx="4356100" cy="936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000" dirty="0"/>
              <a:t>LECTURE ET RECONNAISSANCE </a:t>
            </a:r>
          </a:p>
          <a:p>
            <a:pPr algn="ctr">
              <a:defRPr/>
            </a:pPr>
            <a:r>
              <a:rPr lang="fr-FR" sz="2000" dirty="0"/>
              <a:t>CAR PAR 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4000183"/>
            <a:ext cx="2376488" cy="719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CODAGE</a:t>
            </a:r>
          </a:p>
        </p:txBody>
      </p:sp>
      <p:sp>
        <p:nvSpPr>
          <p:cNvPr id="15364" name="ZoneTexte 5"/>
          <p:cNvSpPr txBox="1">
            <a:spLocks noChangeArrowheads="1"/>
          </p:cNvSpPr>
          <p:nvPr/>
        </p:nvSpPr>
        <p:spPr bwMode="auto">
          <a:xfrm>
            <a:off x="0" y="2776220"/>
            <a:ext cx="19478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/>
              <a:t>VALEUR DU </a:t>
            </a:r>
          </a:p>
          <a:p>
            <a:r>
              <a:rPr lang="fr-FR" sz="1800"/>
              <a:t>SYMBOLE: NOM</a:t>
            </a:r>
          </a:p>
        </p:txBody>
      </p:sp>
      <p:cxnSp>
        <p:nvCxnSpPr>
          <p:cNvPr id="8" name="Connecteur droit avec flèche 7"/>
          <p:cNvCxnSpPr/>
          <p:nvPr/>
        </p:nvCxnSpPr>
        <p:spPr>
          <a:xfrm rot="5400000">
            <a:off x="683419" y="1407002"/>
            <a:ext cx="288925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rot="5400000">
            <a:off x="611981" y="2630964"/>
            <a:ext cx="288925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rot="5400000">
            <a:off x="612775" y="3711258"/>
            <a:ext cx="287337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rot="5400000">
            <a:off x="611188" y="5006658"/>
            <a:ext cx="287337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9" name="ZoneTexte 11"/>
          <p:cNvSpPr txBox="1">
            <a:spLocks noChangeArrowheads="1"/>
          </p:cNvSpPr>
          <p:nvPr/>
        </p:nvSpPr>
        <p:spPr bwMode="auto">
          <a:xfrm>
            <a:off x="179388" y="5151120"/>
            <a:ext cx="13571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dirty="0"/>
              <a:t>CODE: </a:t>
            </a:r>
            <a:r>
              <a:rPr lang="fr-FR" dirty="0"/>
              <a:t>CODE</a:t>
            </a:r>
            <a:endParaRPr lang="fr-FR" sz="1800" dirty="0"/>
          </a:p>
        </p:txBody>
      </p:sp>
      <p:cxnSp>
        <p:nvCxnSpPr>
          <p:cNvPr id="13" name="Connecteur droit avec flèche 12"/>
          <p:cNvCxnSpPr/>
          <p:nvPr/>
        </p:nvCxnSpPr>
        <p:spPr>
          <a:xfrm rot="5400000">
            <a:off x="611981" y="5655152"/>
            <a:ext cx="288925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71" name="ZoneTexte 13"/>
          <p:cNvSpPr txBox="1">
            <a:spLocks noChangeArrowheads="1"/>
          </p:cNvSpPr>
          <p:nvPr/>
        </p:nvSpPr>
        <p:spPr bwMode="auto">
          <a:xfrm>
            <a:off x="179388" y="5862320"/>
            <a:ext cx="25130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dirty="0"/>
              <a:t>RESULTAT: (NOM, </a:t>
            </a:r>
            <a:r>
              <a:rPr lang="fr-FR" dirty="0"/>
              <a:t>CODE)</a:t>
            </a:r>
            <a:endParaRPr lang="fr-FR" sz="1800" dirty="0"/>
          </a:p>
        </p:txBody>
      </p:sp>
      <p:sp>
        <p:nvSpPr>
          <p:cNvPr id="16" name="Accolade ouvrante 15"/>
          <p:cNvSpPr/>
          <p:nvPr/>
        </p:nvSpPr>
        <p:spPr>
          <a:xfrm>
            <a:off x="2916238" y="3784283"/>
            <a:ext cx="215900" cy="1150937"/>
          </a:xfrm>
          <a:prstGeom prst="leftBrac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5373" name="Rectangle 19"/>
          <p:cNvSpPr>
            <a:spLocks noChangeArrowheads="1"/>
          </p:cNvSpPr>
          <p:nvPr/>
        </p:nvSpPr>
        <p:spPr bwMode="auto">
          <a:xfrm>
            <a:off x="395288" y="831533"/>
            <a:ext cx="1655762" cy="46196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>
                <a:solidFill>
                  <a:srgbClr val="FFFFFF"/>
                </a:solidFill>
              </a:rPr>
              <a:t>SPECIAL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500563" y="1623695"/>
            <a:ext cx="4356100" cy="9366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000" dirty="0"/>
              <a:t>directement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427538" y="3639820"/>
            <a:ext cx="4716462" cy="1295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r-FR" sz="1800" dirty="0"/>
              <a:t>SYM_COUR</a:t>
            </a:r>
            <a:r>
              <a:rPr lang="fr-FR" dirty="0"/>
              <a:t>. CODE </a:t>
            </a:r>
            <a:r>
              <a:rPr lang="fr-FR" sz="1800" dirty="0">
                <a:sym typeface="Wingdings" pitchFamily="2" charset="2"/>
              </a:rPr>
              <a:t> PLUS_TOKEN</a:t>
            </a:r>
            <a:endParaRPr lang="fr-FR" sz="1800" dirty="0"/>
          </a:p>
        </p:txBody>
      </p:sp>
      <p:cxnSp>
        <p:nvCxnSpPr>
          <p:cNvPr id="17" name="Connecteur droit 1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7166023" y="648866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R. </a:t>
            </a:r>
            <a:r>
              <a:rPr lang="fr-FR" dirty="0" err="1"/>
              <a:t>Oulad</a:t>
            </a:r>
            <a:r>
              <a:rPr lang="fr-FR" dirty="0"/>
              <a:t> </a:t>
            </a:r>
            <a:r>
              <a:rPr lang="fr-FR" dirty="0" err="1"/>
              <a:t>Haj</a:t>
            </a:r>
            <a:r>
              <a:rPr lang="fr-FR" dirty="0"/>
              <a:t> </a:t>
            </a:r>
            <a:r>
              <a:rPr lang="fr-FR" dirty="0" err="1"/>
              <a:t>Thami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0" y="188640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Projet Compilation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6697753" y="188640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Mini Compilateur Pascal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0" y="6488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ENSIAS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574927"/>
            <a:ext cx="4356100" cy="936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000" dirty="0"/>
              <a:t>LECTURE ET RECONNAISSANCE </a:t>
            </a:r>
          </a:p>
          <a:p>
            <a:pPr algn="ctr">
              <a:defRPr/>
            </a:pPr>
            <a:r>
              <a:rPr lang="fr-FR" sz="2000" dirty="0"/>
              <a:t>CAR PAR 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3951415"/>
            <a:ext cx="2376488" cy="719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CODAGE</a:t>
            </a:r>
          </a:p>
        </p:txBody>
      </p:sp>
      <p:sp>
        <p:nvSpPr>
          <p:cNvPr id="16388" name="ZoneTexte 5"/>
          <p:cNvSpPr txBox="1">
            <a:spLocks noChangeArrowheads="1"/>
          </p:cNvSpPr>
          <p:nvPr/>
        </p:nvSpPr>
        <p:spPr bwMode="auto">
          <a:xfrm>
            <a:off x="0" y="2727452"/>
            <a:ext cx="19478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/>
              <a:t>VALEUR DU </a:t>
            </a:r>
          </a:p>
          <a:p>
            <a:r>
              <a:rPr lang="fr-FR" sz="1800"/>
              <a:t>SYMBOLE: NOM</a:t>
            </a:r>
          </a:p>
        </p:txBody>
      </p:sp>
      <p:cxnSp>
        <p:nvCxnSpPr>
          <p:cNvPr id="8" name="Connecteur droit avec flèche 7"/>
          <p:cNvCxnSpPr/>
          <p:nvPr/>
        </p:nvCxnSpPr>
        <p:spPr>
          <a:xfrm rot="5400000">
            <a:off x="683419" y="1358234"/>
            <a:ext cx="288925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rot="5400000">
            <a:off x="611981" y="2582196"/>
            <a:ext cx="288925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rot="5400000">
            <a:off x="612775" y="3662490"/>
            <a:ext cx="287337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rot="5400000">
            <a:off x="611188" y="4957890"/>
            <a:ext cx="287337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3" name="ZoneTexte 11"/>
          <p:cNvSpPr txBox="1">
            <a:spLocks noChangeArrowheads="1"/>
          </p:cNvSpPr>
          <p:nvPr/>
        </p:nvSpPr>
        <p:spPr bwMode="auto">
          <a:xfrm>
            <a:off x="179388" y="5102352"/>
            <a:ext cx="13571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dirty="0"/>
              <a:t>CODE: </a:t>
            </a:r>
            <a:r>
              <a:rPr lang="fr-FR" dirty="0"/>
              <a:t>CODE</a:t>
            </a:r>
            <a:endParaRPr lang="fr-FR" sz="1800" dirty="0"/>
          </a:p>
        </p:txBody>
      </p:sp>
      <p:cxnSp>
        <p:nvCxnSpPr>
          <p:cNvPr id="13" name="Connecteur droit avec flèche 12"/>
          <p:cNvCxnSpPr/>
          <p:nvPr/>
        </p:nvCxnSpPr>
        <p:spPr>
          <a:xfrm rot="5400000">
            <a:off x="611981" y="5606384"/>
            <a:ext cx="288925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5" name="ZoneTexte 13"/>
          <p:cNvSpPr txBox="1">
            <a:spLocks noChangeArrowheads="1"/>
          </p:cNvSpPr>
          <p:nvPr/>
        </p:nvSpPr>
        <p:spPr bwMode="auto">
          <a:xfrm>
            <a:off x="179388" y="5813552"/>
            <a:ext cx="25130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dirty="0"/>
              <a:t>RESULTAT: (NOM, </a:t>
            </a:r>
            <a:r>
              <a:rPr lang="fr-FR" dirty="0"/>
              <a:t>CODE)</a:t>
            </a:r>
            <a:endParaRPr lang="fr-FR" sz="1800" dirty="0"/>
          </a:p>
        </p:txBody>
      </p:sp>
      <p:sp>
        <p:nvSpPr>
          <p:cNvPr id="16" name="Accolade ouvrante 15"/>
          <p:cNvSpPr/>
          <p:nvPr/>
        </p:nvSpPr>
        <p:spPr>
          <a:xfrm>
            <a:off x="2916238" y="3735515"/>
            <a:ext cx="215900" cy="1150937"/>
          </a:xfrm>
          <a:prstGeom prst="leftBrac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6397" name="Rectangle 19"/>
          <p:cNvSpPr>
            <a:spLocks noChangeArrowheads="1"/>
          </p:cNvSpPr>
          <p:nvPr/>
        </p:nvSpPr>
        <p:spPr bwMode="auto">
          <a:xfrm>
            <a:off x="395288" y="782765"/>
            <a:ext cx="1655762" cy="46196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>
                <a:solidFill>
                  <a:srgbClr val="FFFFFF"/>
                </a:solidFill>
              </a:rPr>
              <a:t>ERRONE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500563" y="1574927"/>
            <a:ext cx="4356100" cy="9366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000" dirty="0"/>
              <a:t>directement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427538" y="3591052"/>
            <a:ext cx="4716462" cy="1295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r-FR" sz="1800" dirty="0"/>
              <a:t>SYM_COUR</a:t>
            </a:r>
            <a:r>
              <a:rPr lang="fr-FR" dirty="0"/>
              <a:t>. CODE </a:t>
            </a:r>
            <a:r>
              <a:rPr lang="fr-FR" sz="1800" dirty="0">
                <a:sym typeface="Wingdings" pitchFamily="2" charset="2"/>
              </a:rPr>
              <a:t> ERREUR_TOKEN</a:t>
            </a:r>
            <a:endParaRPr lang="fr-FR" sz="1800" dirty="0"/>
          </a:p>
        </p:txBody>
      </p:sp>
      <p:cxnSp>
        <p:nvCxnSpPr>
          <p:cNvPr id="17" name="Connecteur droit 1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7166023" y="648866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R. </a:t>
            </a:r>
            <a:r>
              <a:rPr lang="fr-FR" dirty="0" err="1"/>
              <a:t>Oulad</a:t>
            </a:r>
            <a:r>
              <a:rPr lang="fr-FR" dirty="0"/>
              <a:t> </a:t>
            </a:r>
            <a:r>
              <a:rPr lang="fr-FR" dirty="0" err="1"/>
              <a:t>Haj</a:t>
            </a:r>
            <a:r>
              <a:rPr lang="fr-FR" dirty="0"/>
              <a:t> </a:t>
            </a:r>
            <a:r>
              <a:rPr lang="fr-FR" dirty="0" err="1"/>
              <a:t>Thami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0" y="188640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Projet Compilation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6697753" y="188640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Mini Compilateur Pascal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0" y="6488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ENSIAS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672463"/>
            <a:ext cx="4067175" cy="936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000" dirty="0"/>
              <a:t>LECTURE ET RECONNAISSANCE </a:t>
            </a:r>
          </a:p>
          <a:p>
            <a:pPr algn="ctr">
              <a:defRPr/>
            </a:pPr>
            <a:r>
              <a:rPr lang="fr-FR" sz="2000" dirty="0"/>
              <a:t>CAR PAR 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4048951"/>
            <a:ext cx="2376488" cy="719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CODAGE</a:t>
            </a:r>
          </a:p>
        </p:txBody>
      </p:sp>
      <p:sp>
        <p:nvSpPr>
          <p:cNvPr id="17412" name="ZoneTexte 5"/>
          <p:cNvSpPr txBox="1">
            <a:spLocks noChangeArrowheads="1"/>
          </p:cNvSpPr>
          <p:nvPr/>
        </p:nvSpPr>
        <p:spPr bwMode="auto">
          <a:xfrm>
            <a:off x="0" y="2824988"/>
            <a:ext cx="19478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/>
              <a:t>VALEUR DU </a:t>
            </a:r>
          </a:p>
          <a:p>
            <a:r>
              <a:rPr lang="fr-FR" sz="1800"/>
              <a:t>SYMBOLE: NOM</a:t>
            </a:r>
          </a:p>
        </p:txBody>
      </p:sp>
      <p:cxnSp>
        <p:nvCxnSpPr>
          <p:cNvPr id="8" name="Connecteur droit avec flèche 7"/>
          <p:cNvCxnSpPr/>
          <p:nvPr/>
        </p:nvCxnSpPr>
        <p:spPr>
          <a:xfrm rot="5400000">
            <a:off x="683419" y="1455770"/>
            <a:ext cx="288925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rot="5400000">
            <a:off x="611981" y="2679732"/>
            <a:ext cx="288925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rot="5400000">
            <a:off x="612775" y="3760026"/>
            <a:ext cx="287337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rot="5400000">
            <a:off x="611188" y="5055426"/>
            <a:ext cx="287337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7" name="ZoneTexte 11"/>
          <p:cNvSpPr txBox="1">
            <a:spLocks noChangeArrowheads="1"/>
          </p:cNvSpPr>
          <p:nvPr/>
        </p:nvSpPr>
        <p:spPr bwMode="auto">
          <a:xfrm>
            <a:off x="179388" y="5199888"/>
            <a:ext cx="13571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dirty="0"/>
              <a:t>CODE: </a:t>
            </a:r>
            <a:r>
              <a:rPr lang="fr-FR" dirty="0"/>
              <a:t>CODE</a:t>
            </a:r>
            <a:endParaRPr lang="fr-FR" sz="1800" dirty="0"/>
          </a:p>
        </p:txBody>
      </p:sp>
      <p:cxnSp>
        <p:nvCxnSpPr>
          <p:cNvPr id="13" name="Connecteur droit avec flèche 12"/>
          <p:cNvCxnSpPr/>
          <p:nvPr/>
        </p:nvCxnSpPr>
        <p:spPr>
          <a:xfrm rot="5400000">
            <a:off x="611981" y="5703920"/>
            <a:ext cx="288925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9" name="ZoneTexte 13"/>
          <p:cNvSpPr txBox="1">
            <a:spLocks noChangeArrowheads="1"/>
          </p:cNvSpPr>
          <p:nvPr/>
        </p:nvSpPr>
        <p:spPr bwMode="auto">
          <a:xfrm>
            <a:off x="179388" y="5911088"/>
            <a:ext cx="25130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dirty="0"/>
              <a:t>RESULTAT: (NOM, </a:t>
            </a:r>
            <a:r>
              <a:rPr lang="fr-FR" dirty="0"/>
              <a:t>CODE)</a:t>
            </a:r>
            <a:endParaRPr lang="fr-FR" sz="1800" dirty="0"/>
          </a:p>
        </p:txBody>
      </p:sp>
      <p:sp>
        <p:nvSpPr>
          <p:cNvPr id="17420" name="Rectangle 19"/>
          <p:cNvSpPr>
            <a:spLocks noChangeArrowheads="1"/>
          </p:cNvSpPr>
          <p:nvPr/>
        </p:nvSpPr>
        <p:spPr bwMode="auto">
          <a:xfrm>
            <a:off x="395288" y="880301"/>
            <a:ext cx="1655762" cy="46196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>
                <a:solidFill>
                  <a:srgbClr val="FFFFFF"/>
                </a:solidFill>
              </a:rPr>
              <a:t>SYMBOLE </a:t>
            </a:r>
          </a:p>
        </p:txBody>
      </p:sp>
      <p:sp>
        <p:nvSpPr>
          <p:cNvPr id="17421" name="ZoneTexte 16"/>
          <p:cNvSpPr txBox="1">
            <a:spLocks noChangeArrowheads="1"/>
          </p:cNvSpPr>
          <p:nvPr/>
        </p:nvSpPr>
        <p:spPr bwMode="auto">
          <a:xfrm>
            <a:off x="4140200" y="951738"/>
            <a:ext cx="4999061" cy="529375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600" dirty="0" err="1"/>
              <a:t>void</a:t>
            </a:r>
            <a:r>
              <a:rPr lang="fr-FR" sz="1600" dirty="0"/>
              <a:t> </a:t>
            </a:r>
            <a:r>
              <a:rPr lang="fr-FR" sz="1600" dirty="0" err="1"/>
              <a:t>Sym_Suiv</a:t>
            </a:r>
            <a:r>
              <a:rPr lang="fr-FR" sz="1600" dirty="0"/>
              <a:t>(){</a:t>
            </a:r>
          </a:p>
          <a:p>
            <a:r>
              <a:rPr lang="fr-FR" sz="1600" dirty="0"/>
              <a:t>-- PASSER LES SEPARATEURS</a:t>
            </a:r>
          </a:p>
          <a:p>
            <a:r>
              <a:rPr lang="fr-FR" sz="1600" dirty="0"/>
              <a:t>-- TRAITER SELON LA CATEGORIE</a:t>
            </a:r>
          </a:p>
          <a:p>
            <a:r>
              <a:rPr lang="fr-FR" sz="1600" dirty="0"/>
              <a:t>      --CATEGORIE DE MOTS</a:t>
            </a:r>
          </a:p>
          <a:p>
            <a:r>
              <a:rPr lang="fr-FR" sz="1600" dirty="0"/>
              <a:t>           si </a:t>
            </a:r>
            <a:r>
              <a:rPr lang="fr-FR" sz="1600" dirty="0" err="1"/>
              <a:t>car_cour</a:t>
            </a:r>
            <a:r>
              <a:rPr lang="fr-FR" sz="1600" dirty="0"/>
              <a:t> est une lettre : </a:t>
            </a:r>
            <a:r>
              <a:rPr lang="fr-FR" sz="1600" dirty="0" err="1"/>
              <a:t>lire_mot</a:t>
            </a:r>
            <a:r>
              <a:rPr lang="fr-FR" sz="1600" dirty="0"/>
              <a:t>();</a:t>
            </a:r>
          </a:p>
          <a:p>
            <a:r>
              <a:rPr lang="fr-FR" sz="1600" dirty="0"/>
              <a:t>      --CATEGORIE DE NOMBRE</a:t>
            </a:r>
          </a:p>
          <a:p>
            <a:r>
              <a:rPr lang="fr-FR" sz="1600" dirty="0"/>
              <a:t>           si </a:t>
            </a:r>
            <a:r>
              <a:rPr lang="fr-FR" sz="1600" dirty="0" err="1"/>
              <a:t>car_cour</a:t>
            </a:r>
            <a:r>
              <a:rPr lang="fr-FR" sz="1600" dirty="0"/>
              <a:t> est un chiffre : </a:t>
            </a:r>
            <a:r>
              <a:rPr lang="fr-FR" sz="1600" dirty="0" err="1"/>
              <a:t>lire_nombre</a:t>
            </a:r>
            <a:r>
              <a:rPr lang="fr-FR" sz="1600" dirty="0"/>
              <a:t>();</a:t>
            </a:r>
          </a:p>
          <a:p>
            <a:r>
              <a:rPr lang="fr-FR" sz="1600" dirty="0"/>
              <a:t>      --CATEGORIE DES SPECIAUX</a:t>
            </a:r>
          </a:p>
          <a:p>
            <a:r>
              <a:rPr lang="fr-FR" sz="1600" dirty="0"/>
              <a:t>           CAS CAR_COUR PARMI</a:t>
            </a:r>
          </a:p>
          <a:p>
            <a:r>
              <a:rPr lang="fr-FR" sz="1600" dirty="0"/>
              <a:t>	‘+’: SYM_COUR. CODE </a:t>
            </a:r>
            <a:r>
              <a:rPr lang="fr-FR" sz="1600" dirty="0">
                <a:sym typeface="Wingdings" pitchFamily="2" charset="2"/>
              </a:rPr>
              <a:t>PLUS_TOKEN;</a:t>
            </a:r>
          </a:p>
          <a:p>
            <a:r>
              <a:rPr lang="fr-FR" sz="1600" dirty="0">
                <a:sym typeface="Wingdings" pitchFamily="2" charset="2"/>
              </a:rPr>
              <a:t>                       </a:t>
            </a:r>
            <a:r>
              <a:rPr lang="fr-FR" sz="1600" dirty="0" err="1"/>
              <a:t>Lire_Car</a:t>
            </a:r>
            <a:r>
              <a:rPr lang="fr-FR" sz="1600" dirty="0"/>
              <a:t>();</a:t>
            </a:r>
          </a:p>
          <a:p>
            <a:r>
              <a:rPr lang="fr-FR" sz="1600" dirty="0">
                <a:sym typeface="Wingdings" pitchFamily="2" charset="2"/>
              </a:rPr>
              <a:t>	……….</a:t>
            </a:r>
          </a:p>
          <a:p>
            <a:r>
              <a:rPr lang="fr-FR" sz="1600" dirty="0">
                <a:sym typeface="Wingdings" pitchFamily="2" charset="2"/>
              </a:rPr>
              <a:t>	EOF: </a:t>
            </a:r>
            <a:r>
              <a:rPr lang="fr-FR" sz="1600" dirty="0"/>
              <a:t>SYM_COUR. CODE </a:t>
            </a:r>
            <a:r>
              <a:rPr lang="fr-FR" sz="1600" dirty="0">
                <a:sym typeface="Wingdings" pitchFamily="2" charset="2"/>
              </a:rPr>
              <a:t>EOF_TOKEN;</a:t>
            </a:r>
          </a:p>
          <a:p>
            <a:r>
              <a:rPr lang="fr-FR" sz="1600" dirty="0">
                <a:sym typeface="Wingdings" pitchFamily="2" charset="2"/>
              </a:rPr>
              <a:t>                        </a:t>
            </a:r>
            <a:endParaRPr lang="fr-FR" sz="1600" dirty="0"/>
          </a:p>
          <a:p>
            <a:r>
              <a:rPr lang="fr-FR" sz="1600" dirty="0"/>
              <a:t>	SINON: SYM_COUR. CODE </a:t>
            </a:r>
            <a:r>
              <a:rPr lang="fr-FR" sz="1600" dirty="0">
                <a:sym typeface="Wingdings" pitchFamily="2" charset="2"/>
              </a:rPr>
              <a:t>ERREUR_TOKEN;</a:t>
            </a:r>
          </a:p>
          <a:p>
            <a:r>
              <a:rPr lang="fr-FR" sz="1600" dirty="0">
                <a:sym typeface="Wingdings" pitchFamily="2" charset="2"/>
              </a:rPr>
              <a:t>	               ERREUR(CODE_ERR);</a:t>
            </a:r>
            <a:endParaRPr lang="fr-FR" sz="1600" dirty="0"/>
          </a:p>
          <a:p>
            <a:r>
              <a:rPr lang="fr-FR" sz="1600" dirty="0"/>
              <a:t>          FINDECAS</a:t>
            </a:r>
          </a:p>
          <a:p>
            <a:r>
              <a:rPr lang="fr-FR" sz="1600" dirty="0"/>
              <a:t>}</a:t>
            </a:r>
          </a:p>
          <a:p>
            <a:endParaRPr lang="fr-FR" sz="1600" dirty="0">
              <a:sym typeface="Wingdings" pitchFamily="2" charset="2"/>
            </a:endParaRPr>
          </a:p>
          <a:p>
            <a:r>
              <a:rPr lang="fr-FR" sz="1600" dirty="0">
                <a:sym typeface="Wingdings" pitchFamily="2" charset="2"/>
              </a:rPr>
              <a:t>	        </a:t>
            </a:r>
            <a:endParaRPr lang="fr-FR" sz="1600" dirty="0"/>
          </a:p>
          <a:p>
            <a:endParaRPr lang="fr-FR" sz="1600" dirty="0"/>
          </a:p>
        </p:txBody>
      </p:sp>
      <p:cxnSp>
        <p:nvCxnSpPr>
          <p:cNvPr id="14" name="Connecteur droit 13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7166023" y="648866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R. </a:t>
            </a:r>
            <a:r>
              <a:rPr lang="fr-FR" dirty="0" err="1"/>
              <a:t>Oulad</a:t>
            </a:r>
            <a:r>
              <a:rPr lang="fr-FR" dirty="0"/>
              <a:t> </a:t>
            </a:r>
            <a:r>
              <a:rPr lang="fr-FR" dirty="0" err="1"/>
              <a:t>Haj</a:t>
            </a:r>
            <a:r>
              <a:rPr lang="fr-FR" dirty="0"/>
              <a:t> </a:t>
            </a:r>
            <a:r>
              <a:rPr lang="fr-FR" dirty="0" err="1"/>
              <a:t>Thami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0" y="188640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Projet Compilation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6697753" y="188640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Mini Compilateur Pascal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0" y="6488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ENSIAS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1405954"/>
            <a:ext cx="8964613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dirty="0" err="1"/>
              <a:t>int</a:t>
            </a:r>
            <a:r>
              <a:rPr lang="fr-FR" dirty="0"/>
              <a:t> main(){</a:t>
            </a:r>
          </a:p>
          <a:p>
            <a:r>
              <a:rPr lang="fr-FR" dirty="0"/>
              <a:t>	</a:t>
            </a:r>
            <a:r>
              <a:rPr lang="fr-FR" dirty="0" err="1"/>
              <a:t>Ouvrir_Fichier</a:t>
            </a:r>
            <a:r>
              <a:rPr lang="fr-FR" dirty="0"/>
              <a:t>("E:\\</a:t>
            </a:r>
            <a:r>
              <a:rPr lang="fr-FR" dirty="0" err="1"/>
              <a:t>Pascal.p</a:t>
            </a:r>
            <a:r>
              <a:rPr lang="fr-FR" dirty="0"/>
              <a:t>");</a:t>
            </a:r>
          </a:p>
          <a:p>
            <a:r>
              <a:rPr lang="fr-FR" dirty="0"/>
              <a:t>	</a:t>
            </a:r>
            <a:r>
              <a:rPr lang="fr-FR" dirty="0" err="1"/>
              <a:t>Lire_Caractere</a:t>
            </a:r>
            <a:r>
              <a:rPr lang="fr-FR" dirty="0"/>
              <a:t>();</a:t>
            </a:r>
          </a:p>
          <a:p>
            <a:r>
              <a:rPr lang="fr-FR" dirty="0"/>
              <a:t>	</a:t>
            </a:r>
            <a:r>
              <a:rPr lang="fr-FR" dirty="0" err="1"/>
              <a:t>while</a:t>
            </a:r>
            <a:r>
              <a:rPr lang="fr-FR" dirty="0"/>
              <a:t> (</a:t>
            </a:r>
            <a:r>
              <a:rPr lang="fr-FR" dirty="0" err="1"/>
              <a:t>Car_Cour</a:t>
            </a:r>
            <a:r>
              <a:rPr lang="fr-FR" dirty="0"/>
              <a:t>!=EOF) { </a:t>
            </a:r>
          </a:p>
          <a:p>
            <a:r>
              <a:rPr lang="fr-FR" dirty="0"/>
              <a:t>		</a:t>
            </a:r>
            <a:r>
              <a:rPr lang="fr-FR" dirty="0" err="1"/>
              <a:t>Sym_Suiv</a:t>
            </a:r>
            <a:r>
              <a:rPr lang="fr-FR" dirty="0"/>
              <a:t>(); 	</a:t>
            </a:r>
          </a:p>
          <a:p>
            <a:r>
              <a:rPr lang="fr-FR" dirty="0"/>
              <a:t>		</a:t>
            </a:r>
            <a:r>
              <a:rPr lang="fr-FR" dirty="0" err="1"/>
              <a:t>AfficherToken</a:t>
            </a:r>
            <a:r>
              <a:rPr lang="fr-FR" dirty="0"/>
              <a:t>(</a:t>
            </a:r>
            <a:r>
              <a:rPr lang="fr-FR" dirty="0" err="1"/>
              <a:t>Sym_Cour</a:t>
            </a:r>
            <a:r>
              <a:rPr lang="fr-FR" dirty="0"/>
              <a:t>); </a:t>
            </a:r>
          </a:p>
          <a:p>
            <a:r>
              <a:rPr lang="fr-FR" dirty="0"/>
              <a:t>	}</a:t>
            </a:r>
          </a:p>
          <a:p>
            <a:r>
              <a:rPr lang="fr-FR" dirty="0"/>
              <a:t>	</a:t>
            </a:r>
            <a:r>
              <a:rPr lang="fr-FR" dirty="0" err="1"/>
              <a:t>getch</a:t>
            </a:r>
            <a:r>
              <a:rPr lang="fr-FR" dirty="0"/>
              <a:t>();</a:t>
            </a:r>
          </a:p>
          <a:p>
            <a:r>
              <a:rPr lang="fr-FR" dirty="0"/>
              <a:t>	return 1;</a:t>
            </a:r>
          </a:p>
          <a:p>
            <a:r>
              <a:rPr lang="fr-FR" dirty="0"/>
              <a:t>}</a:t>
            </a:r>
          </a:p>
        </p:txBody>
      </p:sp>
      <p:sp>
        <p:nvSpPr>
          <p:cNvPr id="18435" name="ZoneTexte 3"/>
          <p:cNvSpPr txBox="1">
            <a:spLocks noChangeArrowheads="1"/>
          </p:cNvSpPr>
          <p:nvPr/>
        </p:nvSpPr>
        <p:spPr bwMode="auto">
          <a:xfrm>
            <a:off x="0" y="719963"/>
            <a:ext cx="5413375" cy="4603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/>
              <a:t>LE TEST DE L’ANALYSEUR LEXICAL</a:t>
            </a:r>
          </a:p>
        </p:txBody>
      </p:sp>
      <p:cxnSp>
        <p:nvCxnSpPr>
          <p:cNvPr id="4" name="Connecteur droit 3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7166023" y="648866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R. </a:t>
            </a:r>
            <a:r>
              <a:rPr lang="fr-FR" dirty="0" err="1"/>
              <a:t>Oulad</a:t>
            </a:r>
            <a:r>
              <a:rPr lang="fr-FR" dirty="0"/>
              <a:t> </a:t>
            </a:r>
            <a:r>
              <a:rPr lang="fr-FR" dirty="0" err="1"/>
              <a:t>Haj</a:t>
            </a:r>
            <a:r>
              <a:rPr lang="fr-FR" dirty="0"/>
              <a:t> </a:t>
            </a:r>
            <a:r>
              <a:rPr lang="fr-FR" dirty="0" err="1"/>
              <a:t>Thami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0" y="188640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Projet Compilation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697753" y="188640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Mini Compilateur Pascal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0" y="6488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ENSIAS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ZoneTexte 3"/>
          <p:cNvSpPr txBox="1">
            <a:spLocks noChangeArrowheads="1"/>
          </p:cNvSpPr>
          <p:nvPr/>
        </p:nvSpPr>
        <p:spPr bwMode="auto">
          <a:xfrm>
            <a:off x="0" y="671195"/>
            <a:ext cx="6980238" cy="4603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/>
              <a:t>EXEMPLE DU TEST DE L’ANALYSEUR LEXICAL</a:t>
            </a:r>
          </a:p>
        </p:txBody>
      </p:sp>
      <p:sp>
        <p:nvSpPr>
          <p:cNvPr id="19459" name="ZoneTexte 2"/>
          <p:cNvSpPr txBox="1">
            <a:spLocks noChangeArrowheads="1"/>
          </p:cNvSpPr>
          <p:nvPr/>
        </p:nvSpPr>
        <p:spPr bwMode="auto">
          <a:xfrm>
            <a:off x="0" y="1268413"/>
            <a:ext cx="2111375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program test11;</a:t>
            </a:r>
          </a:p>
          <a:p>
            <a:r>
              <a:rPr lang="en-US"/>
              <a:t>const toto=21; </a:t>
            </a:r>
          </a:p>
          <a:p>
            <a:r>
              <a:rPr lang="en-US"/>
              <a:t>var x,y;</a:t>
            </a:r>
          </a:p>
          <a:p>
            <a:r>
              <a:rPr lang="en-US"/>
              <a:t>Begin</a:t>
            </a:r>
          </a:p>
          <a:p>
            <a:r>
              <a:rPr lang="en-US"/>
              <a:t>   x:=toto;</a:t>
            </a:r>
          </a:p>
          <a:p>
            <a:r>
              <a:rPr lang="en-US"/>
              <a:t>   read(y);</a:t>
            </a:r>
          </a:p>
          <a:p>
            <a:r>
              <a:rPr lang="en-US"/>
              <a:t>end.</a:t>
            </a:r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555875" y="2133600"/>
            <a:ext cx="3671888" cy="1008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ANALYSEUR LEXICAL</a:t>
            </a:r>
          </a:p>
        </p:txBody>
      </p:sp>
      <p:sp>
        <p:nvSpPr>
          <p:cNvPr id="19461" name="ZoneTexte 2"/>
          <p:cNvSpPr txBox="1">
            <a:spLocks noChangeArrowheads="1"/>
          </p:cNvSpPr>
          <p:nvPr/>
        </p:nvSpPr>
        <p:spPr bwMode="auto">
          <a:xfrm>
            <a:off x="7019925" y="836613"/>
            <a:ext cx="155004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PROGRAM_TOKEN</a:t>
            </a:r>
          </a:p>
          <a:p>
            <a:r>
              <a:rPr lang="en-US" sz="1400" dirty="0"/>
              <a:t> ID_TOKEN</a:t>
            </a:r>
          </a:p>
          <a:p>
            <a:r>
              <a:rPr lang="en-US" sz="1400" dirty="0"/>
              <a:t>PV_TOKEN</a:t>
            </a:r>
          </a:p>
          <a:p>
            <a:r>
              <a:rPr lang="en-US" sz="1400" dirty="0"/>
              <a:t>CONST_TOKEN</a:t>
            </a:r>
          </a:p>
          <a:p>
            <a:r>
              <a:rPr lang="en-US" sz="1400" dirty="0"/>
              <a:t> ID_TOKEN</a:t>
            </a:r>
          </a:p>
          <a:p>
            <a:r>
              <a:rPr lang="en-US" sz="1400" dirty="0"/>
              <a:t>EG_TOKEN</a:t>
            </a:r>
          </a:p>
          <a:p>
            <a:r>
              <a:rPr lang="en-US" sz="1400" dirty="0"/>
              <a:t>NUM_TOKEN</a:t>
            </a:r>
          </a:p>
          <a:p>
            <a:r>
              <a:rPr lang="en-US" sz="1400" dirty="0"/>
              <a:t> PV_TOKEN</a:t>
            </a:r>
          </a:p>
          <a:p>
            <a:r>
              <a:rPr lang="en-US" sz="1400" dirty="0"/>
              <a:t>VAR_TOKEN</a:t>
            </a:r>
          </a:p>
          <a:p>
            <a:r>
              <a:rPr lang="en-US" sz="1400" dirty="0"/>
              <a:t> ID_TOKEN</a:t>
            </a:r>
          </a:p>
          <a:p>
            <a:r>
              <a:rPr lang="en-US" sz="1400" dirty="0"/>
              <a:t>VIR_TOKEN</a:t>
            </a:r>
          </a:p>
          <a:p>
            <a:r>
              <a:rPr lang="en-US" sz="1400" dirty="0"/>
              <a:t> ID_TOKEN</a:t>
            </a:r>
          </a:p>
          <a:p>
            <a:r>
              <a:rPr lang="en-US" sz="1400" dirty="0"/>
              <a:t>PV_TOKEN</a:t>
            </a:r>
          </a:p>
          <a:p>
            <a:r>
              <a:rPr lang="en-US" sz="1400" dirty="0"/>
              <a:t>BEGIN_TOKEN</a:t>
            </a:r>
          </a:p>
          <a:p>
            <a:r>
              <a:rPr lang="en-US" sz="1400" dirty="0"/>
              <a:t>ID_TOKEN </a:t>
            </a:r>
          </a:p>
          <a:p>
            <a:r>
              <a:rPr lang="en-US" sz="1400" dirty="0"/>
              <a:t>AFF_TOKEN</a:t>
            </a:r>
          </a:p>
          <a:p>
            <a:r>
              <a:rPr lang="en-US" sz="1400" dirty="0"/>
              <a:t>ID_TOKEN</a:t>
            </a:r>
          </a:p>
          <a:p>
            <a:r>
              <a:rPr lang="en-US" sz="1400" dirty="0"/>
              <a:t>PV_TOKEN</a:t>
            </a:r>
          </a:p>
          <a:p>
            <a:r>
              <a:rPr lang="en-US" sz="1400" dirty="0"/>
              <a:t>READ_TOKEN</a:t>
            </a:r>
          </a:p>
          <a:p>
            <a:r>
              <a:rPr lang="en-US" sz="1400" dirty="0"/>
              <a:t>PO_TOKEN</a:t>
            </a:r>
          </a:p>
          <a:p>
            <a:r>
              <a:rPr lang="en-US" sz="1400" dirty="0"/>
              <a:t>ID_TOKEN</a:t>
            </a:r>
          </a:p>
          <a:p>
            <a:r>
              <a:rPr lang="en-US" sz="1400" dirty="0"/>
              <a:t>PF_TOKEN</a:t>
            </a:r>
          </a:p>
          <a:p>
            <a:r>
              <a:rPr lang="en-US" sz="1400" dirty="0"/>
              <a:t>PV_TOKEN</a:t>
            </a:r>
          </a:p>
          <a:p>
            <a:r>
              <a:rPr lang="en-US" sz="1400" dirty="0"/>
              <a:t>END_TOKEN</a:t>
            </a:r>
          </a:p>
          <a:p>
            <a:r>
              <a:rPr lang="en-US" sz="1400" dirty="0"/>
              <a:t>PT_TOKEN</a:t>
            </a:r>
          </a:p>
          <a:p>
            <a:r>
              <a:rPr lang="en-US" sz="1400" dirty="0"/>
              <a:t>EOF_TOKEN</a:t>
            </a:r>
            <a:endParaRPr lang="fr-FR" sz="1400" dirty="0"/>
          </a:p>
        </p:txBody>
      </p:sp>
      <p:sp>
        <p:nvSpPr>
          <p:cNvPr id="8" name="Flèche droite 7"/>
          <p:cNvSpPr/>
          <p:nvPr/>
        </p:nvSpPr>
        <p:spPr>
          <a:xfrm>
            <a:off x="1692275" y="2349500"/>
            <a:ext cx="792163" cy="50323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9" name="Flèche droite 8"/>
          <p:cNvSpPr/>
          <p:nvPr/>
        </p:nvSpPr>
        <p:spPr>
          <a:xfrm>
            <a:off x="6300788" y="2420938"/>
            <a:ext cx="792162" cy="50323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cxnSp>
        <p:nvCxnSpPr>
          <p:cNvPr id="10" name="Connecteur droit 9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7166023" y="648866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R. </a:t>
            </a:r>
            <a:r>
              <a:rPr lang="fr-FR" dirty="0" err="1"/>
              <a:t>Oulad</a:t>
            </a:r>
            <a:r>
              <a:rPr lang="fr-FR" dirty="0"/>
              <a:t> </a:t>
            </a:r>
            <a:r>
              <a:rPr lang="fr-FR" dirty="0" err="1"/>
              <a:t>Haj</a:t>
            </a:r>
            <a:r>
              <a:rPr lang="fr-FR" dirty="0"/>
              <a:t> </a:t>
            </a:r>
            <a:r>
              <a:rPr lang="fr-FR" dirty="0" err="1"/>
              <a:t>Thami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0" y="188640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Projet Compilation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6697753" y="188640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Mini Compilateur Pascal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0" y="6488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ENSIAS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ZoneTexte 4"/>
          <p:cNvSpPr txBox="1">
            <a:spLocks noChangeArrowheads="1"/>
          </p:cNvSpPr>
          <p:nvPr/>
        </p:nvSpPr>
        <p:spPr bwMode="auto">
          <a:xfrm>
            <a:off x="179388" y="585978"/>
            <a:ext cx="40338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/>
              <a:t>LES MESSAGES D’ERREUR</a:t>
            </a:r>
          </a:p>
        </p:txBody>
      </p:sp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323850" y="908050"/>
          <a:ext cx="5544616" cy="1139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4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0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184">
                <a:tc>
                  <a:txBody>
                    <a:bodyPr/>
                    <a:lstStyle/>
                    <a:p>
                      <a:r>
                        <a:rPr lang="fr-FR" sz="1200" b="1" dirty="0">
                          <a:solidFill>
                            <a:schemeClr val="tx2"/>
                          </a:solidFill>
                        </a:rPr>
                        <a:t>CODE_ERR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fr-FR" sz="1200" b="1" dirty="0">
                          <a:solidFill>
                            <a:schemeClr val="tx2"/>
                          </a:solidFill>
                        </a:rPr>
                        <a:t>MES_ERREUR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333">
                <a:tc>
                  <a:txBody>
                    <a:bodyPr/>
                    <a:lstStyle/>
                    <a:p>
                      <a:r>
                        <a:rPr lang="fr-FR" sz="1200" b="1" dirty="0">
                          <a:solidFill>
                            <a:schemeClr val="tx2"/>
                          </a:solidFill>
                          <a:latin typeface="+mn-lt"/>
                          <a:cs typeface="+mn-cs"/>
                        </a:rPr>
                        <a:t>ERR_CAR_INC</a:t>
                      </a:r>
                      <a:endParaRPr lang="fr-FR" sz="1200" b="1" dirty="0">
                        <a:solidFill>
                          <a:schemeClr val="tx2"/>
                        </a:solidFill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fr-FR" sz="1200" b="1" dirty="0">
                          <a:solidFill>
                            <a:schemeClr val="tx2"/>
                          </a:solidFill>
                        </a:rPr>
                        <a:t>"caractère inconnu"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1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>
                          <a:solidFill>
                            <a:schemeClr val="tx2"/>
                          </a:solidFill>
                          <a:latin typeface="+mn-lt"/>
                          <a:ea typeface="Times New Roman"/>
                          <a:cs typeface="+mn-cs"/>
                        </a:rPr>
                        <a:t>ERR_FIC_VIDE</a:t>
                      </a:r>
                      <a:endParaRPr lang="fr-FR" sz="1200" b="1" dirty="0">
                        <a:solidFill>
                          <a:schemeClr val="tx2"/>
                        </a:solidFill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fr-FR" sz="1200" b="1" dirty="0">
                          <a:solidFill>
                            <a:schemeClr val="tx2"/>
                          </a:solidFill>
                        </a:rPr>
                        <a:t>« fichier vide"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2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latin typeface="+mn-lt"/>
                          <a:ea typeface="Times New Roman"/>
                          <a:cs typeface="+mn-cs"/>
                        </a:rPr>
                        <a:t>…..</a:t>
                      </a:r>
                      <a:endParaRPr lang="fr-FR" sz="1200" b="1" dirty="0">
                        <a:solidFill>
                          <a:schemeClr val="tx2"/>
                        </a:solidFill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latin typeface="+mn-lt"/>
                          <a:ea typeface="Times New Roman"/>
                          <a:cs typeface="+mn-cs"/>
                        </a:rPr>
                        <a:t>…..</a:t>
                      </a:r>
                      <a:endParaRPr lang="fr-FR" sz="1200" b="1" dirty="0">
                        <a:solidFill>
                          <a:schemeClr val="tx2"/>
                        </a:solidFill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500" name="Rectangle 6"/>
          <p:cNvSpPr>
            <a:spLocks noChangeArrowheads="1"/>
          </p:cNvSpPr>
          <p:nvPr/>
        </p:nvSpPr>
        <p:spPr bwMode="auto">
          <a:xfrm>
            <a:off x="250825" y="2133600"/>
            <a:ext cx="8713788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400" dirty="0"/>
              <a:t>//------------------------------------------------------------------------------</a:t>
            </a:r>
          </a:p>
          <a:p>
            <a:r>
              <a:rPr lang="fr-FR" sz="1400" dirty="0"/>
              <a:t>// DECLARATION DES CLASSES DES ERREURS</a:t>
            </a:r>
          </a:p>
          <a:p>
            <a:r>
              <a:rPr lang="fr-FR" sz="1400" dirty="0"/>
              <a:t>//------------------------------------------------------------------------------</a:t>
            </a:r>
          </a:p>
          <a:p>
            <a:r>
              <a:rPr lang="fr-FR" sz="1400" dirty="0" err="1"/>
              <a:t>typedef</a:t>
            </a:r>
            <a:r>
              <a:rPr lang="fr-FR" sz="1400" dirty="0"/>
              <a:t> </a:t>
            </a:r>
            <a:r>
              <a:rPr lang="fr-FR" sz="1400" dirty="0" err="1"/>
              <a:t>enum</a:t>
            </a:r>
            <a:r>
              <a:rPr lang="fr-FR" sz="1400" dirty="0"/>
              <a:t> {</a:t>
            </a:r>
          </a:p>
          <a:p>
            <a:r>
              <a:rPr lang="fr-FR" sz="1400" dirty="0"/>
              <a:t>	ERR_CAR_INC, ERR_FICH_VID, ERR_ID_LONG, ……….</a:t>
            </a:r>
          </a:p>
          <a:p>
            <a:r>
              <a:rPr lang="fr-FR" sz="1400" dirty="0"/>
              <a:t>}Erreurs;</a:t>
            </a:r>
          </a:p>
        </p:txBody>
      </p:sp>
      <p:sp>
        <p:nvSpPr>
          <p:cNvPr id="20501" name="Rectangle 7"/>
          <p:cNvSpPr>
            <a:spLocks noChangeArrowheads="1"/>
          </p:cNvSpPr>
          <p:nvPr/>
        </p:nvSpPr>
        <p:spPr bwMode="auto">
          <a:xfrm>
            <a:off x="250825" y="3451543"/>
            <a:ext cx="8713788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400" dirty="0"/>
              <a:t>//------------------------------------------------------------------------------</a:t>
            </a:r>
          </a:p>
          <a:p>
            <a:r>
              <a:rPr lang="fr-FR" sz="1400" dirty="0"/>
              <a:t>// DECLARATION DU TABLEAU DES ERREURS</a:t>
            </a:r>
          </a:p>
          <a:p>
            <a:r>
              <a:rPr lang="fr-FR" sz="1400" dirty="0"/>
              <a:t>//------------------------------------------------------------------------------</a:t>
            </a:r>
          </a:p>
          <a:p>
            <a:r>
              <a:rPr lang="fr-FR" sz="1400" dirty="0" err="1"/>
              <a:t>typedef</a:t>
            </a:r>
            <a:r>
              <a:rPr lang="fr-FR" sz="1400" dirty="0"/>
              <a:t>  </a:t>
            </a:r>
            <a:r>
              <a:rPr lang="fr-FR" sz="1400" dirty="0" err="1"/>
              <a:t>struct</a:t>
            </a:r>
            <a:r>
              <a:rPr lang="fr-FR" sz="1400" dirty="0"/>
              <a:t>  {   Erreurs  CODE_ERR; </a:t>
            </a:r>
          </a:p>
          <a:p>
            <a:r>
              <a:rPr lang="fr-FR" sz="1400" dirty="0"/>
              <a:t>	          char mes[40];   </a:t>
            </a:r>
          </a:p>
          <a:p>
            <a:r>
              <a:rPr lang="fr-FR" sz="1400" dirty="0"/>
              <a:t>} Erreurs;</a:t>
            </a:r>
          </a:p>
          <a:p>
            <a:endParaRPr lang="fr-FR" sz="1400" dirty="0"/>
          </a:p>
          <a:p>
            <a:r>
              <a:rPr lang="fr-FR" sz="1400" dirty="0"/>
              <a:t>Erreurs	MES_ERR[100]={{ERR_CAR_INC,"caractère inconnu"}, {ERR_FICH_VID,"fichier vide",« IDF très long" }, ………….. }</a:t>
            </a:r>
          </a:p>
        </p:txBody>
      </p:sp>
      <p:sp>
        <p:nvSpPr>
          <p:cNvPr id="20502" name="Rectangle 8"/>
          <p:cNvSpPr>
            <a:spLocks noChangeArrowheads="1"/>
          </p:cNvSpPr>
          <p:nvPr/>
        </p:nvSpPr>
        <p:spPr bwMode="auto">
          <a:xfrm>
            <a:off x="250825" y="4771201"/>
            <a:ext cx="8424863" cy="175414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sz="1800" dirty="0" err="1"/>
              <a:t>void</a:t>
            </a:r>
            <a:r>
              <a:rPr lang="fr-FR" sz="1800" dirty="0"/>
              <a:t> Erreur(Erreurs    ERR){</a:t>
            </a:r>
          </a:p>
          <a:p>
            <a:r>
              <a:rPr lang="fr-FR" sz="1800" dirty="0"/>
              <a:t>	</a:t>
            </a:r>
            <a:r>
              <a:rPr lang="fr-FR" sz="1800" dirty="0" err="1"/>
              <a:t>int</a:t>
            </a:r>
            <a:r>
              <a:rPr lang="fr-FR" sz="1800" dirty="0"/>
              <a:t>  </a:t>
            </a:r>
            <a:r>
              <a:rPr lang="fr-FR" sz="1800" dirty="0" err="1"/>
              <a:t>ind_err</a:t>
            </a:r>
            <a:r>
              <a:rPr lang="fr-FR" sz="1800" dirty="0"/>
              <a:t>=ERR;</a:t>
            </a:r>
          </a:p>
          <a:p>
            <a:r>
              <a:rPr lang="fr-FR" sz="1800" dirty="0"/>
              <a:t>	</a:t>
            </a:r>
            <a:r>
              <a:rPr lang="fr-FR" sz="1800" dirty="0" err="1"/>
              <a:t>printf</a:t>
            </a:r>
            <a:r>
              <a:rPr lang="fr-FR" sz="1800" dirty="0"/>
              <a:t>( "Erreur  numéro  %d \t : %s \n", </a:t>
            </a:r>
            <a:r>
              <a:rPr lang="fr-FR" sz="1800" dirty="0" err="1"/>
              <a:t>ind_err</a:t>
            </a:r>
            <a:r>
              <a:rPr lang="fr-FR" sz="1800" dirty="0"/>
              <a:t>, MES_ERR[</a:t>
            </a:r>
            <a:r>
              <a:rPr lang="fr-FR" sz="1800" dirty="0" err="1"/>
              <a:t>ind_err</a:t>
            </a:r>
            <a:r>
              <a:rPr lang="fr-FR" sz="1800" dirty="0"/>
              <a:t>] .mes);</a:t>
            </a:r>
          </a:p>
          <a:p>
            <a:r>
              <a:rPr lang="fr-FR" sz="1800" dirty="0"/>
              <a:t>	</a:t>
            </a:r>
            <a:r>
              <a:rPr lang="fr-FR" sz="1800" dirty="0" err="1"/>
              <a:t>getch</a:t>
            </a:r>
            <a:r>
              <a:rPr lang="fr-FR" sz="1800" dirty="0"/>
              <a:t>();</a:t>
            </a:r>
          </a:p>
          <a:p>
            <a:r>
              <a:rPr lang="fr-FR" sz="1800" dirty="0"/>
              <a:t>	exit(1);</a:t>
            </a:r>
          </a:p>
          <a:p>
            <a:r>
              <a:rPr lang="fr-FR" sz="1800" dirty="0"/>
              <a:t>}</a:t>
            </a:r>
          </a:p>
        </p:txBody>
      </p:sp>
      <p:cxnSp>
        <p:nvCxnSpPr>
          <p:cNvPr id="7" name="Connecteur droit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7166023" y="648866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R. </a:t>
            </a:r>
            <a:r>
              <a:rPr lang="fr-FR" dirty="0" err="1"/>
              <a:t>Oulad</a:t>
            </a:r>
            <a:r>
              <a:rPr lang="fr-FR" dirty="0"/>
              <a:t> </a:t>
            </a:r>
            <a:r>
              <a:rPr lang="fr-FR" dirty="0" err="1"/>
              <a:t>Haj</a:t>
            </a:r>
            <a:r>
              <a:rPr lang="fr-FR" dirty="0"/>
              <a:t> </a:t>
            </a:r>
            <a:r>
              <a:rPr lang="fr-FR" dirty="0" err="1"/>
              <a:t>Thami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0" y="188640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Projet Compilation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6697753" y="188640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Mini Compilateur Pascal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0" y="6488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ENSIAS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7166023" y="648866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R. </a:t>
            </a:r>
            <a:r>
              <a:rPr lang="fr-FR" dirty="0" err="1"/>
              <a:t>Oulad</a:t>
            </a:r>
            <a:r>
              <a:rPr lang="fr-FR" dirty="0"/>
              <a:t> </a:t>
            </a:r>
            <a:r>
              <a:rPr lang="fr-FR" dirty="0" err="1"/>
              <a:t>Haj</a:t>
            </a:r>
            <a:r>
              <a:rPr lang="fr-FR" dirty="0"/>
              <a:t> </a:t>
            </a:r>
            <a:r>
              <a:rPr lang="fr-FR" dirty="0" err="1"/>
              <a:t>Thami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0" y="188640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Projet Compilation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6697753" y="188640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Mini Compilateur Pascal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123762" y="1628800"/>
            <a:ext cx="6761083" cy="34163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7200" dirty="0"/>
              <a:t>A VOS MACHINES</a:t>
            </a:r>
          </a:p>
          <a:p>
            <a:pPr algn="ctr"/>
            <a:r>
              <a:rPr lang="fr-FR" sz="7200" dirty="0"/>
              <a:t>et </a:t>
            </a:r>
          </a:p>
          <a:p>
            <a:pPr algn="ctr"/>
            <a:r>
              <a:rPr lang="fr-FR" sz="7200" dirty="0"/>
              <a:t>BON COURAGE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0" y="6488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ENSIAS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7166023" y="648866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R. </a:t>
            </a:r>
            <a:r>
              <a:rPr lang="fr-FR" dirty="0" err="1"/>
              <a:t>Oulad</a:t>
            </a:r>
            <a:r>
              <a:rPr lang="fr-FR" dirty="0"/>
              <a:t> </a:t>
            </a:r>
            <a:r>
              <a:rPr lang="fr-FR" dirty="0" err="1"/>
              <a:t>Haj</a:t>
            </a:r>
            <a:r>
              <a:rPr lang="fr-FR" dirty="0"/>
              <a:t> </a:t>
            </a:r>
            <a:r>
              <a:rPr lang="fr-FR" dirty="0" err="1"/>
              <a:t>Thami</a:t>
            </a:r>
            <a:endParaRPr lang="fr-FR" dirty="0"/>
          </a:p>
        </p:txBody>
      </p:sp>
      <p:sp>
        <p:nvSpPr>
          <p:cNvPr id="11" name="Rectangle 45"/>
          <p:cNvSpPr>
            <a:spLocks noChangeArrowheads="1"/>
          </p:cNvSpPr>
          <p:nvPr/>
        </p:nvSpPr>
        <p:spPr bwMode="auto">
          <a:xfrm>
            <a:off x="2051050" y="5805488"/>
            <a:ext cx="4465638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051050" y="3573463"/>
            <a:ext cx="4464050" cy="208756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051050" y="1196975"/>
            <a:ext cx="4464050" cy="216058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2122488" y="692150"/>
            <a:ext cx="4321175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2000" b="1">
                <a:solidFill>
                  <a:srgbClr val="000000"/>
                </a:solidFill>
                <a:latin typeface="Arial" charset="0"/>
                <a:cs typeface="Arial" charset="0"/>
              </a:rPr>
              <a:t>Texte (langage source)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2268538" y="1341438"/>
            <a:ext cx="4032250" cy="503237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2000" b="1">
                <a:latin typeface="Arial" charset="0"/>
                <a:cs typeface="Arial" charset="0"/>
              </a:rPr>
              <a:t>Analyseur lexical (scanner)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268538" y="1989138"/>
            <a:ext cx="4032250" cy="50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2000" b="1" dirty="0">
                <a:latin typeface="Arial" charset="0"/>
                <a:cs typeface="Arial" charset="0"/>
              </a:rPr>
              <a:t>Analyseur syntaxique (</a:t>
            </a:r>
            <a:r>
              <a:rPr lang="fr-FR" sz="2000" b="1" dirty="0" err="1">
                <a:latin typeface="Arial" charset="0"/>
                <a:cs typeface="Arial" charset="0"/>
              </a:rPr>
              <a:t>parser</a:t>
            </a:r>
            <a:r>
              <a:rPr lang="fr-FR" sz="2000" b="1" dirty="0"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2268538" y="2708275"/>
            <a:ext cx="4032250" cy="503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2000" b="1">
                <a:latin typeface="Arial" charset="0"/>
                <a:cs typeface="Arial" charset="0"/>
              </a:rPr>
              <a:t>Analyseur sémantique 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2268538" y="3716338"/>
            <a:ext cx="4032250" cy="50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2000" b="1" dirty="0">
                <a:latin typeface="Arial" charset="0"/>
                <a:cs typeface="Arial" charset="0"/>
              </a:rPr>
              <a:t>Générateur de code intermédiaire</a:t>
            </a:r>
          </a:p>
          <a:p>
            <a:pPr algn="ctr"/>
            <a:r>
              <a:rPr lang="fr-FR" sz="2000" b="1" dirty="0">
                <a:latin typeface="Arial" charset="0"/>
                <a:cs typeface="Arial" charset="0"/>
              </a:rPr>
              <a:t>(pseudo-code) </a:t>
            </a: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2268538" y="4365625"/>
            <a:ext cx="4032250" cy="503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2000" b="1">
                <a:latin typeface="Arial" charset="0"/>
                <a:cs typeface="Arial" charset="0"/>
              </a:rPr>
              <a:t>Optimisateur de code 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2268538" y="4941888"/>
            <a:ext cx="4032250" cy="50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2000" b="1">
                <a:latin typeface="Arial" charset="0"/>
                <a:cs typeface="Arial" charset="0"/>
              </a:rPr>
              <a:t>Générateur de code objet </a:t>
            </a:r>
          </a:p>
        </p:txBody>
      </p:sp>
      <p:cxnSp>
        <p:nvCxnSpPr>
          <p:cNvPr id="21" name="AutoShape 21"/>
          <p:cNvCxnSpPr>
            <a:cxnSpLocks noChangeShapeType="1"/>
            <a:stCxn id="13" idx="2"/>
            <a:endCxn id="12" idx="0"/>
          </p:cNvCxnSpPr>
          <p:nvPr/>
        </p:nvCxnSpPr>
        <p:spPr bwMode="auto">
          <a:xfrm>
            <a:off x="4283075" y="3370263"/>
            <a:ext cx="0" cy="190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" name="AutoShape 22"/>
          <p:cNvCxnSpPr>
            <a:cxnSpLocks noChangeShapeType="1"/>
            <a:stCxn id="14" idx="2"/>
            <a:endCxn id="15" idx="0"/>
          </p:cNvCxnSpPr>
          <p:nvPr/>
        </p:nvCxnSpPr>
        <p:spPr bwMode="auto">
          <a:xfrm>
            <a:off x="4283075" y="1052513"/>
            <a:ext cx="1588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" name="AutoShape 23"/>
          <p:cNvCxnSpPr>
            <a:cxnSpLocks noChangeShapeType="1"/>
            <a:stCxn id="15" idx="2"/>
            <a:endCxn id="16" idx="0"/>
          </p:cNvCxnSpPr>
          <p:nvPr/>
        </p:nvCxnSpPr>
        <p:spPr bwMode="auto">
          <a:xfrm>
            <a:off x="4284663" y="1844675"/>
            <a:ext cx="0" cy="144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" name="AutoShape 24"/>
          <p:cNvCxnSpPr>
            <a:cxnSpLocks noChangeShapeType="1"/>
            <a:stCxn id="16" idx="2"/>
            <a:endCxn id="17" idx="0"/>
          </p:cNvCxnSpPr>
          <p:nvPr/>
        </p:nvCxnSpPr>
        <p:spPr bwMode="auto">
          <a:xfrm>
            <a:off x="4284663" y="2492375"/>
            <a:ext cx="0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5" name="AutoShape 25"/>
          <p:cNvCxnSpPr>
            <a:cxnSpLocks noChangeShapeType="1"/>
            <a:stCxn id="18" idx="2"/>
            <a:endCxn id="19" idx="0"/>
          </p:cNvCxnSpPr>
          <p:nvPr/>
        </p:nvCxnSpPr>
        <p:spPr bwMode="auto">
          <a:xfrm>
            <a:off x="4284663" y="4219575"/>
            <a:ext cx="0" cy="146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" name="AutoShape 26"/>
          <p:cNvCxnSpPr>
            <a:cxnSpLocks noChangeShapeType="1"/>
            <a:stCxn id="19" idx="2"/>
            <a:endCxn id="20" idx="0"/>
          </p:cNvCxnSpPr>
          <p:nvPr/>
        </p:nvCxnSpPr>
        <p:spPr bwMode="auto">
          <a:xfrm>
            <a:off x="4284663" y="4868863"/>
            <a:ext cx="0" cy="73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2051050" y="5805488"/>
            <a:ext cx="4465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2000" b="1">
                <a:solidFill>
                  <a:srgbClr val="000000"/>
                </a:solidFill>
                <a:latin typeface="Arial" charset="0"/>
                <a:cs typeface="Arial" charset="0"/>
              </a:rPr>
              <a:t>Code cible</a:t>
            </a:r>
          </a:p>
        </p:txBody>
      </p:sp>
      <p:sp>
        <p:nvSpPr>
          <p:cNvPr id="28" name="Rectangle 30"/>
          <p:cNvSpPr>
            <a:spLocks noChangeArrowheads="1"/>
          </p:cNvSpPr>
          <p:nvPr/>
        </p:nvSpPr>
        <p:spPr bwMode="auto">
          <a:xfrm>
            <a:off x="7237413" y="4797425"/>
            <a:ext cx="1798637" cy="1008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2000" b="1">
                <a:latin typeface="Arial" charset="0"/>
                <a:cs typeface="Arial" charset="0"/>
              </a:rPr>
              <a:t>Gestionnaire</a:t>
            </a:r>
          </a:p>
          <a:p>
            <a:pPr algn="ctr"/>
            <a:r>
              <a:rPr lang="fr-FR" sz="2000" b="1">
                <a:latin typeface="Arial" charset="0"/>
                <a:cs typeface="Arial" charset="0"/>
              </a:rPr>
              <a:t>de la Table </a:t>
            </a:r>
          </a:p>
          <a:p>
            <a:pPr algn="ctr"/>
            <a:r>
              <a:rPr lang="fr-FR" sz="2000" b="1">
                <a:latin typeface="Arial" charset="0"/>
                <a:cs typeface="Arial" charset="0"/>
              </a:rPr>
              <a:t>des symboles</a:t>
            </a:r>
          </a:p>
        </p:txBody>
      </p:sp>
      <p:sp>
        <p:nvSpPr>
          <p:cNvPr id="29" name="Rectangle 31"/>
          <p:cNvSpPr>
            <a:spLocks noChangeArrowheads="1"/>
          </p:cNvSpPr>
          <p:nvPr/>
        </p:nvSpPr>
        <p:spPr bwMode="auto">
          <a:xfrm>
            <a:off x="7380288" y="1557338"/>
            <a:ext cx="1655762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2000" b="1">
                <a:latin typeface="Arial" charset="0"/>
                <a:cs typeface="Arial" charset="0"/>
              </a:rPr>
              <a:t>Gestionnaire </a:t>
            </a:r>
          </a:p>
          <a:p>
            <a:pPr algn="ctr"/>
            <a:r>
              <a:rPr lang="fr-FR" sz="2000" b="1">
                <a:latin typeface="Arial" charset="0"/>
                <a:cs typeface="Arial" charset="0"/>
              </a:rPr>
              <a:t>d’erreurs</a:t>
            </a:r>
          </a:p>
        </p:txBody>
      </p:sp>
      <p:cxnSp>
        <p:nvCxnSpPr>
          <p:cNvPr id="30" name="AutoShape 32"/>
          <p:cNvCxnSpPr>
            <a:cxnSpLocks noChangeShapeType="1"/>
            <a:stCxn id="15" idx="3"/>
            <a:endCxn id="28" idx="1"/>
          </p:cNvCxnSpPr>
          <p:nvPr/>
        </p:nvCxnSpPr>
        <p:spPr bwMode="auto">
          <a:xfrm>
            <a:off x="6300788" y="1593850"/>
            <a:ext cx="936625" cy="3708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" name="AutoShape 33"/>
          <p:cNvCxnSpPr>
            <a:cxnSpLocks noChangeShapeType="1"/>
            <a:stCxn id="16" idx="3"/>
            <a:endCxn id="28" idx="1"/>
          </p:cNvCxnSpPr>
          <p:nvPr/>
        </p:nvCxnSpPr>
        <p:spPr bwMode="auto">
          <a:xfrm>
            <a:off x="6300788" y="2241550"/>
            <a:ext cx="936625" cy="3060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" name="AutoShape 34"/>
          <p:cNvCxnSpPr>
            <a:cxnSpLocks noChangeShapeType="1"/>
            <a:stCxn id="17" idx="3"/>
            <a:endCxn id="28" idx="1"/>
          </p:cNvCxnSpPr>
          <p:nvPr/>
        </p:nvCxnSpPr>
        <p:spPr bwMode="auto">
          <a:xfrm>
            <a:off x="6300788" y="2960688"/>
            <a:ext cx="936625" cy="2341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AutoShape 35"/>
          <p:cNvCxnSpPr>
            <a:cxnSpLocks noChangeShapeType="1"/>
            <a:stCxn id="18" idx="3"/>
            <a:endCxn id="28" idx="1"/>
          </p:cNvCxnSpPr>
          <p:nvPr/>
        </p:nvCxnSpPr>
        <p:spPr bwMode="auto">
          <a:xfrm>
            <a:off x="6300788" y="3968750"/>
            <a:ext cx="936625" cy="1333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AutoShape 36"/>
          <p:cNvCxnSpPr>
            <a:cxnSpLocks noChangeShapeType="1"/>
            <a:stCxn id="19" idx="3"/>
            <a:endCxn id="28" idx="1"/>
          </p:cNvCxnSpPr>
          <p:nvPr/>
        </p:nvCxnSpPr>
        <p:spPr bwMode="auto">
          <a:xfrm>
            <a:off x="6300788" y="4618038"/>
            <a:ext cx="936625" cy="684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AutoShape 37"/>
          <p:cNvCxnSpPr>
            <a:cxnSpLocks noChangeShapeType="1"/>
            <a:stCxn id="20" idx="3"/>
            <a:endCxn id="28" idx="1"/>
          </p:cNvCxnSpPr>
          <p:nvPr/>
        </p:nvCxnSpPr>
        <p:spPr bwMode="auto">
          <a:xfrm>
            <a:off x="6300788" y="5194300"/>
            <a:ext cx="936625" cy="107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39"/>
          <p:cNvCxnSpPr>
            <a:cxnSpLocks noChangeShapeType="1"/>
            <a:stCxn id="15" idx="3"/>
            <a:endCxn id="29" idx="1"/>
          </p:cNvCxnSpPr>
          <p:nvPr/>
        </p:nvCxnSpPr>
        <p:spPr bwMode="auto">
          <a:xfrm>
            <a:off x="6300788" y="1593850"/>
            <a:ext cx="1079500" cy="287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" name="AutoShape 40"/>
          <p:cNvCxnSpPr>
            <a:cxnSpLocks noChangeShapeType="1"/>
            <a:stCxn id="16" idx="3"/>
            <a:endCxn id="29" idx="1"/>
          </p:cNvCxnSpPr>
          <p:nvPr/>
        </p:nvCxnSpPr>
        <p:spPr bwMode="auto">
          <a:xfrm flipV="1">
            <a:off x="6300788" y="1881188"/>
            <a:ext cx="1079500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" name="AutoShape 41"/>
          <p:cNvCxnSpPr>
            <a:cxnSpLocks noChangeShapeType="1"/>
            <a:stCxn id="17" idx="3"/>
            <a:endCxn id="29" idx="1"/>
          </p:cNvCxnSpPr>
          <p:nvPr/>
        </p:nvCxnSpPr>
        <p:spPr bwMode="auto">
          <a:xfrm flipV="1">
            <a:off x="6300788" y="1881188"/>
            <a:ext cx="1079500" cy="1079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AutoShape 42"/>
          <p:cNvCxnSpPr>
            <a:cxnSpLocks noChangeShapeType="1"/>
            <a:stCxn id="18" idx="3"/>
            <a:endCxn id="29" idx="1"/>
          </p:cNvCxnSpPr>
          <p:nvPr/>
        </p:nvCxnSpPr>
        <p:spPr bwMode="auto">
          <a:xfrm flipV="1">
            <a:off x="6300788" y="1881188"/>
            <a:ext cx="1079500" cy="2087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43"/>
          <p:cNvCxnSpPr>
            <a:cxnSpLocks noChangeShapeType="1"/>
            <a:stCxn id="19" idx="3"/>
            <a:endCxn id="29" idx="1"/>
          </p:cNvCxnSpPr>
          <p:nvPr/>
        </p:nvCxnSpPr>
        <p:spPr bwMode="auto">
          <a:xfrm flipV="1">
            <a:off x="6300788" y="1881188"/>
            <a:ext cx="1079500" cy="2736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AutoShape 44"/>
          <p:cNvCxnSpPr>
            <a:cxnSpLocks noChangeShapeType="1"/>
            <a:stCxn id="20" idx="3"/>
            <a:endCxn id="29" idx="1"/>
          </p:cNvCxnSpPr>
          <p:nvPr/>
        </p:nvCxnSpPr>
        <p:spPr bwMode="auto">
          <a:xfrm flipV="1">
            <a:off x="6300788" y="1881188"/>
            <a:ext cx="1079500" cy="3313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AutoShape 46"/>
          <p:cNvCxnSpPr>
            <a:cxnSpLocks noChangeShapeType="1"/>
            <a:stCxn id="12" idx="2"/>
            <a:endCxn id="27" idx="0"/>
          </p:cNvCxnSpPr>
          <p:nvPr/>
        </p:nvCxnSpPr>
        <p:spPr bwMode="auto">
          <a:xfrm>
            <a:off x="4283075" y="5673725"/>
            <a:ext cx="1588" cy="131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3" name="Rectangle 47"/>
          <p:cNvSpPr>
            <a:spLocks noChangeArrowheads="1"/>
          </p:cNvSpPr>
          <p:nvPr/>
        </p:nvSpPr>
        <p:spPr bwMode="auto">
          <a:xfrm>
            <a:off x="2261071" y="6165304"/>
            <a:ext cx="4975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dirty="0">
                <a:sym typeface="Symbol" pitchFamily="18" charset="2"/>
              </a:rPr>
              <a:t>Architecture générale d’un compilateur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0" y="188640"/>
            <a:ext cx="191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projet compilation</a:t>
            </a:r>
          </a:p>
        </p:txBody>
      </p:sp>
      <p:sp>
        <p:nvSpPr>
          <p:cNvPr id="46" name="ZoneTexte 45"/>
          <p:cNvSpPr txBox="1"/>
          <p:nvPr/>
        </p:nvSpPr>
        <p:spPr>
          <a:xfrm>
            <a:off x="6697753" y="188640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Mini Compilateur Pascal</a:t>
            </a:r>
          </a:p>
        </p:txBody>
      </p:sp>
      <p:sp>
        <p:nvSpPr>
          <p:cNvPr id="44" name="ZoneTexte 43"/>
          <p:cNvSpPr txBox="1"/>
          <p:nvPr/>
        </p:nvSpPr>
        <p:spPr>
          <a:xfrm>
            <a:off x="0" y="6488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ENSIAS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7166023" y="648866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R. </a:t>
            </a:r>
            <a:r>
              <a:rPr lang="fr-FR" dirty="0" err="1"/>
              <a:t>Oulad</a:t>
            </a:r>
            <a:r>
              <a:rPr lang="fr-FR" dirty="0"/>
              <a:t> </a:t>
            </a:r>
            <a:r>
              <a:rPr lang="fr-FR" dirty="0" err="1"/>
              <a:t>Haj</a:t>
            </a:r>
            <a:r>
              <a:rPr lang="fr-FR" dirty="0"/>
              <a:t> </a:t>
            </a:r>
            <a:r>
              <a:rPr lang="fr-FR" dirty="0" err="1"/>
              <a:t>Thami</a:t>
            </a:r>
            <a:endParaRPr lang="fr-FR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152650" y="2852936"/>
            <a:ext cx="1223963" cy="9366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None/>
            </a:pPr>
            <a:r>
              <a:rPr lang="en-US" altLang="zh-TW" sz="2000" b="0" dirty="0" err="1">
                <a:solidFill>
                  <a:srgbClr val="3333FF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Analyseur</a:t>
            </a:r>
            <a:endParaRPr lang="en-US" altLang="zh-TW" sz="2000" b="0" dirty="0">
              <a:solidFill>
                <a:srgbClr val="3333FF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marL="342900" indent="-342900" algn="ctr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None/>
            </a:pPr>
            <a:r>
              <a:rPr lang="en-US" altLang="zh-TW" sz="2000" dirty="0">
                <a:solidFill>
                  <a:srgbClr val="3333FF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Lexical</a:t>
            </a:r>
            <a:endParaRPr lang="en-US" altLang="zh-TW" sz="2000" b="0" dirty="0">
              <a:solidFill>
                <a:srgbClr val="3333FF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394325" y="2852936"/>
            <a:ext cx="1223963" cy="9366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None/>
            </a:pPr>
            <a:r>
              <a:rPr lang="en-US" altLang="zh-TW" sz="2000" b="0" dirty="0" err="1">
                <a:solidFill>
                  <a:srgbClr val="3333FF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Analyseur</a:t>
            </a:r>
            <a:endParaRPr lang="en-US" altLang="zh-TW" sz="2000" b="0" dirty="0">
              <a:solidFill>
                <a:srgbClr val="3333FF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marL="342900" indent="-342900" algn="ctr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None/>
            </a:pPr>
            <a:r>
              <a:rPr lang="en-US" altLang="zh-TW" sz="2000" dirty="0" err="1">
                <a:solidFill>
                  <a:srgbClr val="3333FF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Syntaxique</a:t>
            </a:r>
            <a:endParaRPr lang="en-US" altLang="zh-TW" sz="2000" b="0" dirty="0">
              <a:solidFill>
                <a:srgbClr val="3333FF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3810000" y="4437261"/>
            <a:ext cx="1223963" cy="936625"/>
          </a:xfrm>
          <a:prstGeom prst="rect">
            <a:avLst/>
          </a:prstGeom>
          <a:solidFill>
            <a:srgbClr val="FFFF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None/>
            </a:pPr>
            <a:r>
              <a:rPr lang="en-US" altLang="zh-TW" sz="2000" b="0" dirty="0">
                <a:solidFill>
                  <a:srgbClr val="3333FF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Table des</a:t>
            </a:r>
          </a:p>
          <a:p>
            <a:pPr marL="342900" indent="-342900" algn="ctr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None/>
            </a:pPr>
            <a:r>
              <a:rPr lang="en-US" altLang="zh-TW" sz="2000" dirty="0" err="1">
                <a:solidFill>
                  <a:srgbClr val="3333FF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Symboles</a:t>
            </a:r>
            <a:endParaRPr lang="en-US" altLang="zh-TW" sz="2000" b="0" dirty="0">
              <a:solidFill>
                <a:srgbClr val="3333FF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0" y="2880047"/>
            <a:ext cx="1523174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None/>
            </a:pPr>
            <a:r>
              <a:rPr lang="en-US" altLang="zh-TW" sz="2000" b="0" dirty="0" err="1">
                <a:solidFill>
                  <a:srgbClr val="3333FF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Programme</a:t>
            </a:r>
            <a:endParaRPr lang="en-US" altLang="zh-TW" sz="2000" b="0" dirty="0">
              <a:solidFill>
                <a:srgbClr val="3333FF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None/>
            </a:pPr>
            <a:r>
              <a:rPr lang="en-US" altLang="zh-TW" sz="2000" dirty="0">
                <a:solidFill>
                  <a:srgbClr val="3333FF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source</a:t>
            </a:r>
            <a:endParaRPr lang="en-US" altLang="zh-TW" sz="2000" b="0" dirty="0">
              <a:solidFill>
                <a:srgbClr val="3333FF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7164288" y="2880047"/>
            <a:ext cx="1510350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None/>
            </a:pPr>
            <a:r>
              <a:rPr lang="en-US" altLang="zh-TW" sz="2000" b="0" dirty="0" err="1">
                <a:solidFill>
                  <a:srgbClr val="3333FF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Analyse</a:t>
            </a:r>
            <a:r>
              <a:rPr lang="en-US" altLang="zh-TW" sz="2000" b="0" dirty="0">
                <a:solidFill>
                  <a:srgbClr val="3333FF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None/>
            </a:pPr>
            <a:r>
              <a:rPr lang="en-US" altLang="zh-TW" sz="2000" dirty="0" err="1">
                <a:solidFill>
                  <a:srgbClr val="3333FF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sémantique</a:t>
            </a:r>
            <a:endParaRPr lang="en-US" altLang="zh-TW" sz="2000" b="0" dirty="0">
              <a:solidFill>
                <a:srgbClr val="3333FF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3995936" y="2880047"/>
            <a:ext cx="685800" cy="338138"/>
          </a:xfrm>
          <a:prstGeom prst="rect">
            <a:avLst/>
          </a:prstGeom>
          <a:solidFill>
            <a:srgbClr val="FFC000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None/>
            </a:pPr>
            <a:r>
              <a:rPr lang="en-US" altLang="zh-TW" sz="1600" dirty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token</a:t>
            </a: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3491880" y="3528119"/>
            <a:ext cx="1733167" cy="338554"/>
          </a:xfrm>
          <a:prstGeom prst="rect">
            <a:avLst/>
          </a:prstGeom>
          <a:solidFill>
            <a:srgbClr val="FFC000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None/>
            </a:pPr>
            <a:r>
              <a:rPr lang="en-US" altLang="zh-TW" sz="1600" dirty="0" err="1">
                <a:solidFill>
                  <a:srgbClr val="3333FF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Symbole_suivant</a:t>
            </a:r>
            <a:endParaRPr lang="en-US" altLang="zh-TW" sz="1600" dirty="0">
              <a:solidFill>
                <a:srgbClr val="3333FF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>
            <a:off x="3386138" y="3213298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fr-FR"/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 flipH="1">
            <a:off x="3378200" y="3502223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fr-FR"/>
          </a:p>
        </p:txBody>
      </p:sp>
      <p:sp>
        <p:nvSpPr>
          <p:cNvPr id="20" name="Line 13"/>
          <p:cNvSpPr>
            <a:spLocks noChangeShapeType="1"/>
          </p:cNvSpPr>
          <p:nvPr/>
        </p:nvSpPr>
        <p:spPr bwMode="auto">
          <a:xfrm>
            <a:off x="1649413" y="3286323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fr-FR"/>
          </a:p>
        </p:txBody>
      </p:sp>
      <p:sp>
        <p:nvSpPr>
          <p:cNvPr id="21" name="Line 14"/>
          <p:cNvSpPr>
            <a:spLocks noChangeShapeType="1"/>
          </p:cNvSpPr>
          <p:nvPr/>
        </p:nvSpPr>
        <p:spPr bwMode="auto">
          <a:xfrm>
            <a:off x="6618288" y="3286323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fr-FR"/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2728913" y="3789561"/>
            <a:ext cx="1081087" cy="6477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stealth" w="lg" len="lg"/>
          </a:ln>
        </p:spPr>
        <p:txBody>
          <a:bodyPr/>
          <a:lstStyle/>
          <a:p>
            <a:endParaRPr lang="fr-FR"/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 flipV="1">
            <a:off x="5033963" y="3789561"/>
            <a:ext cx="935037" cy="6477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stealth" w="lg" len="lg"/>
          </a:ln>
        </p:spPr>
        <p:txBody>
          <a:bodyPr/>
          <a:lstStyle/>
          <a:p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0" y="764704"/>
            <a:ext cx="9144000" cy="5355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fr-FR" b="1" dirty="0"/>
              <a:t>L’analyseur lexical (ou scanner) </a:t>
            </a:r>
            <a:r>
              <a:rPr lang="fr-FR" dirty="0"/>
              <a:t>fusionne les caractères lus du code source en groupes de mots qui forment logiquement des </a:t>
            </a:r>
            <a:r>
              <a:rPr lang="fr-FR" b="1" dirty="0"/>
              <a:t>unités lexicales (</a:t>
            </a:r>
            <a:r>
              <a:rPr lang="fr-FR" dirty="0"/>
              <a:t>ou </a:t>
            </a:r>
            <a:r>
              <a:rPr lang="fr-FR" b="1" dirty="0" err="1"/>
              <a:t>tokens</a:t>
            </a:r>
            <a:r>
              <a:rPr lang="fr-FR" b="1" dirty="0"/>
              <a:t>) du </a:t>
            </a:r>
            <a:r>
              <a:rPr lang="fr-FR" dirty="0"/>
              <a:t>langage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0" y="1700808"/>
            <a:ext cx="9144000" cy="75713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fr-FR" dirty="0"/>
              <a:t>Symboles : identificateurs, chaînes, constantes numériques, </a:t>
            </a:r>
          </a:p>
          <a:p>
            <a:pPr>
              <a:lnSpc>
                <a:spcPct val="80000"/>
              </a:lnSpc>
            </a:pPr>
            <a:r>
              <a:rPr lang="fr-FR" dirty="0"/>
              <a:t>Mots clefs : </a:t>
            </a:r>
            <a:r>
              <a:rPr lang="fr-FR" dirty="0" err="1"/>
              <a:t>while</a:t>
            </a:r>
            <a:r>
              <a:rPr lang="fr-FR" dirty="0"/>
              <a:t>, if, </a:t>
            </a:r>
            <a:r>
              <a:rPr lang="fr-FR" dirty="0" err="1"/>
              <a:t>then</a:t>
            </a:r>
            <a:r>
              <a:rPr lang="fr-FR" dirty="0"/>
              <a:t> </a:t>
            </a:r>
          </a:p>
          <a:p>
            <a:pPr>
              <a:lnSpc>
                <a:spcPct val="80000"/>
              </a:lnSpc>
            </a:pPr>
            <a:r>
              <a:rPr lang="fr-FR" dirty="0"/>
              <a:t>Opérateurs (ou symboles spéciaux) : &lt;=, :=, =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0" y="5949280"/>
            <a:ext cx="8530092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fr-FR" sz="2400" b="1" dirty="0"/>
              <a:t>Que doit retourner l’analyseur lexical à l’analyseur syntaxique ???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0" y="188640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Projet Compilation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6697753" y="188640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Mini Compilateur Pascal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0" y="6488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ENSIAS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7166023" y="648866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R. </a:t>
            </a:r>
            <a:r>
              <a:rPr lang="fr-FR" dirty="0" err="1"/>
              <a:t>Oulad</a:t>
            </a:r>
            <a:r>
              <a:rPr lang="fr-FR" dirty="0"/>
              <a:t> </a:t>
            </a:r>
            <a:r>
              <a:rPr lang="fr-FR" dirty="0" err="1"/>
              <a:t>Haj</a:t>
            </a:r>
            <a:r>
              <a:rPr lang="fr-FR" dirty="0"/>
              <a:t> </a:t>
            </a:r>
            <a:r>
              <a:rPr lang="fr-FR" dirty="0" err="1"/>
              <a:t>Thami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29931" y="764704"/>
            <a:ext cx="680596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Soient les 2 exemples suivants:</a:t>
            </a:r>
          </a:p>
          <a:p>
            <a:endParaRPr lang="fr-FR" dirty="0"/>
          </a:p>
          <a:p>
            <a:r>
              <a:rPr lang="fr-FR" dirty="0"/>
              <a:t>A + 15 * B</a:t>
            </a:r>
          </a:p>
          <a:p>
            <a:endParaRPr lang="fr-FR" dirty="0"/>
          </a:p>
          <a:p>
            <a:r>
              <a:rPr lang="fr-FR" dirty="0"/>
              <a:t>Toto +45879*tata</a:t>
            </a:r>
          </a:p>
          <a:p>
            <a:endParaRPr lang="fr-FR" dirty="0"/>
          </a:p>
          <a:p>
            <a:r>
              <a:rPr lang="fr-FR" dirty="0"/>
              <a:t>Y a-t-il une différence au niveau syntaxique entre les deux phrases????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		</a:t>
            </a:r>
            <a:endParaRPr lang="fr-FR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1403648" y="2996952"/>
            <a:ext cx="63642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/>
              <a:t>Identificateur + constante * identificateur</a:t>
            </a:r>
            <a:endParaRPr lang="fr-FR" sz="2800" dirty="0"/>
          </a:p>
        </p:txBody>
      </p:sp>
      <p:sp>
        <p:nvSpPr>
          <p:cNvPr id="13" name="ZoneTexte 2"/>
          <p:cNvSpPr txBox="1">
            <a:spLocks noChangeArrowheads="1"/>
          </p:cNvSpPr>
          <p:nvPr/>
        </p:nvSpPr>
        <p:spPr bwMode="auto">
          <a:xfrm>
            <a:off x="0" y="4725070"/>
            <a:ext cx="1412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000"/>
              <a:t>SYMBOLE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35696" y="4509120"/>
            <a:ext cx="3311525" cy="1008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ANALYSEUR LEXICAL</a:t>
            </a:r>
          </a:p>
        </p:txBody>
      </p:sp>
      <p:sp>
        <p:nvSpPr>
          <p:cNvPr id="15" name="ZoneTexte 4"/>
          <p:cNvSpPr txBox="1">
            <a:spLocks noChangeArrowheads="1"/>
          </p:cNvSpPr>
          <p:nvPr/>
        </p:nvSpPr>
        <p:spPr bwMode="auto">
          <a:xfrm>
            <a:off x="5725145" y="4499828"/>
            <a:ext cx="25147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600" dirty="0"/>
              <a:t>CODE DU SYMBOLE (</a:t>
            </a:r>
            <a:r>
              <a:rPr lang="fr-FR" b="1" dirty="0">
                <a:solidFill>
                  <a:srgbClr val="FF0000"/>
                </a:solidFill>
              </a:rPr>
              <a:t>CODE</a:t>
            </a:r>
            <a:r>
              <a:rPr lang="fr-FR" sz="1600" dirty="0"/>
              <a:t>)</a:t>
            </a:r>
          </a:p>
        </p:txBody>
      </p:sp>
      <p:sp>
        <p:nvSpPr>
          <p:cNvPr id="16" name="Accolade ouvrante 15"/>
          <p:cNvSpPr/>
          <p:nvPr/>
        </p:nvSpPr>
        <p:spPr>
          <a:xfrm>
            <a:off x="5652120" y="4652045"/>
            <a:ext cx="73025" cy="79216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7" name="ZoneTexte 6"/>
          <p:cNvSpPr txBox="1">
            <a:spLocks noChangeArrowheads="1"/>
          </p:cNvSpPr>
          <p:nvPr/>
        </p:nvSpPr>
        <p:spPr bwMode="auto">
          <a:xfrm>
            <a:off x="5725145" y="5147900"/>
            <a:ext cx="27074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600" dirty="0"/>
              <a:t>CHAINE DU SYMBOLE (</a:t>
            </a:r>
            <a:r>
              <a:rPr lang="fr-FR" b="1" dirty="0">
                <a:solidFill>
                  <a:srgbClr val="FF0000"/>
                </a:solidFill>
              </a:rPr>
              <a:t>NOM</a:t>
            </a:r>
            <a:r>
              <a:rPr lang="fr-FR" sz="1600" dirty="0"/>
              <a:t>) </a:t>
            </a:r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1187624" y="4941168"/>
            <a:ext cx="647700" cy="1587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5148064" y="5013176"/>
            <a:ext cx="504825" cy="158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0" y="188640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Projet Compilation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6697753" y="188640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Mini Compilateur Pascal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0" y="6488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ENSIAS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7166023" y="648866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R. </a:t>
            </a:r>
            <a:r>
              <a:rPr lang="fr-FR" dirty="0" err="1"/>
              <a:t>Oulad</a:t>
            </a:r>
            <a:r>
              <a:rPr lang="fr-FR" dirty="0"/>
              <a:t> </a:t>
            </a:r>
            <a:r>
              <a:rPr lang="fr-FR" dirty="0" err="1"/>
              <a:t>Haj</a:t>
            </a:r>
            <a:r>
              <a:rPr lang="fr-FR" dirty="0"/>
              <a:t> </a:t>
            </a:r>
            <a:r>
              <a:rPr lang="fr-FR" dirty="0" err="1"/>
              <a:t>Thami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0" y="1845379"/>
            <a:ext cx="4356100" cy="935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000" dirty="0"/>
              <a:t>LECTURE ET RECONNAISSANCE </a:t>
            </a:r>
          </a:p>
          <a:p>
            <a:pPr algn="ctr">
              <a:defRPr/>
            </a:pPr>
            <a:r>
              <a:rPr lang="fr-FR" sz="2000" dirty="0"/>
              <a:t>CAR PAR CAR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4221867"/>
            <a:ext cx="2376488" cy="719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CODAGE LEXICALE</a:t>
            </a:r>
          </a:p>
        </p:txBody>
      </p:sp>
      <p:sp>
        <p:nvSpPr>
          <p:cNvPr id="13" name="ZoneTexte 2"/>
          <p:cNvSpPr txBox="1">
            <a:spLocks noChangeArrowheads="1"/>
          </p:cNvSpPr>
          <p:nvPr/>
        </p:nvSpPr>
        <p:spPr bwMode="auto">
          <a:xfrm>
            <a:off x="179388" y="1197679"/>
            <a:ext cx="1412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000"/>
              <a:t>SYMBOLE</a:t>
            </a:r>
          </a:p>
        </p:txBody>
      </p:sp>
      <p:sp>
        <p:nvSpPr>
          <p:cNvPr id="14" name="ZoneTexte 5"/>
          <p:cNvSpPr txBox="1">
            <a:spLocks noChangeArrowheads="1"/>
          </p:cNvSpPr>
          <p:nvPr/>
        </p:nvSpPr>
        <p:spPr bwMode="auto">
          <a:xfrm>
            <a:off x="0" y="2997904"/>
            <a:ext cx="176368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sz="1800" dirty="0"/>
              <a:t>VALEUR DU </a:t>
            </a:r>
          </a:p>
          <a:p>
            <a:r>
              <a:rPr lang="fr-FR" sz="1800" dirty="0"/>
              <a:t>SYMBOLE (NOM)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 rot="5400000">
            <a:off x="684213" y="1627892"/>
            <a:ext cx="287337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rot="5400000">
            <a:off x="611981" y="2852648"/>
            <a:ext cx="288925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rot="5400000">
            <a:off x="611981" y="3932148"/>
            <a:ext cx="288925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rot="5400000">
            <a:off x="611188" y="5228342"/>
            <a:ext cx="287337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1"/>
          <p:cNvSpPr txBox="1">
            <a:spLocks noChangeArrowheads="1"/>
          </p:cNvSpPr>
          <p:nvPr/>
        </p:nvSpPr>
        <p:spPr bwMode="auto">
          <a:xfrm>
            <a:off x="395536" y="5373216"/>
            <a:ext cx="7132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dirty="0"/>
              <a:t>CODE</a:t>
            </a:r>
            <a:endParaRPr lang="fr-FR" sz="1800" dirty="0"/>
          </a:p>
        </p:txBody>
      </p:sp>
      <p:cxnSp>
        <p:nvCxnSpPr>
          <p:cNvPr id="20" name="Connecteur droit avec flèche 19"/>
          <p:cNvCxnSpPr/>
          <p:nvPr/>
        </p:nvCxnSpPr>
        <p:spPr>
          <a:xfrm rot="5400000">
            <a:off x="611981" y="5876836"/>
            <a:ext cx="288925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13"/>
          <p:cNvSpPr txBox="1">
            <a:spLocks noChangeArrowheads="1"/>
          </p:cNvSpPr>
          <p:nvPr/>
        </p:nvSpPr>
        <p:spPr bwMode="auto">
          <a:xfrm>
            <a:off x="179388" y="6084004"/>
            <a:ext cx="24542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dirty="0"/>
              <a:t>RESULTAT: (NOM, CODE)</a:t>
            </a: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4644008" y="1052736"/>
            <a:ext cx="43561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Tx/>
              <a:buNone/>
            </a:pPr>
            <a:r>
              <a:rPr lang="fr-FR" dirty="0"/>
              <a:t>toto           +                   A           *                 3</a:t>
            </a:r>
          </a:p>
        </p:txBody>
      </p:sp>
      <p:sp>
        <p:nvSpPr>
          <p:cNvPr id="29" name="Line 15"/>
          <p:cNvSpPr>
            <a:spLocks noChangeShapeType="1"/>
          </p:cNvSpPr>
          <p:nvPr/>
        </p:nvSpPr>
        <p:spPr bwMode="auto">
          <a:xfrm flipH="1">
            <a:off x="5076055" y="1412875"/>
            <a:ext cx="769" cy="316825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0" name="Line 16"/>
          <p:cNvSpPr>
            <a:spLocks noChangeShapeType="1"/>
          </p:cNvSpPr>
          <p:nvPr/>
        </p:nvSpPr>
        <p:spPr bwMode="auto">
          <a:xfrm flipH="1">
            <a:off x="5940152" y="1412874"/>
            <a:ext cx="273" cy="352829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1" name="Line 17"/>
          <p:cNvSpPr>
            <a:spLocks noChangeShapeType="1"/>
          </p:cNvSpPr>
          <p:nvPr/>
        </p:nvSpPr>
        <p:spPr bwMode="auto">
          <a:xfrm>
            <a:off x="6804024" y="1412874"/>
            <a:ext cx="224" cy="396034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2" name="Line 18"/>
          <p:cNvSpPr>
            <a:spLocks noChangeShapeType="1"/>
          </p:cNvSpPr>
          <p:nvPr/>
        </p:nvSpPr>
        <p:spPr bwMode="auto">
          <a:xfrm>
            <a:off x="7596188" y="1268412"/>
            <a:ext cx="148" cy="453685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3" name="Line 19"/>
          <p:cNvSpPr>
            <a:spLocks noChangeShapeType="1"/>
          </p:cNvSpPr>
          <p:nvPr/>
        </p:nvSpPr>
        <p:spPr bwMode="auto">
          <a:xfrm>
            <a:off x="8532812" y="1341438"/>
            <a:ext cx="71635" cy="482386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4" name="Text Box 26"/>
          <p:cNvSpPr txBox="1">
            <a:spLocks noChangeArrowheads="1"/>
          </p:cNvSpPr>
          <p:nvPr/>
        </p:nvSpPr>
        <p:spPr bwMode="auto">
          <a:xfrm>
            <a:off x="4572000" y="4581128"/>
            <a:ext cx="12091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fr-FR" sz="2000" b="1" dirty="0" err="1">
                <a:solidFill>
                  <a:srgbClr val="FF0000"/>
                </a:solidFill>
              </a:rPr>
              <a:t>Idf_token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35" name="Text Box 27"/>
          <p:cNvSpPr txBox="1">
            <a:spLocks noChangeArrowheads="1"/>
          </p:cNvSpPr>
          <p:nvPr/>
        </p:nvSpPr>
        <p:spPr bwMode="auto">
          <a:xfrm>
            <a:off x="6948264" y="5733256"/>
            <a:ext cx="14175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fr-FR" sz="2000" b="1" dirty="0" err="1">
                <a:solidFill>
                  <a:srgbClr val="FF0000"/>
                </a:solidFill>
              </a:rPr>
              <a:t>mult_token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36" name="Text Box 28"/>
          <p:cNvSpPr txBox="1">
            <a:spLocks noChangeArrowheads="1"/>
          </p:cNvSpPr>
          <p:nvPr/>
        </p:nvSpPr>
        <p:spPr bwMode="auto">
          <a:xfrm>
            <a:off x="5436096" y="4941168"/>
            <a:ext cx="13613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fr-FR" sz="2000" b="1" dirty="0" err="1">
                <a:solidFill>
                  <a:srgbClr val="FF0000"/>
                </a:solidFill>
              </a:rPr>
              <a:t>plus_token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37" name="Text Box 29"/>
          <p:cNvSpPr txBox="1">
            <a:spLocks noChangeArrowheads="1"/>
          </p:cNvSpPr>
          <p:nvPr/>
        </p:nvSpPr>
        <p:spPr bwMode="auto">
          <a:xfrm>
            <a:off x="6300192" y="5301208"/>
            <a:ext cx="12027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fr-FR" sz="2000" b="1" dirty="0" err="1">
                <a:solidFill>
                  <a:srgbClr val="FF0000"/>
                </a:solidFill>
              </a:rPr>
              <a:t>idf_token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38" name="Text Box 30"/>
          <p:cNvSpPr txBox="1">
            <a:spLocks noChangeArrowheads="1"/>
          </p:cNvSpPr>
          <p:nvPr/>
        </p:nvSpPr>
        <p:spPr bwMode="auto">
          <a:xfrm>
            <a:off x="7872305" y="6093296"/>
            <a:ext cx="127169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fr-FR" sz="2000" b="1" dirty="0" err="1">
                <a:solidFill>
                  <a:srgbClr val="FF0000"/>
                </a:solidFill>
              </a:rPr>
              <a:t>Cte_token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0" y="620688"/>
            <a:ext cx="572412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>
                <a:solidFill>
                  <a:schemeClr val="tx1"/>
                </a:solidFill>
              </a:rPr>
              <a:t>PASSER LES SEPARATEURS: espace, \t, \n  et commentaire</a:t>
            </a:r>
          </a:p>
        </p:txBody>
      </p:sp>
      <p:cxnSp>
        <p:nvCxnSpPr>
          <p:cNvPr id="40" name="Connecteur droit avec flèche 39"/>
          <p:cNvCxnSpPr/>
          <p:nvPr/>
        </p:nvCxnSpPr>
        <p:spPr>
          <a:xfrm rot="5400000">
            <a:off x="468685" y="1123603"/>
            <a:ext cx="287337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0" y="188640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Projet Compilation</a:t>
            </a:r>
          </a:p>
        </p:txBody>
      </p:sp>
      <p:sp>
        <p:nvSpPr>
          <p:cNvPr id="44" name="ZoneTexte 43"/>
          <p:cNvSpPr txBox="1"/>
          <p:nvPr/>
        </p:nvSpPr>
        <p:spPr>
          <a:xfrm>
            <a:off x="6697753" y="188640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Mini Compilateur Pascal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0" y="6488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ENSIAS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Analyse lexicale</a:t>
            </a: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solidFill>
            <a:srgbClr val="FFC00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dirty="0"/>
              <a:t>Analyse lexical d’un symbole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None/>
            </a:pPr>
            <a:r>
              <a:rPr lang="fr-FR" sz="2800" dirty="0"/>
              <a:t>Dans les langages de programmation 5 catégories de symboles: </a:t>
            </a:r>
          </a:p>
          <a:p>
            <a:r>
              <a:rPr lang="fr-FR" sz="2800" u="sng" dirty="0"/>
              <a:t>les mots</a:t>
            </a:r>
            <a:r>
              <a:rPr lang="fr-FR" sz="2800" dirty="0"/>
              <a:t>, </a:t>
            </a:r>
          </a:p>
          <a:p>
            <a:r>
              <a:rPr lang="fr-FR" sz="2800" u="sng" dirty="0"/>
              <a:t>les nombres</a:t>
            </a:r>
            <a:r>
              <a:rPr lang="fr-FR" sz="2800" dirty="0"/>
              <a:t>, </a:t>
            </a:r>
          </a:p>
          <a:p>
            <a:r>
              <a:rPr lang="fr-FR" sz="2800" u="sng" dirty="0"/>
              <a:t>les chaînes</a:t>
            </a:r>
            <a:r>
              <a:rPr lang="fr-FR" sz="2800" dirty="0"/>
              <a:t>, </a:t>
            </a:r>
          </a:p>
          <a:p>
            <a:r>
              <a:rPr lang="fr-FR" sz="2800" u="sng" dirty="0"/>
              <a:t>les symboles spéciaux</a:t>
            </a:r>
            <a:r>
              <a:rPr lang="fr-FR" sz="2800" dirty="0"/>
              <a:t>, </a:t>
            </a:r>
          </a:p>
          <a:p>
            <a:r>
              <a:rPr lang="fr-FR" sz="2800" u="sng" dirty="0"/>
              <a:t>les symboles erronés</a:t>
            </a:r>
          </a:p>
        </p:txBody>
      </p:sp>
      <p:cxnSp>
        <p:nvCxnSpPr>
          <p:cNvPr id="6" name="Connecteur droit 5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7166023" y="648866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R. </a:t>
            </a:r>
            <a:r>
              <a:rPr lang="fr-FR" dirty="0" err="1"/>
              <a:t>Oulad</a:t>
            </a:r>
            <a:r>
              <a:rPr lang="fr-FR" dirty="0"/>
              <a:t> </a:t>
            </a:r>
            <a:r>
              <a:rPr lang="fr-FR" dirty="0" err="1"/>
              <a:t>Haj</a:t>
            </a:r>
            <a:r>
              <a:rPr lang="fr-FR" dirty="0"/>
              <a:t> </a:t>
            </a:r>
            <a:r>
              <a:rPr lang="fr-FR" dirty="0" err="1"/>
              <a:t>Thami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0" y="188640"/>
            <a:ext cx="191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projet compilation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697753" y="188640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Mini Compilateur Pascal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0" y="6488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ENSIAS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Analyse lexicale</a:t>
            </a: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solidFill>
            <a:srgbClr val="FFC00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dirty="0"/>
              <a:t>Analyse lexical d’un symbole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fr-FR"/>
              <a:t>Chacune des catégories sera lue par une fonction spécialisée:</a:t>
            </a:r>
          </a:p>
          <a:p>
            <a:pPr lvl="1" eaLnBrk="1" hangingPunct="1">
              <a:lnSpc>
                <a:spcPct val="90000"/>
              </a:lnSpc>
            </a:pPr>
            <a:r>
              <a:rPr lang="fr-FR"/>
              <a:t>Lire_nombre pour la lecture des nombres</a:t>
            </a:r>
          </a:p>
          <a:p>
            <a:pPr lvl="1" eaLnBrk="1" hangingPunct="1">
              <a:lnSpc>
                <a:spcPct val="90000"/>
              </a:lnSpc>
            </a:pPr>
            <a:r>
              <a:rPr lang="fr-FR"/>
              <a:t>Lire_mot pour la lecture des mots</a:t>
            </a:r>
          </a:p>
          <a:p>
            <a:pPr lvl="1" eaLnBrk="1" hangingPunct="1">
              <a:lnSpc>
                <a:spcPct val="90000"/>
              </a:lnSpc>
            </a:pPr>
            <a:r>
              <a:rPr lang="fr-FR"/>
              <a:t>Lire_chaîne pour la lecture des chaînes</a:t>
            </a:r>
          </a:p>
          <a:p>
            <a:pPr lvl="1" eaLnBrk="1" hangingPunct="1">
              <a:lnSpc>
                <a:spcPct val="90000"/>
              </a:lnSpc>
            </a:pPr>
            <a:r>
              <a:rPr lang="fr-FR"/>
              <a:t>Lire_spécial pour la lecture des symboles spéciaux</a:t>
            </a:r>
          </a:p>
          <a:p>
            <a:pPr lvl="1" eaLnBrk="1" hangingPunct="1">
              <a:lnSpc>
                <a:spcPct val="90000"/>
              </a:lnSpc>
            </a:pPr>
            <a:r>
              <a:rPr lang="fr-FR"/>
              <a:t>Lire_erroné pour la lecture des symboles erronés</a:t>
            </a:r>
          </a:p>
        </p:txBody>
      </p:sp>
      <p:cxnSp>
        <p:nvCxnSpPr>
          <p:cNvPr id="6" name="Connecteur droit 5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7166023" y="648866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R. </a:t>
            </a:r>
            <a:r>
              <a:rPr lang="fr-FR" dirty="0" err="1"/>
              <a:t>Oulad</a:t>
            </a:r>
            <a:r>
              <a:rPr lang="fr-FR" dirty="0"/>
              <a:t> </a:t>
            </a:r>
            <a:r>
              <a:rPr lang="fr-FR" dirty="0" err="1"/>
              <a:t>Haj</a:t>
            </a:r>
            <a:r>
              <a:rPr lang="fr-FR" dirty="0"/>
              <a:t> </a:t>
            </a:r>
            <a:r>
              <a:rPr lang="fr-FR" dirty="0" err="1"/>
              <a:t>Thami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0" y="188640"/>
            <a:ext cx="191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projet compilation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697753" y="188640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Mini Compilateur Pascal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0" y="6488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ENSIAS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Analyse lexicale</a:t>
            </a: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solidFill>
            <a:srgbClr val="FFC00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dirty="0"/>
              <a:t>Analyse lexical d’un symbole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dirty="0"/>
              <a:t>Codage lexical</a:t>
            </a:r>
          </a:p>
          <a:p>
            <a:pPr lvl="2" eaLnBrk="1" hangingPunct="1"/>
            <a:r>
              <a:rPr lang="fr-FR" dirty="0"/>
              <a:t>Détermine le code du symbole selon la catégorie,</a:t>
            </a:r>
          </a:p>
          <a:p>
            <a:pPr lvl="2" eaLnBrk="1" hangingPunct="1"/>
            <a:r>
              <a:rPr lang="fr-FR" sz="4000" i="1" strike="sngStrike" cap="small" dirty="0">
                <a:solidFill>
                  <a:srgbClr val="FF0000"/>
                </a:solidFill>
              </a:rPr>
              <a:t>Le range dans la table des symboles s’il n’y est pas déjà</a:t>
            </a:r>
          </a:p>
          <a:p>
            <a:pPr lvl="1" eaLnBrk="1" hangingPunct="1"/>
            <a:endParaRPr lang="fr-FR" dirty="0"/>
          </a:p>
          <a:p>
            <a:pPr lvl="1" eaLnBrk="1" hangingPunct="1"/>
            <a:r>
              <a:rPr lang="fr-FR" dirty="0"/>
              <a:t>Le codage lexical dépend de la catégorie du symbole</a:t>
            </a:r>
          </a:p>
        </p:txBody>
      </p:sp>
      <p:cxnSp>
        <p:nvCxnSpPr>
          <p:cNvPr id="6" name="Connecteur droit 5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7166023" y="648866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R. </a:t>
            </a:r>
            <a:r>
              <a:rPr lang="fr-FR" dirty="0" err="1"/>
              <a:t>Oulad</a:t>
            </a:r>
            <a:r>
              <a:rPr lang="fr-FR" dirty="0"/>
              <a:t> </a:t>
            </a:r>
            <a:r>
              <a:rPr lang="fr-FR" dirty="0" err="1"/>
              <a:t>Haj</a:t>
            </a:r>
            <a:r>
              <a:rPr lang="fr-FR" dirty="0"/>
              <a:t> </a:t>
            </a:r>
            <a:r>
              <a:rPr lang="fr-FR" dirty="0" err="1"/>
              <a:t>Thami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0" y="188640"/>
            <a:ext cx="191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projet compilation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697753" y="188640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Mini Compilateur Pascal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0" y="6488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ENSIAS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</TotalTime>
  <Words>1814</Words>
  <Application>Microsoft Office PowerPoint</Application>
  <PresentationFormat>On-screen Show (4:3)</PresentationFormat>
  <Paragraphs>576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Arial Unicode MS</vt:lpstr>
      <vt:lpstr>Calibri</vt:lpstr>
      <vt:lpstr>Symbol</vt:lpstr>
      <vt:lpstr>Times New Roman</vt:lpstr>
      <vt:lpstr>Wingdings</vt:lpstr>
      <vt:lpstr>Thème Office</vt:lpstr>
      <vt:lpstr>PowerPoint Presentation</vt:lpstr>
      <vt:lpstr>RAPPEL</vt:lpstr>
      <vt:lpstr>PowerPoint Presentation</vt:lpstr>
      <vt:lpstr>PowerPoint Presentation</vt:lpstr>
      <vt:lpstr>PowerPoint Presentation</vt:lpstr>
      <vt:lpstr>PowerPoint Presentation</vt:lpstr>
      <vt:lpstr>Analyse lexical d’un symbole</vt:lpstr>
      <vt:lpstr>Analyse lexical d’un symbole</vt:lpstr>
      <vt:lpstr>Analyse lexical d’un symbole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ensias</dc:creator>
  <cp:lastModifiedBy>Meryeme</cp:lastModifiedBy>
  <cp:revision>30</cp:revision>
  <dcterms:created xsi:type="dcterms:W3CDTF">2012-06-01T21:19:50Z</dcterms:created>
  <dcterms:modified xsi:type="dcterms:W3CDTF">2018-11-01T01:10:08Z</dcterms:modified>
</cp:coreProperties>
</file>