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63" r:id="rId2"/>
    <p:sldId id="310" r:id="rId3"/>
    <p:sldId id="290" r:id="rId4"/>
    <p:sldId id="291" r:id="rId5"/>
    <p:sldId id="311" r:id="rId6"/>
    <p:sldId id="292" r:id="rId7"/>
    <p:sldId id="293" r:id="rId8"/>
    <p:sldId id="294" r:id="rId9"/>
    <p:sldId id="312" r:id="rId10"/>
    <p:sldId id="299" r:id="rId11"/>
    <p:sldId id="301" r:id="rId12"/>
    <p:sldId id="303" r:id="rId13"/>
    <p:sldId id="302" r:id="rId14"/>
    <p:sldId id="338" r:id="rId15"/>
    <p:sldId id="300" r:id="rId16"/>
    <p:sldId id="313" r:id="rId17"/>
    <p:sldId id="295" r:id="rId18"/>
    <p:sldId id="296" r:id="rId19"/>
    <p:sldId id="314" r:id="rId20"/>
    <p:sldId id="304" r:id="rId21"/>
    <p:sldId id="305" r:id="rId22"/>
    <p:sldId id="306" r:id="rId23"/>
    <p:sldId id="315" r:id="rId24"/>
    <p:sldId id="273" r:id="rId25"/>
    <p:sldId id="316" r:id="rId26"/>
    <p:sldId id="286" r:id="rId27"/>
    <p:sldId id="344" r:id="rId28"/>
    <p:sldId id="317" r:id="rId29"/>
    <p:sldId id="308" r:id="rId30"/>
    <p:sldId id="307" r:id="rId31"/>
    <p:sldId id="309" r:id="rId32"/>
    <p:sldId id="318" r:id="rId33"/>
    <p:sldId id="264" r:id="rId34"/>
    <p:sldId id="284" r:id="rId35"/>
    <p:sldId id="285" r:id="rId36"/>
    <p:sldId id="279" r:id="rId37"/>
    <p:sldId id="345" r:id="rId38"/>
    <p:sldId id="269" r:id="rId39"/>
    <p:sldId id="319" r:id="rId40"/>
    <p:sldId id="320" r:id="rId41"/>
    <p:sldId id="266" r:id="rId42"/>
    <p:sldId id="321" r:id="rId43"/>
    <p:sldId id="283" r:id="rId44"/>
    <p:sldId id="323" r:id="rId45"/>
    <p:sldId id="289" r:id="rId46"/>
    <p:sldId id="324" r:id="rId47"/>
    <p:sldId id="346" r:id="rId48"/>
    <p:sldId id="270" r:id="rId49"/>
    <p:sldId id="325" r:id="rId50"/>
    <p:sldId id="280" r:id="rId51"/>
    <p:sldId id="281" r:id="rId52"/>
    <p:sldId id="326" r:id="rId53"/>
    <p:sldId id="327" r:id="rId54"/>
    <p:sldId id="329" r:id="rId55"/>
    <p:sldId id="287" r:id="rId56"/>
    <p:sldId id="328" r:id="rId57"/>
    <p:sldId id="352" r:id="rId58"/>
    <p:sldId id="330" r:id="rId59"/>
    <p:sldId id="271" r:id="rId60"/>
    <p:sldId id="351" r:id="rId61"/>
    <p:sldId id="331" r:id="rId62"/>
    <p:sldId id="278" r:id="rId63"/>
    <p:sldId id="276" r:id="rId64"/>
    <p:sldId id="277" r:id="rId65"/>
    <p:sldId id="333" r:id="rId66"/>
    <p:sldId id="339" r:id="rId67"/>
    <p:sldId id="341" r:id="rId68"/>
    <p:sldId id="340" r:id="rId69"/>
    <p:sldId id="334" r:id="rId70"/>
    <p:sldId id="272" r:id="rId71"/>
    <p:sldId id="335" r:id="rId72"/>
    <p:sldId id="336" r:id="rId73"/>
    <p:sldId id="348" r:id="rId74"/>
    <p:sldId id="353" r:id="rId75"/>
    <p:sldId id="350" r:id="rId76"/>
    <p:sldId id="349" r:id="rId77"/>
    <p:sldId id="337" r:id="rId78"/>
    <p:sldId id="342" r:id="rId79"/>
    <p:sldId id="347" r:id="rId8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1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FF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4"/>
    <p:restoredTop sz="94660"/>
  </p:normalViewPr>
  <p:slideViewPr>
    <p:cSldViewPr snapToGrid="0">
      <p:cViewPr varScale="1">
        <p:scale>
          <a:sx n="72" d="100"/>
          <a:sy n="72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192-B5EC-4AF4-A0FC-0C9AF06891BD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B5D-3ED4-4EA6-B09B-1BBA265B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1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2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2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22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2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69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9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0630-22D5-41DD-B9C5-D277F6AAEF81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71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10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色の使い方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ベースカラーと、アクセントカラー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色は使いすぎない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ホーム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フォントの色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カラーパレットにない色については、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その他の色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RGB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Red,Green,Blue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）それぞれ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255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70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chemeClr val="accent5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chemeClr val="accent5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万個）</a:t>
            </a:r>
            <a:endParaRPr lang="en-US" altLang="ja-JP" sz="2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選定、予算の確認（年間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chemeClr val="accent5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chemeClr val="accent5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423001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調査会社の選定、予算の確認（年間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51531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b="1" spc="5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b="1" spc="5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400" b="1" spc="5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万個）</a:t>
            </a:r>
            <a:endParaRPr lang="en-US" altLang="ja-JP" sz="2400" b="1" spc="5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選定、予算の確認（年間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06834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フォント色を変えてみる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調査会社の選定、予算の確認（年間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31199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カラーパレットは選べます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バリエーション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配色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フォント配色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F560A1-E106-40CD-B83A-4C96383D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08" y="3133722"/>
            <a:ext cx="2171816" cy="30935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0F1E07-A3CF-41CD-B835-05E22B65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2" y="3133724"/>
            <a:ext cx="2146562" cy="30935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90314B1-E5B0-498D-9668-050D9A93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312" y="3133723"/>
            <a:ext cx="2121308" cy="30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1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2952751"/>
            <a:ext cx="539115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22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10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とにかく大きく！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フォントが小さいと・・・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読みにくい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文章をダラダラと書いてしまいがち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フォントの目安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30pt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タイトルを大きめにすることも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77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9715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選定、予算の確認（年間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81921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3543301"/>
            <a:ext cx="539115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83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1162051"/>
            <a:ext cx="539115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570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強調したいときに使用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Ctrl+B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old)		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例）タイトルで使用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下線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Ctrl+U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nderline)	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例）文章で使用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ご参考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斜体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Ctrl+I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talic)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使うケースは少ない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899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9715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b="1" u="sng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b="1" u="sng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選定、予算の確認（年間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56663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02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ずはこれまでの反省をさせていただきまして、次に来期に目指すべき数値目標についてご相談させてください。それからユーザー調査の実施についても確認させていただきく存じます。具体的には、どのような調査内容にするか、実施タイミングはいつごろにするかについてです。最後</a:t>
            </a: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選定と予算について確認させていただければ幸いです。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まずは全体スケジュールを確認させていただき、次に担当の割り振りまで決めたいと考えています。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D2555DC-30E4-4EB3-B3E0-BE52743A55DB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9053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4143376"/>
            <a:ext cx="552450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61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便利ショートカット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テキスト範囲選択</a:t>
            </a:r>
            <a:endParaRPr lang="en-US" altLang="ja-JP" sz="3000" dirty="0"/>
          </a:p>
          <a:p>
            <a:pPr lvl="1"/>
            <a:r>
              <a:rPr lang="en-US" altLang="ja-JP" sz="3000" dirty="0"/>
              <a:t>Shift+</a:t>
            </a:r>
            <a:r>
              <a:rPr lang="ja-JP" altLang="en-US" sz="3000"/>
              <a:t>左右</a:t>
            </a:r>
            <a:r>
              <a:rPr lang="ja-JP" altLang="en-US" sz="3000" dirty="0"/>
              <a:t>矢印、でテキストを選択</a:t>
            </a:r>
            <a:endParaRPr lang="en-US" altLang="ja-JP" sz="3000" dirty="0"/>
          </a:p>
          <a:p>
            <a:pPr lvl="1"/>
            <a:r>
              <a:rPr lang="en-US" altLang="ja-JP" sz="3000" dirty="0"/>
              <a:t>Shift+</a:t>
            </a:r>
            <a:r>
              <a:rPr lang="ja-JP" altLang="en-US" sz="3000"/>
              <a:t>上下</a:t>
            </a:r>
            <a:r>
              <a:rPr lang="ja-JP" altLang="en-US" sz="3000" dirty="0"/>
              <a:t>矢印、でテキスト行全体を選択</a:t>
            </a:r>
            <a:endParaRPr lang="en-US" altLang="ja-JP" sz="3000" dirty="0"/>
          </a:p>
          <a:p>
            <a:pPr lvl="1"/>
            <a:endParaRPr lang="en-US" altLang="ja-JP" sz="3000" dirty="0"/>
          </a:p>
          <a:p>
            <a:r>
              <a:rPr lang="ja-JP" altLang="en-US" sz="3000" dirty="0"/>
              <a:t>テキストボックス全体を選択</a:t>
            </a:r>
            <a:endParaRPr lang="en-US" altLang="ja-JP" sz="3000" dirty="0"/>
          </a:p>
          <a:p>
            <a:pPr lvl="1"/>
            <a:r>
              <a:rPr lang="ja-JP" altLang="en-US" sz="3000" dirty="0"/>
              <a:t>テキストボックスの枠をクリックするか、</a:t>
            </a:r>
            <a:endParaRPr lang="en-US" altLang="ja-JP" sz="3000" dirty="0"/>
          </a:p>
          <a:p>
            <a:pPr lvl="1"/>
            <a:r>
              <a:rPr lang="ja-JP" altLang="en-US" sz="3000" dirty="0"/>
              <a:t>テキスト選択のあとに、</a:t>
            </a:r>
            <a:r>
              <a:rPr lang="en-US" altLang="ja-JP" sz="3000" dirty="0"/>
              <a:t>Esc</a:t>
            </a:r>
            <a:r>
              <a:rPr lang="ja-JP" altLang="en-US" sz="3000" dirty="0"/>
              <a:t>を押す</a:t>
            </a:r>
            <a:br>
              <a:rPr lang="en-US" altLang="ja-JP" sz="3000" dirty="0"/>
            </a:br>
            <a:r>
              <a:rPr lang="ja-JP" altLang="en-US" sz="3000" dirty="0"/>
              <a:t>（</a:t>
            </a:r>
            <a:r>
              <a:rPr lang="en-US" altLang="ja-JP" sz="3000" dirty="0"/>
              <a:t>F2</a:t>
            </a:r>
            <a:r>
              <a:rPr lang="ja-JP" altLang="en-US" sz="3000" dirty="0"/>
              <a:t>を押すとテキスト選択に戻る）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5745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4743451"/>
            <a:ext cx="552450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656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便利ショートカット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繰り返し</a:t>
            </a:r>
            <a:endParaRPr lang="en-US" altLang="ja-JP" sz="3000" dirty="0"/>
          </a:p>
          <a:p>
            <a:pPr lvl="1"/>
            <a:r>
              <a:rPr lang="en-US" altLang="ja-JP" sz="3000" b="1" dirty="0">
                <a:solidFill>
                  <a:schemeClr val="accent2"/>
                </a:solidFill>
              </a:rPr>
              <a:t>F4</a:t>
            </a:r>
            <a:r>
              <a:rPr lang="ja-JP" altLang="en-US" sz="3000" b="1" dirty="0">
                <a:solidFill>
                  <a:schemeClr val="accent2"/>
                </a:solidFill>
              </a:rPr>
              <a:t>キー</a:t>
            </a:r>
            <a:endParaRPr lang="en-US" altLang="ja-JP" sz="3000" b="1" dirty="0">
              <a:solidFill>
                <a:schemeClr val="accent2"/>
              </a:solidFill>
            </a:endParaRPr>
          </a:p>
          <a:p>
            <a:pPr lvl="1"/>
            <a:endParaRPr lang="en-US" altLang="ja-JP" sz="3000" dirty="0"/>
          </a:p>
          <a:p>
            <a:r>
              <a:rPr lang="ja-JP" altLang="en-US" sz="3000" dirty="0"/>
              <a:t>よく使うケース</a:t>
            </a:r>
            <a:endParaRPr lang="en-US" altLang="ja-JP" sz="3000" dirty="0"/>
          </a:p>
          <a:p>
            <a:pPr lvl="1"/>
            <a:r>
              <a:rPr lang="ja-JP" altLang="en-US" sz="3000" dirty="0"/>
              <a:t>フォントの色、サイズを</a:t>
            </a:r>
            <a:br>
              <a:rPr lang="en-US" altLang="ja-JP" sz="3000" dirty="0"/>
            </a:br>
            <a:r>
              <a:rPr lang="ja-JP" altLang="en-US" sz="3000" dirty="0"/>
              <a:t>繰り返し変更する</a:t>
            </a:r>
            <a:endParaRPr lang="en-US" altLang="ja-JP" sz="3000" dirty="0"/>
          </a:p>
          <a:p>
            <a:pPr lvl="1"/>
            <a:r>
              <a:rPr lang="en-US" altLang="ja-JP" sz="3000" dirty="0"/>
              <a:t>Excel</a:t>
            </a:r>
            <a:r>
              <a:rPr lang="ja-JP" altLang="en-US" sz="3000" dirty="0"/>
              <a:t>や</a:t>
            </a:r>
            <a:r>
              <a:rPr lang="en-US" altLang="ja-JP" sz="3000" dirty="0"/>
              <a:t>Word</a:t>
            </a:r>
            <a:r>
              <a:rPr lang="ja-JP" altLang="en-US" sz="3000" dirty="0"/>
              <a:t>でも使えます</a:t>
            </a:r>
            <a:endParaRPr lang="en-US" altLang="ja-JP" sz="3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9773ED9-2845-4233-9CDA-A7F975A14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70" y="1379694"/>
            <a:ext cx="3880129" cy="5173505"/>
          </a:xfrm>
          <a:prstGeom prst="rect">
            <a:avLst/>
          </a:prstGeom>
        </p:spPr>
      </p:pic>
      <p:sp>
        <p:nvSpPr>
          <p:cNvPr id="5" name="角丸四角形 6">
            <a:extLst>
              <a:ext uri="{FF2B5EF4-FFF2-40B4-BE49-F238E27FC236}">
                <a16:creationId xmlns:a16="http://schemas.microsoft.com/office/drawing/2014/main" id="{2CA2E5B8-4E95-4E2C-B593-BFB8A1930993}"/>
              </a:ext>
            </a:extLst>
          </p:cNvPr>
          <p:cNvSpPr/>
          <p:nvPr/>
        </p:nvSpPr>
        <p:spPr bwMode="auto">
          <a:xfrm>
            <a:off x="10754123" y="2132856"/>
            <a:ext cx="1152128" cy="1296144"/>
          </a:xfrm>
          <a:prstGeom prst="roundRect">
            <a:avLst/>
          </a:prstGeom>
          <a:noFill/>
          <a:ln w="825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39872" eaLnBrk="1" hangingPunct="1">
              <a:lnSpc>
                <a:spcPct val="90000"/>
              </a:lnSpc>
              <a:spcBef>
                <a:spcPct val="15000"/>
              </a:spcBef>
              <a:buClr>
                <a:srgbClr val="355779"/>
              </a:buClr>
              <a:buFont typeface="ＭＳ Ｐゴシック" pitchFamily="50" charset="-128"/>
              <a:buChar char="‥"/>
            </a:pPr>
            <a:endParaRPr lang="ja-JP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00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選定、予算の確認（年間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790714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5353051"/>
            <a:ext cx="552450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93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0477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テキストボックスをコピー＆ペースト（貼り付け）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Ctrl+C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Ctrl+V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複数のテキストボックスをそろえる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マウスでテキストボックスを移動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まとめてテキストボックスを選択する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を押しながらクリック、またはマウスで範囲選択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8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33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作成</a:t>
            </a:r>
            <a:endParaRPr lang="en-US" altLang="ja-JP" sz="3000" dirty="0"/>
          </a:p>
          <a:p>
            <a:pPr lvl="1"/>
            <a:r>
              <a:rPr lang="en-US" altLang="ja-JP" sz="3000" dirty="0"/>
              <a:t>[</a:t>
            </a:r>
            <a:r>
              <a:rPr lang="ja-JP" altLang="en-US" sz="3000"/>
              <a:t>挿入</a:t>
            </a:r>
            <a:r>
              <a:rPr lang="en-US" altLang="ja-JP" sz="3000" dirty="0"/>
              <a:t>]</a:t>
            </a:r>
            <a:r>
              <a:rPr lang="ja-JP" altLang="en-US" sz="3000"/>
              <a:t>→</a:t>
            </a:r>
            <a:r>
              <a:rPr lang="en-US" altLang="ja-JP" sz="3000" dirty="0"/>
              <a:t>[</a:t>
            </a:r>
            <a:r>
              <a:rPr lang="ja-JP" altLang="en-US" sz="3000"/>
              <a:t>テキストボックス</a:t>
            </a:r>
            <a:r>
              <a:rPr lang="en-US" altLang="ja-JP" sz="3000" dirty="0"/>
              <a:t>]</a:t>
            </a:r>
            <a:r>
              <a:rPr lang="ja-JP" altLang="en-US" sz="3000"/>
              <a:t>→</a:t>
            </a:r>
            <a:r>
              <a:rPr lang="en-US" altLang="ja-JP" sz="3000" dirty="0"/>
              <a:t>[</a:t>
            </a:r>
            <a:r>
              <a:rPr lang="ja-JP" altLang="en-US" sz="3000" dirty="0"/>
              <a:t>横書き</a:t>
            </a:r>
            <a:r>
              <a:rPr lang="en-US" altLang="ja-JP" sz="3000" dirty="0"/>
              <a:t>]</a:t>
            </a:r>
          </a:p>
          <a:p>
            <a:pPr>
              <a:lnSpc>
                <a:spcPct val="200000"/>
              </a:lnSpc>
            </a:pPr>
            <a:r>
              <a:rPr lang="ja-JP" altLang="en-US" sz="3000" dirty="0"/>
              <a:t>テキストの入力</a:t>
            </a:r>
            <a:endParaRPr lang="en-US" altLang="ja-JP" sz="3000" dirty="0"/>
          </a:p>
          <a:p>
            <a:pPr lvl="1"/>
            <a:r>
              <a:rPr lang="ja-JP" altLang="en-US" sz="3000" dirty="0"/>
              <a:t>テキストボックスの中を選択して入力、</a:t>
            </a:r>
            <a:r>
              <a:rPr lang="en-US" altLang="ja-JP" sz="3000" dirty="0"/>
              <a:t>Enter</a:t>
            </a:r>
            <a:r>
              <a:rPr lang="ja-JP" altLang="en-US" sz="3000" dirty="0"/>
              <a:t>で改行</a:t>
            </a:r>
            <a:endParaRPr lang="en-US" altLang="ja-JP" sz="3000" dirty="0"/>
          </a:p>
          <a:p>
            <a:pPr>
              <a:lnSpc>
                <a:spcPct val="200000"/>
              </a:lnSpc>
            </a:pPr>
            <a:r>
              <a:rPr lang="ja-JP" altLang="en-US" sz="3000" dirty="0"/>
              <a:t>テキストボックスの移動、拡大縮小</a:t>
            </a:r>
            <a:endParaRPr lang="en-US" altLang="ja-JP" sz="3000" dirty="0"/>
          </a:p>
          <a:p>
            <a:pPr lvl="1"/>
            <a:r>
              <a:rPr lang="ja-JP" altLang="en-US" sz="3000" dirty="0"/>
              <a:t>テキストボックスの外枠をクリックして、ボックスを移動</a:t>
            </a:r>
            <a:endParaRPr lang="en-US" altLang="ja-JP" sz="3000" dirty="0"/>
          </a:p>
          <a:p>
            <a:pPr lvl="1"/>
            <a:r>
              <a:rPr lang="ja-JP" altLang="en-US" sz="3000" dirty="0"/>
              <a:t>ボックスの外の隅の「〇」を使って、サイズを拡大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773731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54"/>
            <a:ext cx="9945448" cy="768351"/>
          </a:xfrm>
        </p:spPr>
        <p:txBody>
          <a:bodyPr>
            <a:noAutofit/>
          </a:bodyPr>
          <a:lstStyle/>
          <a:p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つのテキストボックスだと縦がきゅうくつ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13973"/>
            <a:ext cx="5810251" cy="538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2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来期の目標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2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各タスクの締め切り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2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チーム体制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外部に委託するか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2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承認プロセス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来週、社長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に相談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来月の経営会議で決定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74EB4E9-061F-4157-9CF9-571C15AEB438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4176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54"/>
            <a:ext cx="9945448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複数のテキストボックスを横に並べる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784351"/>
            <a:ext cx="5810251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来期の目標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各タスクの締め切り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A168B-CD9F-4FCD-8957-08BDC0F79FBC}"/>
              </a:ext>
            </a:extLst>
          </p:cNvPr>
          <p:cNvSpPr txBox="1"/>
          <p:nvPr/>
        </p:nvSpPr>
        <p:spPr>
          <a:xfrm>
            <a:off x="6487102" y="1784350"/>
            <a:ext cx="5282046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チーム体制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外部に委託するか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承認プロセス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来週、社長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に相談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来月の経営会議で決定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74EB4E9-061F-4157-9CF9-571C15AEB438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4262873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5953126"/>
            <a:ext cx="552450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4687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そろえ（基本）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ルール</a:t>
            </a:r>
            <a:endParaRPr lang="en-US" altLang="ja-JP" sz="3000" dirty="0"/>
          </a:p>
          <a:p>
            <a:pPr lvl="1"/>
            <a:r>
              <a:rPr lang="ja-JP" altLang="en-US" sz="3000" dirty="0"/>
              <a:t>文字は左そろえ</a:t>
            </a:r>
            <a:endParaRPr lang="en-US" altLang="ja-JP" sz="3000" dirty="0"/>
          </a:p>
          <a:p>
            <a:pPr lvl="1"/>
            <a:r>
              <a:rPr lang="ja-JP" altLang="en-US" sz="3000" dirty="0"/>
              <a:t>数字は</a:t>
            </a:r>
            <a:r>
              <a:rPr lang="ja-JP" altLang="en-US" sz="3000"/>
              <a:t>右そろえ→ケタ数</a:t>
            </a:r>
            <a:r>
              <a:rPr lang="ja-JP" altLang="en-US" sz="3000" dirty="0"/>
              <a:t>が分かりやすい</a:t>
            </a:r>
            <a:endParaRPr lang="en-US" altLang="ja-JP" sz="3000" dirty="0"/>
          </a:p>
          <a:p>
            <a:pPr lvl="1"/>
            <a:r>
              <a:rPr lang="ja-JP" altLang="en-US" sz="3000" dirty="0"/>
              <a:t>（項目名は中央そろえ）</a:t>
            </a:r>
            <a:endParaRPr lang="en-US" altLang="ja-JP" sz="3000" dirty="0"/>
          </a:p>
          <a:p>
            <a:r>
              <a:rPr lang="ja-JP" altLang="en-US" sz="3000" dirty="0"/>
              <a:t>方法</a:t>
            </a:r>
            <a:endParaRPr lang="en-US" altLang="ja-JP" sz="3000" dirty="0"/>
          </a:p>
          <a:p>
            <a:pPr lvl="1"/>
            <a:r>
              <a:rPr lang="ja-JP" altLang="en-US" sz="3000" dirty="0"/>
              <a:t>スペースキーを連打してそろえるのは</a:t>
            </a:r>
            <a:r>
              <a:rPr lang="en-US" altLang="ja-JP" sz="3000" dirty="0"/>
              <a:t>NG</a:t>
            </a:r>
          </a:p>
          <a:p>
            <a:pPr lvl="1"/>
            <a:r>
              <a:rPr lang="ja-JP" altLang="en-US" sz="3000" dirty="0"/>
              <a:t>テキストを範囲選択して、</a:t>
            </a:r>
            <a:r>
              <a:rPr lang="en-US" altLang="ja-JP" sz="3000" dirty="0"/>
              <a:t>[</a:t>
            </a:r>
            <a:r>
              <a:rPr lang="ja-JP" altLang="en-US" sz="3000"/>
              <a:t>ホーム</a:t>
            </a:r>
            <a:r>
              <a:rPr lang="en-US" altLang="ja-JP" sz="3000" dirty="0"/>
              <a:t>]</a:t>
            </a:r>
            <a:r>
              <a:rPr lang="ja-JP" altLang="en-US" sz="3000"/>
              <a:t>→</a:t>
            </a:r>
            <a:r>
              <a:rPr lang="en-US" altLang="ja-JP" sz="3000" dirty="0"/>
              <a:t>[</a:t>
            </a:r>
            <a:r>
              <a:rPr lang="ja-JP" altLang="en-US" sz="3000" dirty="0"/>
              <a:t>左揃え／右揃え</a:t>
            </a:r>
            <a:r>
              <a:rPr lang="en-US" altLang="ja-JP" sz="3000" dirty="0"/>
              <a:t>]</a:t>
            </a:r>
          </a:p>
          <a:p>
            <a:pPr lvl="1"/>
            <a:r>
              <a:rPr lang="ja-JP" altLang="en-US" sz="3000" dirty="0"/>
              <a:t>または、テキストボックスを選択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2867668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文字は左そろえ、数字は右そろえ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80B427-630F-401A-A66E-6DD8EBAC0189}"/>
              </a:ext>
            </a:extLst>
          </p:cNvPr>
          <p:cNvSpPr txBox="1"/>
          <p:nvPr/>
        </p:nvSpPr>
        <p:spPr>
          <a:xfrm>
            <a:off x="800099" y="2317751"/>
            <a:ext cx="3625851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marL="0" indent="0">
              <a:buNone/>
            </a:pPr>
            <a:r>
              <a:rPr lang="ja-JP" altLang="en-US" sz="3000" dirty="0">
                <a:solidFill>
                  <a:schemeClr val="tx1"/>
                </a:solidFill>
              </a:rPr>
              <a:t>東京エリア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000" dirty="0">
                <a:solidFill>
                  <a:schemeClr val="tx1"/>
                </a:solidFill>
              </a:rPr>
              <a:t>大阪エリア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000" dirty="0">
                <a:solidFill>
                  <a:schemeClr val="tx1"/>
                </a:solidFill>
              </a:rPr>
              <a:t>名古屋エリア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000" dirty="0">
                <a:solidFill>
                  <a:schemeClr val="tx1"/>
                </a:solidFill>
              </a:rPr>
              <a:t>福岡エリア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000" dirty="0">
                <a:solidFill>
                  <a:schemeClr val="tx1"/>
                </a:solidFill>
              </a:rPr>
              <a:t>仙台エリア</a:t>
            </a:r>
            <a:endParaRPr lang="en-US" altLang="ja-JP" sz="3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9F9B7D-6E0D-4D69-9871-0C30BF6E17C3}"/>
              </a:ext>
            </a:extLst>
          </p:cNvPr>
          <p:cNvSpPr txBox="1"/>
          <p:nvPr/>
        </p:nvSpPr>
        <p:spPr>
          <a:xfrm>
            <a:off x="4514852" y="2317751"/>
            <a:ext cx="2165856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marL="0" indent="0" algn="r">
              <a:buNone/>
            </a:pPr>
            <a:r>
              <a:rPr lang="en-US" altLang="ja-JP" sz="3000" dirty="0">
                <a:solidFill>
                  <a:schemeClr val="tx1"/>
                </a:solidFill>
              </a:rPr>
              <a:t>132,000</a:t>
            </a:r>
            <a:r>
              <a:rPr lang="ja-JP" altLang="en-US" sz="3000" dirty="0">
                <a:solidFill>
                  <a:schemeClr val="tx1"/>
                </a:solidFill>
              </a:rPr>
              <a:t>円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ja-JP" sz="3000" dirty="0">
                <a:solidFill>
                  <a:schemeClr val="tx1"/>
                </a:solidFill>
              </a:rPr>
              <a:t>68,000</a:t>
            </a:r>
            <a:r>
              <a:rPr lang="ja-JP" altLang="en-US" sz="3000" dirty="0">
                <a:solidFill>
                  <a:schemeClr val="tx1"/>
                </a:solidFill>
              </a:rPr>
              <a:t>円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ja-JP" sz="3000" dirty="0">
                <a:solidFill>
                  <a:schemeClr val="tx1"/>
                </a:solidFill>
              </a:rPr>
              <a:t>36,000</a:t>
            </a:r>
            <a:r>
              <a:rPr lang="ja-JP" altLang="en-US" sz="3000" dirty="0">
                <a:solidFill>
                  <a:schemeClr val="tx1"/>
                </a:solidFill>
              </a:rPr>
              <a:t>円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ja-JP" sz="3000" dirty="0">
                <a:solidFill>
                  <a:schemeClr val="tx1"/>
                </a:solidFill>
              </a:rPr>
              <a:t>11,000</a:t>
            </a:r>
            <a:r>
              <a:rPr lang="ja-JP" altLang="en-US" sz="3000" dirty="0">
                <a:solidFill>
                  <a:schemeClr val="tx1"/>
                </a:solidFill>
              </a:rPr>
              <a:t>円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ja-JP" sz="3000" dirty="0">
                <a:solidFill>
                  <a:schemeClr val="tx1"/>
                </a:solidFill>
              </a:rPr>
              <a:t>9,000</a:t>
            </a:r>
            <a:r>
              <a:rPr lang="ja-JP" altLang="en-US" sz="3000" dirty="0">
                <a:solidFill>
                  <a:schemeClr val="tx1"/>
                </a:solidFill>
              </a:rPr>
              <a:t>円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E664DD1-A713-4F0E-8783-F6CEA11219EB}"/>
              </a:ext>
            </a:extLst>
          </p:cNvPr>
          <p:cNvSpPr txBox="1"/>
          <p:nvPr/>
        </p:nvSpPr>
        <p:spPr>
          <a:xfrm>
            <a:off x="4341271" y="1727857"/>
            <a:ext cx="2453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本日の売上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DFFCE58-423F-428C-80A2-217A50417B6C}"/>
              </a:ext>
            </a:extLst>
          </p:cNvPr>
          <p:cNvCxnSpPr/>
          <p:nvPr/>
        </p:nvCxnSpPr>
        <p:spPr>
          <a:xfrm>
            <a:off x="4471670" y="2243467"/>
            <a:ext cx="22072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タイトル 1">
            <a:extLst>
              <a:ext uri="{FF2B5EF4-FFF2-40B4-BE49-F238E27FC236}">
                <a16:creationId xmlns:a16="http://schemas.microsoft.com/office/drawing/2014/main" id="{AFF35477-0912-407D-87F5-5E821F2F0C01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477091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項目名については中央そろえ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6DA5F0-9C6F-4DE1-9F02-0F9C3E49B9AA}"/>
              </a:ext>
            </a:extLst>
          </p:cNvPr>
          <p:cNvSpPr txBox="1"/>
          <p:nvPr/>
        </p:nvSpPr>
        <p:spPr>
          <a:xfrm>
            <a:off x="2715671" y="1541790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ベーシック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717A7-4828-4E53-8F8C-1BB9BF78EE62}"/>
              </a:ext>
            </a:extLst>
          </p:cNvPr>
          <p:cNvSpPr txBox="1"/>
          <p:nvPr/>
        </p:nvSpPr>
        <p:spPr>
          <a:xfrm>
            <a:off x="5534564" y="1541790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プレミアム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9374F8-E84C-4C3D-824B-9AEF9BB99E43}"/>
              </a:ext>
            </a:extLst>
          </p:cNvPr>
          <p:cNvSpPr txBox="1"/>
          <p:nvPr/>
        </p:nvSpPr>
        <p:spPr>
          <a:xfrm>
            <a:off x="2715671" y="2417324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500</a:t>
            </a:r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円／月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0A614C-DA16-4F79-8CDD-23B8508BE66C}"/>
              </a:ext>
            </a:extLst>
          </p:cNvPr>
          <p:cNvSpPr txBox="1"/>
          <p:nvPr/>
        </p:nvSpPr>
        <p:spPr>
          <a:xfrm>
            <a:off x="5534564" y="2417324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円／月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B6B83C-C15C-443D-987B-B3A6D0862588}"/>
              </a:ext>
            </a:extLst>
          </p:cNvPr>
          <p:cNvSpPr txBox="1"/>
          <p:nvPr/>
        </p:nvSpPr>
        <p:spPr>
          <a:xfrm>
            <a:off x="2715671" y="3474891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個人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A6B6F7-3E9E-4E48-89EC-30366A697515}"/>
              </a:ext>
            </a:extLst>
          </p:cNvPr>
          <p:cNvSpPr txBox="1"/>
          <p:nvPr/>
        </p:nvSpPr>
        <p:spPr>
          <a:xfrm>
            <a:off x="5534564" y="3474891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法人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C92BC8-BD61-4A5B-9B12-9ABCA23296D2}"/>
              </a:ext>
            </a:extLst>
          </p:cNvPr>
          <p:cNvSpPr txBox="1"/>
          <p:nvPr/>
        </p:nvSpPr>
        <p:spPr>
          <a:xfrm>
            <a:off x="2715671" y="4532458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851B60-2900-4C83-9751-62632BAE3F90}"/>
              </a:ext>
            </a:extLst>
          </p:cNvPr>
          <p:cNvSpPr txBox="1"/>
          <p:nvPr/>
        </p:nvSpPr>
        <p:spPr>
          <a:xfrm>
            <a:off x="5534564" y="4532458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A775B5-F157-458F-95EA-24126CF78FC9}"/>
              </a:ext>
            </a:extLst>
          </p:cNvPr>
          <p:cNvSpPr txBox="1"/>
          <p:nvPr/>
        </p:nvSpPr>
        <p:spPr>
          <a:xfrm>
            <a:off x="2715671" y="5590026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EDA1F2-E403-434A-94B5-46234A56EFDB}"/>
              </a:ext>
            </a:extLst>
          </p:cNvPr>
          <p:cNvSpPr txBox="1"/>
          <p:nvPr/>
        </p:nvSpPr>
        <p:spPr>
          <a:xfrm>
            <a:off x="5534564" y="5590026"/>
            <a:ext cx="24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3BFA97B-017C-435B-9EFF-68234B6E5FF0}"/>
              </a:ext>
            </a:extLst>
          </p:cNvPr>
          <p:cNvSpPr txBox="1"/>
          <p:nvPr/>
        </p:nvSpPr>
        <p:spPr>
          <a:xfrm>
            <a:off x="506986" y="2417324"/>
            <a:ext cx="18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9EB2BD5-172D-4CC2-8721-98755CADF3A9}"/>
              </a:ext>
            </a:extLst>
          </p:cNvPr>
          <p:cNvSpPr txBox="1"/>
          <p:nvPr/>
        </p:nvSpPr>
        <p:spPr>
          <a:xfrm>
            <a:off x="506986" y="3474891"/>
            <a:ext cx="18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対象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2C8630C-723B-45B6-A8AA-111759BD1794}"/>
              </a:ext>
            </a:extLst>
          </p:cNvPr>
          <p:cNvSpPr txBox="1"/>
          <p:nvPr/>
        </p:nvSpPr>
        <p:spPr>
          <a:xfrm>
            <a:off x="506986" y="4532458"/>
            <a:ext cx="18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機能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B4B25D8-CC75-4AD5-98E6-6C32DADB6839}"/>
              </a:ext>
            </a:extLst>
          </p:cNvPr>
          <p:cNvSpPr txBox="1"/>
          <p:nvPr/>
        </p:nvSpPr>
        <p:spPr>
          <a:xfrm>
            <a:off x="506986" y="5590026"/>
            <a:ext cx="18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機能</a:t>
            </a:r>
            <a:r>
              <a:rPr kumimoji="1"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A23870F-BA03-42AA-8C67-078DDB762CFA}"/>
              </a:ext>
            </a:extLst>
          </p:cNvPr>
          <p:cNvCxnSpPr/>
          <p:nvPr/>
        </p:nvCxnSpPr>
        <p:spPr>
          <a:xfrm>
            <a:off x="2846070" y="2057400"/>
            <a:ext cx="22072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4C7703C-9D60-4C79-9A00-CCCCD009C8EC}"/>
              </a:ext>
            </a:extLst>
          </p:cNvPr>
          <p:cNvCxnSpPr/>
          <p:nvPr/>
        </p:nvCxnSpPr>
        <p:spPr>
          <a:xfrm>
            <a:off x="5665470" y="2057400"/>
            <a:ext cx="22072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1">
            <a:extLst>
              <a:ext uri="{FF2B5EF4-FFF2-40B4-BE49-F238E27FC236}">
                <a16:creationId xmlns:a16="http://schemas.microsoft.com/office/drawing/2014/main" id="{BB96B473-BB4D-4B76-8DEC-23F3BF46AEE4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16826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そろえ（応用）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左そろえと、右そろえの組み合わせ</a:t>
            </a:r>
            <a:endParaRPr lang="en-US" altLang="ja-JP" sz="3000" dirty="0"/>
          </a:p>
          <a:p>
            <a:pPr lvl="1"/>
            <a:r>
              <a:rPr lang="ja-JP" altLang="en-US" sz="3000" dirty="0"/>
              <a:t>文字は左そろえ、数字は右そろえ</a:t>
            </a:r>
            <a:endParaRPr lang="en-US" altLang="ja-JP" sz="3000" dirty="0"/>
          </a:p>
          <a:p>
            <a:r>
              <a:rPr lang="ja-JP" altLang="en-US" sz="3000" dirty="0"/>
              <a:t>ルーラーとタブマーカー</a:t>
            </a:r>
            <a:endParaRPr lang="en-US" altLang="ja-JP" sz="3000" dirty="0"/>
          </a:p>
          <a:p>
            <a:pPr lvl="1"/>
            <a:r>
              <a:rPr lang="en-US" altLang="ja-JP" sz="3000" dirty="0"/>
              <a:t>[</a:t>
            </a:r>
            <a:r>
              <a:rPr lang="ja-JP" altLang="en-US" sz="3000"/>
              <a:t>表示</a:t>
            </a:r>
            <a:r>
              <a:rPr lang="en-US" altLang="ja-JP" sz="3000" dirty="0"/>
              <a:t>]</a:t>
            </a:r>
            <a:r>
              <a:rPr lang="ja-JP" altLang="en-US" sz="3000"/>
              <a:t>→</a:t>
            </a:r>
            <a:r>
              <a:rPr lang="en-US" altLang="ja-JP" sz="3000" dirty="0"/>
              <a:t>[</a:t>
            </a:r>
            <a:r>
              <a:rPr lang="ja-JP" altLang="en-US" sz="3000" dirty="0"/>
              <a:t>ルーラー</a:t>
            </a:r>
            <a:r>
              <a:rPr lang="en-US" altLang="ja-JP" sz="3000" dirty="0"/>
              <a:t>]</a:t>
            </a:r>
          </a:p>
          <a:p>
            <a:pPr lvl="1"/>
            <a:r>
              <a:rPr lang="ja-JP" altLang="en-US" sz="3000" dirty="0"/>
              <a:t>タブマーカーで右そろえを選択して、</a:t>
            </a:r>
            <a:endParaRPr lang="en-US" altLang="ja-JP" sz="3000" dirty="0"/>
          </a:p>
          <a:p>
            <a:pPr lvl="1"/>
            <a:r>
              <a:rPr lang="ja-JP" altLang="en-US" sz="3000" dirty="0"/>
              <a:t>右そろえにしたい箇所のルーラーをクリック</a:t>
            </a:r>
            <a:endParaRPr lang="en-US" altLang="ja-JP" sz="3000" dirty="0"/>
          </a:p>
          <a:p>
            <a:pPr lvl="1"/>
            <a:r>
              <a:rPr lang="en-US" altLang="ja-JP" sz="3000" dirty="0"/>
              <a:t>Tab</a:t>
            </a:r>
            <a:r>
              <a:rPr lang="ja-JP" altLang="en-US" sz="3000" dirty="0"/>
              <a:t>キーで、そろえる</a:t>
            </a:r>
            <a:endParaRPr lang="en-US" altLang="ja-JP" sz="3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3D6E01A-75F9-472C-8FF4-71E17DDA8AD3}"/>
              </a:ext>
            </a:extLst>
          </p:cNvPr>
          <p:cNvGrpSpPr/>
          <p:nvPr/>
        </p:nvGrpSpPr>
        <p:grpSpPr>
          <a:xfrm>
            <a:off x="8370871" y="3709651"/>
            <a:ext cx="3223496" cy="953436"/>
            <a:chOff x="3776646" y="5039976"/>
            <a:chExt cx="3223496" cy="95343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6E79399-D919-4BE3-B258-FA2D94F6B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646" y="5091099"/>
              <a:ext cx="1001107" cy="826999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9F5BAA-2673-4D39-994A-43B215AD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035" y="5039976"/>
              <a:ext cx="1001107" cy="953436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B9AB95B0-E36C-4218-8B6D-3B3D6209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9221" y="5039976"/>
              <a:ext cx="882779" cy="929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17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化粧品ブランド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に対するお客様の声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20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6325" indent="-3619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124825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使いやすさという点では、高く評価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1248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キャップの開閉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が簡単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124825" algn="r"/>
              </a:tabLst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indent="-3619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124825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一方で、厳しい声も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1248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化粧品と乳液の区別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がしにくい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13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1248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値段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が高い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1248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競合ブランド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との違い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が分からない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124825" algn="r"/>
              </a:tabLst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D87786F7-094A-40FE-A4DE-200E8C60C9B0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643255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化粧品ブランド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に対するお客様の声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20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使いやすさという点では、高く評価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キャップの開閉が簡単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一方で、厳しい声も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化粧品と乳液の区別がしにくい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13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値段が高い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競合ブランド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との違いが分からない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en-US" altLang="ja-JP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F812678-9BCF-4A0C-8EFF-95141316F27C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44866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1162051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19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テキストボックスの作成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50DD3C8-8B7F-4E49-8FF7-0819DFF2DF3B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E17885-AC62-658E-CAD2-1C45565EF82D}"/>
              </a:ext>
            </a:extLst>
          </p:cNvPr>
          <p:cNvSpPr txBox="1"/>
          <p:nvPr/>
        </p:nvSpPr>
        <p:spPr>
          <a:xfrm>
            <a:off x="2617940" y="32818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テキスト、テキスト、テキスト</a:t>
            </a:r>
            <a:endParaRPr kumimoji="1" lang="en-US" altLang="ja-JP" dirty="0"/>
          </a:p>
          <a:p>
            <a:r>
              <a:rPr lang="en-US" altLang="ja-JP" dirty="0"/>
              <a:t>Enter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435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段落、箇条書き（基本）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085851"/>
            <a:ext cx="11449050" cy="412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メリット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説明を分かりやすくする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b="1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パワーポイントは、長い文章をダラダラ書かないほうが良い</a:t>
            </a:r>
            <a:endParaRPr lang="en-US" altLang="ja-JP" sz="2800" b="1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右クリック→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または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ホーム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からもできます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813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518137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来期マーケティングについて、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ずはこれまでの反省をさせていただきまして、次に来期に目指すべき数値目標についてご相談させてください。それからユーザー調査の実施についても確認させていただきく存じます。具体的には、どのような調査内容にするか、実施タイミングはいつごろにするかについてです。最後</a:t>
            </a: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選定と予算について確認させていただければ幸いです。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進め方について、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まずは全体スケジュールを確認させていただき、次に担当の割り振りまで決めたいと考えています。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D2555DC-30E4-4EB3-B3E0-BE52743A55DB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503438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20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種類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1,2,3,…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A),B),C),…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設定にない段落番号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(1),(2),(3),…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なども可能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と入力後、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Enter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を押すと、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と続きます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開始番号を変更する場合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箇条書きと段落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番号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開始番号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3702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段落番号をつくる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+mj-lt"/>
              <a:buAutoNum type="arabicPeriod" startAt="3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+mj-lt"/>
              <a:buAutoNum type="arabicPeriod" startAt="3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105480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54"/>
            <a:ext cx="9945448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段落番号（開始番号の変更）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784351"/>
            <a:ext cx="5810251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来期の目標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各タスクの締め切り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A168B-CD9F-4FCD-8957-08BDC0F79FBC}"/>
              </a:ext>
            </a:extLst>
          </p:cNvPr>
          <p:cNvSpPr txBox="1"/>
          <p:nvPr/>
        </p:nvSpPr>
        <p:spPr>
          <a:xfrm>
            <a:off x="6487102" y="1784350"/>
            <a:ext cx="5282046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チーム体制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外部に委託するか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承認プロセス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来週、社長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に相談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来月の経営会議で決定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74EB4E9-061F-4157-9CF9-571C15AEB438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632839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1771651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295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532556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箇条書き（基本）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085851"/>
            <a:ext cx="11449050" cy="498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右クリック→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ホーム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からもできます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複数の行をまとめて箇条書きもできます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F4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キーを押すと、繰り返すことができます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既定にはない、箇条書きの種類を選ぶ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ユーザー設定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から選べます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0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箇条書きをつくる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lvl="1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lvl="1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lvl="1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2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2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lvl="1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lvl="1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lvl="1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9655710-D03D-41EB-85F8-D7C322869F64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890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1781176"/>
            <a:ext cx="539115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745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箇条書き（応用）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20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箇条書き内で改行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改行のタイミングは、言葉の切れ目で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普通に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Enter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押すと、箇条書きが付いてしまう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en-US" altLang="ja-JP" sz="28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Shift+Enter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で解決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句読点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箇条書きでは、最後の</a:t>
            </a: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句点（。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）は無くても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OK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825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箇条書き内で改行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971551"/>
            <a:ext cx="5810251" cy="584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8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</a:t>
            </a:r>
            <a:endParaRPr lang="en-US" altLang="ja-JP" sz="28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来期に目指すべき目標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どのような調査内容にするか。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実施タイミングはいつごろにするか。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64524B6-804D-4CAB-A70E-44AFABAFEE26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999059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2362201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84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482162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AF21727-AAD6-4D0A-8E7D-F1ECCF04013C}"/>
              </a:ext>
            </a:extLst>
          </p:cNvPr>
          <p:cNvCxnSpPr/>
          <p:nvPr/>
        </p:nvCxnSpPr>
        <p:spPr>
          <a:xfrm>
            <a:off x="809625" y="1390650"/>
            <a:ext cx="0" cy="5276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CA00D5-3161-487E-9029-79597983A0F0}"/>
              </a:ext>
            </a:extLst>
          </p:cNvPr>
          <p:cNvCxnSpPr>
            <a:cxnSpLocks/>
          </p:cNvCxnSpPr>
          <p:nvPr/>
        </p:nvCxnSpPr>
        <p:spPr>
          <a:xfrm>
            <a:off x="1390650" y="1790700"/>
            <a:ext cx="0" cy="4876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98143E1-C1AB-416A-8340-756F0B0F310C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0" cy="3238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78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使い方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列右にずらす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Shift+Tab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列左に戻る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CC50288-E6D8-48BF-AD10-6E724F999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70" y="1379694"/>
            <a:ext cx="3880129" cy="5173505"/>
          </a:xfrm>
          <a:prstGeom prst="rect">
            <a:avLst/>
          </a:prstGeom>
        </p:spPr>
      </p:pic>
      <p:sp>
        <p:nvSpPr>
          <p:cNvPr id="9" name="角丸四角形 6">
            <a:extLst>
              <a:ext uri="{FF2B5EF4-FFF2-40B4-BE49-F238E27FC236}">
                <a16:creationId xmlns:a16="http://schemas.microsoft.com/office/drawing/2014/main" id="{725F4AC4-9B57-45B6-8542-5BCFA59D0220}"/>
              </a:ext>
            </a:extLst>
          </p:cNvPr>
          <p:cNvSpPr/>
          <p:nvPr/>
        </p:nvSpPr>
        <p:spPr bwMode="auto">
          <a:xfrm>
            <a:off x="8277623" y="3609231"/>
            <a:ext cx="1218802" cy="781794"/>
          </a:xfrm>
          <a:prstGeom prst="roundRect">
            <a:avLst/>
          </a:prstGeom>
          <a:noFill/>
          <a:ln w="825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39872" eaLnBrk="1" hangingPunct="1">
              <a:lnSpc>
                <a:spcPct val="90000"/>
              </a:lnSpc>
              <a:spcBef>
                <a:spcPct val="15000"/>
              </a:spcBef>
              <a:buClr>
                <a:srgbClr val="355779"/>
              </a:buClr>
              <a:buFont typeface="ＭＳ Ｐゴシック" pitchFamily="50" charset="-128"/>
              <a:buChar char="‥"/>
            </a:pPr>
            <a:endParaRPr lang="ja-JP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69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段落番号、箇条書き、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キーを使う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BB81B3-1B45-4E31-BE26-0D1FC0F6FE44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835391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89200" algn="r"/>
                <a:tab pos="7200000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使い方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89200" algn="r"/>
                <a:tab pos="7200000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を押したときに、どこまで右に移動させるか調整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ルーラー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1CB00D-1F5A-44DD-B1F9-66AF1F62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48" y="3851821"/>
            <a:ext cx="4784852" cy="2136102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BDEFFED3-DF64-4887-9E9D-207FABD293CB}"/>
              </a:ext>
            </a:extLst>
          </p:cNvPr>
          <p:cNvSpPr/>
          <p:nvPr/>
        </p:nvSpPr>
        <p:spPr>
          <a:xfrm>
            <a:off x="2440960" y="3786359"/>
            <a:ext cx="1310158" cy="1183661"/>
          </a:xfrm>
          <a:prstGeom prst="ellipse">
            <a:avLst/>
          </a:prstGeom>
          <a:noFill/>
          <a:ln w="38100">
            <a:solidFill>
              <a:srgbClr val="FF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E84600-B8BC-4AAD-A470-02F4961B6ED1}"/>
              </a:ext>
            </a:extLst>
          </p:cNvPr>
          <p:cNvSpPr/>
          <p:nvPr/>
        </p:nvSpPr>
        <p:spPr>
          <a:xfrm>
            <a:off x="4024595" y="4503379"/>
            <a:ext cx="1310158" cy="718931"/>
          </a:xfrm>
          <a:prstGeom prst="ellipse">
            <a:avLst/>
          </a:prstGeom>
          <a:noFill/>
          <a:ln w="38100">
            <a:solidFill>
              <a:srgbClr val="FF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DD0334A-219E-4304-AE92-F4CF0BCC8ACF}"/>
              </a:ext>
            </a:extLst>
          </p:cNvPr>
          <p:cNvSpPr/>
          <p:nvPr/>
        </p:nvSpPr>
        <p:spPr>
          <a:xfrm>
            <a:off x="4027910" y="5222310"/>
            <a:ext cx="1310158" cy="765613"/>
          </a:xfrm>
          <a:prstGeom prst="ellipse">
            <a:avLst/>
          </a:prstGeom>
          <a:noFill/>
          <a:ln w="38100">
            <a:solidFill>
              <a:srgbClr val="FF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316218-3AF3-44D8-96A6-ACE68D179FA1}"/>
              </a:ext>
            </a:extLst>
          </p:cNvPr>
          <p:cNvSpPr txBox="1"/>
          <p:nvPr/>
        </p:nvSpPr>
        <p:spPr>
          <a:xfrm>
            <a:off x="6566897" y="3577869"/>
            <a:ext cx="5399818" cy="223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2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▽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箇条書きの始点を調整</a:t>
            </a:r>
            <a:endParaRPr lang="en-US" altLang="ja-JP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2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△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テキストの始点を調整</a:t>
            </a:r>
            <a:endParaRPr lang="en-US" altLang="ja-JP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2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□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両方を調整</a:t>
            </a:r>
            <a:endParaRPr lang="en-US" altLang="ja-JP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8134D6-191F-4D0B-B9C1-38024BDCD840}"/>
              </a:ext>
            </a:extLst>
          </p:cNvPr>
          <p:cNvSpPr txBox="1"/>
          <p:nvPr/>
        </p:nvSpPr>
        <p:spPr>
          <a:xfrm>
            <a:off x="3411418" y="3008449"/>
            <a:ext cx="885166" cy="84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6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C56A2B-0712-48BD-ACB8-1BA22555E57E}"/>
              </a:ext>
            </a:extLst>
          </p:cNvPr>
          <p:cNvSpPr txBox="1"/>
          <p:nvPr/>
        </p:nvSpPr>
        <p:spPr>
          <a:xfrm>
            <a:off x="5244544" y="3501936"/>
            <a:ext cx="885166" cy="8433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6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CF75D9-4363-49E7-BA87-74C8505BADA3}"/>
              </a:ext>
            </a:extLst>
          </p:cNvPr>
          <p:cNvSpPr txBox="1"/>
          <p:nvPr/>
        </p:nvSpPr>
        <p:spPr>
          <a:xfrm>
            <a:off x="5456877" y="5624371"/>
            <a:ext cx="885166" cy="8433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defTabSz="895350">
              <a:lnSpc>
                <a:spcPct val="150000"/>
              </a:lnSpc>
              <a:tabLst>
                <a:tab pos="3590925" algn="r"/>
              </a:tabLst>
              <a:defRPr sz="360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lang="en-US" altLang="ja-JP" dirty="0"/>
              <a:t>(</a:t>
            </a:r>
            <a:r>
              <a:rPr lang="en-US" altLang="ja-JP"/>
              <a:t>3)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1014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2962276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088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便利ショートカット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テキストの並び替え</a:t>
            </a:r>
            <a:endParaRPr lang="en-US" altLang="ja-JP" sz="3000" dirty="0"/>
          </a:p>
          <a:p>
            <a:pPr lvl="1"/>
            <a:r>
              <a:rPr lang="ja-JP" altLang="en-US" sz="3000" dirty="0"/>
              <a:t>大事なことから順番に伝える</a:t>
            </a:r>
            <a:endParaRPr lang="en-US" altLang="ja-JP" sz="3000" dirty="0"/>
          </a:p>
          <a:p>
            <a:pPr lvl="1"/>
            <a:r>
              <a:rPr lang="ja-JP" altLang="en-US" sz="3000" dirty="0"/>
              <a:t>いちいちテキストを切り取り→貼り付け、は面倒</a:t>
            </a:r>
            <a:endParaRPr lang="en-US" altLang="ja-JP" sz="3000" dirty="0"/>
          </a:p>
          <a:p>
            <a:pPr lvl="1"/>
            <a:endParaRPr lang="en-US" altLang="ja-JP" sz="3000" dirty="0"/>
          </a:p>
          <a:p>
            <a:r>
              <a:rPr lang="ja-JP" altLang="en-US" sz="3000" dirty="0"/>
              <a:t>ショートカット</a:t>
            </a:r>
            <a:endParaRPr lang="en-US" altLang="ja-JP" sz="3000" dirty="0"/>
          </a:p>
          <a:p>
            <a:pPr lvl="1"/>
            <a:r>
              <a:rPr lang="en-US" altLang="ja-JP" sz="3000" dirty="0" err="1">
                <a:solidFill>
                  <a:schemeClr val="accent2"/>
                </a:solidFill>
              </a:rPr>
              <a:t>Shift+Alt</a:t>
            </a:r>
            <a:r>
              <a:rPr lang="en-US" altLang="ja-JP" sz="3000" dirty="0">
                <a:solidFill>
                  <a:schemeClr val="accent2"/>
                </a:solidFill>
              </a:rPr>
              <a:t>+</a:t>
            </a:r>
            <a:r>
              <a:rPr lang="ja-JP" altLang="en-US" sz="3000">
                <a:solidFill>
                  <a:schemeClr val="accent2"/>
                </a:solidFill>
              </a:rPr>
              <a:t>上下</a:t>
            </a:r>
            <a:r>
              <a:rPr lang="ja-JP" altLang="en-US" sz="3000" dirty="0">
                <a:solidFill>
                  <a:schemeClr val="accent2"/>
                </a:solidFill>
              </a:rPr>
              <a:t>矢印</a:t>
            </a:r>
            <a:endParaRPr lang="en-US" altLang="ja-JP" sz="3000" dirty="0">
              <a:solidFill>
                <a:schemeClr val="accent2"/>
              </a:solidFill>
            </a:endParaRPr>
          </a:p>
          <a:p>
            <a:pPr lvl="1"/>
            <a:r>
              <a:rPr lang="ja-JP" altLang="en-US" sz="3000" dirty="0"/>
              <a:t>複数の行をまとめて選択して並び替えも可能</a:t>
            </a:r>
          </a:p>
        </p:txBody>
      </p:sp>
    </p:spTree>
    <p:extLst>
      <p:ext uri="{BB962C8B-B14F-4D97-AF65-F5344CB8AC3E}">
        <p14:creationId xmlns:p14="http://schemas.microsoft.com/office/powerpoint/2010/main" val="28462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BA581-5E46-4406-A410-816475FD856D}"/>
              </a:ext>
            </a:extLst>
          </p:cNvPr>
          <p:cNvSpPr txBox="1"/>
          <p:nvPr/>
        </p:nvSpPr>
        <p:spPr>
          <a:xfrm>
            <a:off x="285749" y="1162051"/>
            <a:ext cx="11449050" cy="522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いろいろあります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游ゴシック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(Medium)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よく使われている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1076325" lvl="1" indent="-361950" defTabSz="895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MSP</a:t>
            </a: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ゴシック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＋</a:t>
            </a:r>
            <a:r>
              <a:rPr lang="en-US" altLang="ja-JP" sz="3000" dirty="0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Arial		</a:t>
            </a: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伝統的な業界で使用（銀行など）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1076325" lvl="1" indent="-361950" defTabSz="895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メイリオ</a:t>
            </a:r>
            <a:r>
              <a:rPr lang="en-US" altLang="ja-JP" sz="3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				</a:t>
            </a: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ややカジュアル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1076325" lvl="1" indent="-361950" defTabSz="895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游明朝</a:t>
            </a:r>
            <a:r>
              <a:rPr lang="en-US" altLang="ja-JP" sz="3000" dirty="0"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				</a:t>
            </a:r>
            <a:r>
              <a:rPr lang="ja-JP" altLang="en-US" sz="3000" dirty="0"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文章などで使われる「明朝」</a:t>
            </a:r>
            <a:endParaRPr lang="en-US" altLang="ja-JP" sz="3000" dirty="0"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65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174489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3562351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654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行間</a:t>
            </a:r>
            <a:endParaRPr lang="en-US" altLang="ja-JP" sz="3000" dirty="0"/>
          </a:p>
          <a:p>
            <a:pPr lvl="1"/>
            <a:r>
              <a:rPr lang="ja-JP" altLang="en-US" sz="3000" dirty="0"/>
              <a:t>行間を広げたほうが、テキストが読みやすい</a:t>
            </a:r>
            <a:endParaRPr lang="en-US" altLang="ja-JP" sz="3000" dirty="0"/>
          </a:p>
          <a:p>
            <a:pPr lvl="1"/>
            <a:r>
              <a:rPr lang="ja-JP" altLang="en-US" sz="3000" dirty="0"/>
              <a:t>目安は</a:t>
            </a:r>
            <a:r>
              <a:rPr lang="en-US" altLang="ja-JP" sz="3000" dirty="0"/>
              <a:t>1.3</a:t>
            </a:r>
            <a:r>
              <a:rPr lang="ja-JP" altLang="en-US" sz="3000" dirty="0"/>
              <a:t>～</a:t>
            </a:r>
            <a:r>
              <a:rPr lang="en-US" altLang="ja-JP" sz="3000" dirty="0"/>
              <a:t>1.5</a:t>
            </a:r>
          </a:p>
          <a:p>
            <a:pPr lvl="1"/>
            <a:endParaRPr lang="en-US" altLang="ja-JP" sz="3000" dirty="0"/>
          </a:p>
          <a:p>
            <a:r>
              <a:rPr lang="ja-JP" altLang="en-US" sz="3000" dirty="0"/>
              <a:t>方法</a:t>
            </a:r>
            <a:endParaRPr lang="en-US" altLang="ja-JP" sz="3000" dirty="0"/>
          </a:p>
          <a:p>
            <a:pPr lvl="1"/>
            <a:r>
              <a:rPr lang="en-US" altLang="ja-JP" sz="3000" dirty="0"/>
              <a:t>1.5</a:t>
            </a:r>
            <a:r>
              <a:rPr lang="ja-JP" altLang="en-US" sz="3000" dirty="0"/>
              <a:t>行は、</a:t>
            </a:r>
            <a:r>
              <a:rPr lang="en-US" altLang="ja-JP" sz="3000" dirty="0"/>
              <a:t>[</a:t>
            </a:r>
            <a:r>
              <a:rPr lang="ja-JP" altLang="en-US" sz="3000"/>
              <a:t>ホーム</a:t>
            </a:r>
            <a:r>
              <a:rPr lang="en-US" altLang="ja-JP" sz="3000" dirty="0"/>
              <a:t>]</a:t>
            </a:r>
            <a:r>
              <a:rPr lang="ja-JP" altLang="en-US" sz="3000"/>
              <a:t>→</a:t>
            </a:r>
            <a:r>
              <a:rPr lang="en-US" altLang="ja-JP" sz="3000" dirty="0"/>
              <a:t>[</a:t>
            </a:r>
            <a:r>
              <a:rPr lang="ja-JP" altLang="en-US" sz="3000" dirty="0"/>
              <a:t>行間</a:t>
            </a:r>
            <a:r>
              <a:rPr lang="en-US" altLang="ja-JP" sz="3000" dirty="0"/>
              <a:t>]</a:t>
            </a:r>
          </a:p>
          <a:p>
            <a:pPr lvl="1"/>
            <a:r>
              <a:rPr lang="en-US" altLang="ja-JP" sz="3000" dirty="0"/>
              <a:t>1.3</a:t>
            </a:r>
            <a:r>
              <a:rPr lang="ja-JP" altLang="en-US" sz="3000" dirty="0"/>
              <a:t>行は、</a:t>
            </a:r>
            <a:r>
              <a:rPr lang="en-US" altLang="ja-JP" sz="3000" dirty="0"/>
              <a:t>[</a:t>
            </a:r>
            <a:r>
              <a:rPr lang="ja-JP" altLang="en-US" sz="3000" dirty="0"/>
              <a:t>行間の</a:t>
            </a:r>
            <a:r>
              <a:rPr lang="ja-JP" altLang="en-US" sz="3000"/>
              <a:t>オプション</a:t>
            </a:r>
            <a:r>
              <a:rPr lang="en-US" altLang="ja-JP" sz="3000" dirty="0"/>
              <a:t>]</a:t>
            </a:r>
            <a:r>
              <a:rPr lang="ja-JP" altLang="en-US" sz="3000"/>
              <a:t>→</a:t>
            </a:r>
            <a:r>
              <a:rPr lang="en-US" altLang="ja-JP" sz="3000" dirty="0"/>
              <a:t>[</a:t>
            </a:r>
            <a:r>
              <a:rPr lang="ja-JP" altLang="en-US" sz="3000" dirty="0"/>
              <a:t>倍数</a:t>
            </a:r>
            <a:r>
              <a:rPr lang="en-US" altLang="ja-JP" sz="3000" dirty="0"/>
              <a:t>]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0618C0-3593-4C9F-A361-862228E1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751" y="4895835"/>
            <a:ext cx="2571848" cy="13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7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1.0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の場合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C295B4C-2915-4747-9133-261B65A99488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8224157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1.5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の場合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来期に目指すべき数値目標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550A79C-421B-4A77-B023-4F0297AF7868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937523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4152901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5449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重要ではないが、必要な文章は多い</a:t>
            </a:r>
            <a:endParaRPr lang="en-US" altLang="ja-JP" sz="3000" dirty="0"/>
          </a:p>
          <a:p>
            <a:pPr lvl="1"/>
            <a:r>
              <a:rPr lang="ja-JP" altLang="en-US" sz="3000" dirty="0"/>
              <a:t>言葉の細かい定義</a:t>
            </a:r>
            <a:endParaRPr lang="en-US" altLang="ja-JP" sz="3000" dirty="0"/>
          </a:p>
          <a:p>
            <a:pPr lvl="1"/>
            <a:r>
              <a:rPr lang="ja-JP" altLang="en-US" sz="3000" dirty="0"/>
              <a:t>データの出所</a:t>
            </a:r>
            <a:endParaRPr lang="en-US" altLang="ja-JP" sz="3000" dirty="0"/>
          </a:p>
          <a:p>
            <a:pPr lvl="1"/>
            <a:endParaRPr lang="en-US" altLang="ja-JP" sz="3000" dirty="0"/>
          </a:p>
          <a:p>
            <a:r>
              <a:rPr lang="ja-JP" altLang="en-US" sz="3000" dirty="0"/>
              <a:t>注意書きの書き方</a:t>
            </a:r>
            <a:endParaRPr lang="en-US" altLang="ja-JP" sz="3000" dirty="0"/>
          </a:p>
          <a:p>
            <a:pPr lvl="1"/>
            <a:r>
              <a:rPr lang="ja-JP" altLang="en-US" sz="3000" dirty="0"/>
              <a:t>テキストを選択し、</a:t>
            </a:r>
            <a:r>
              <a:rPr lang="ja-JP" altLang="en-US" sz="3000"/>
              <a:t>右クリック→</a:t>
            </a:r>
            <a:r>
              <a:rPr lang="en-US" altLang="ja-JP" sz="3000" dirty="0"/>
              <a:t>[</a:t>
            </a:r>
            <a:r>
              <a:rPr lang="ja-JP" altLang="en-US" sz="3000"/>
              <a:t>フォント</a:t>
            </a:r>
            <a:r>
              <a:rPr lang="en-US" altLang="ja-JP" sz="3000" dirty="0"/>
              <a:t>]</a:t>
            </a:r>
            <a:r>
              <a:rPr lang="ja-JP" altLang="en-US" sz="3000"/>
              <a:t>→</a:t>
            </a:r>
            <a:r>
              <a:rPr lang="en-US" altLang="ja-JP" sz="3000" dirty="0"/>
              <a:t>[</a:t>
            </a:r>
            <a:r>
              <a:rPr lang="ja-JP" altLang="en-US" sz="3000" dirty="0"/>
              <a:t>上付き</a:t>
            </a:r>
            <a:r>
              <a:rPr lang="en-US" altLang="ja-JP" sz="3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833914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41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今年の振り返り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の年間販売数は年間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</a:t>
            </a:r>
            <a:r>
              <a:rPr lang="ja-JP" altLang="en-US" sz="3000" baseline="30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（国内販売のみ）</a:t>
            </a:r>
            <a:endParaRPr lang="en-US" altLang="ja-JP" sz="3000" baseline="30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海外向け新商品の開発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中国の人口は、現在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億人（外務省のウェブサイトより）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このうち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代女性をターゲットにした商品を開発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万個の販売を目標とする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622797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41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今年の振り返り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の年間販売数は年間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</a:t>
            </a:r>
            <a:r>
              <a:rPr lang="en-US" altLang="ja-JP" sz="3000" baseline="30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altLang="ja-JP" sz="3000" baseline="30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海外向け新商品の開発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中国の人口は、現在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億人</a:t>
            </a:r>
            <a:r>
              <a:rPr lang="en-US" altLang="ja-JP" sz="3000" baseline="30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このうち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代女性をターゲットにした商品を開発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万個の販売を目標とする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F526D6-BBCE-45F2-8B50-490F4B70F2E3}"/>
              </a:ext>
            </a:extLst>
          </p:cNvPr>
          <p:cNvSpPr txBox="1"/>
          <p:nvPr/>
        </p:nvSpPr>
        <p:spPr>
          <a:xfrm>
            <a:off x="371475" y="5917467"/>
            <a:ext cx="1144905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国内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販売のみ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外務省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ウェブサイトより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648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4752976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29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Arial" panose="020B0604020202020204" pitchFamily="34" charset="0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来期に目指すべき数値目標（販売数</a:t>
            </a:r>
            <a:r>
              <a:rPr lang="en-US" altLang="ja-JP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100</a:t>
            </a: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万個）</a:t>
            </a:r>
            <a:endParaRPr lang="en-US" altLang="ja-JP" sz="2400" dirty="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どのような調査内容にするか</a:t>
            </a:r>
            <a:endParaRPr lang="en-US" altLang="ja-JP" sz="2400" dirty="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実施タイミングはいつごろにするか（</a:t>
            </a:r>
            <a:r>
              <a:rPr lang="en-US" altLang="ja-JP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11</a:t>
            </a: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～</a:t>
            </a:r>
            <a:r>
              <a:rPr lang="en-US" altLang="ja-JP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12</a:t>
            </a: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月？）</a:t>
            </a:r>
            <a:endParaRPr lang="en-US" altLang="ja-JP" sz="2400" dirty="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>
                <a:latin typeface="Arial" panose="020B0604020202020204" pitchFamily="34" charset="0"/>
                <a:ea typeface="游ゴシック Medium" panose="020B0500000000000000" pitchFamily="50" charset="-128"/>
              </a:rPr>
              <a:t>調査会社の</a:t>
            </a: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選定、予算の確認（年間</a:t>
            </a:r>
            <a:r>
              <a:rPr lang="en-US" altLang="ja-JP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2,000</a:t>
            </a: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万円）</a:t>
            </a:r>
            <a:endParaRPr lang="en-US" altLang="ja-JP" sz="2400" dirty="0">
              <a:solidFill>
                <a:srgbClr val="0070C0"/>
              </a:solidFill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Arial" panose="020B0604020202020204" pitchFamily="34" charset="0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Arial" panose="020B0604020202020204" pitchFamily="34" charset="0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Arial" panose="020B0604020202020204" pitchFamily="34" charset="0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9458553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検索</a:t>
            </a:r>
            <a:endParaRPr lang="en-US" altLang="ja-JP" sz="3000" dirty="0"/>
          </a:p>
          <a:p>
            <a:pPr lvl="1"/>
            <a:r>
              <a:rPr lang="ja-JP" altLang="en-US" sz="3000" dirty="0"/>
              <a:t>探したい文字を検索</a:t>
            </a:r>
            <a:endParaRPr lang="en-US" altLang="ja-JP" sz="3000" dirty="0"/>
          </a:p>
          <a:p>
            <a:pPr lvl="1"/>
            <a:r>
              <a:rPr lang="en-US" altLang="ja-JP" sz="3000" dirty="0" err="1"/>
              <a:t>Ctrl+F</a:t>
            </a:r>
            <a:endParaRPr lang="en-US" altLang="ja-JP" sz="3000" dirty="0"/>
          </a:p>
          <a:p>
            <a:pPr lvl="1"/>
            <a:r>
              <a:rPr lang="en-US" altLang="ja-JP" sz="3000" dirty="0"/>
              <a:t>Enter</a:t>
            </a:r>
            <a:r>
              <a:rPr lang="ja-JP" altLang="en-US" sz="3000" dirty="0"/>
              <a:t>を押すと、次の検索文字に</a:t>
            </a:r>
            <a:endParaRPr lang="en-US" altLang="ja-JP" sz="3000" dirty="0"/>
          </a:p>
          <a:p>
            <a:r>
              <a:rPr lang="ja-JP" altLang="en-US" sz="3000" dirty="0"/>
              <a:t>利用シーン（例）</a:t>
            </a:r>
            <a:endParaRPr lang="en-US" altLang="ja-JP" sz="3000" dirty="0"/>
          </a:p>
          <a:p>
            <a:pPr lvl="1"/>
            <a:r>
              <a:rPr lang="en-US" altLang="ja-JP" sz="3000" dirty="0"/>
              <a:t>A</a:t>
            </a:r>
            <a:r>
              <a:rPr lang="ja-JP" altLang="en-US" sz="3000"/>
              <a:t>社向け</a:t>
            </a:r>
            <a:r>
              <a:rPr lang="ja-JP" altLang="en-US" sz="3000" dirty="0"/>
              <a:t>に作成した提案資料を</a:t>
            </a:r>
            <a:r>
              <a:rPr lang="ja-JP" altLang="en-US" sz="3000"/>
              <a:t>、</a:t>
            </a:r>
            <a:r>
              <a:rPr lang="en-US" altLang="ja-JP" sz="3000" dirty="0"/>
              <a:t>B</a:t>
            </a:r>
            <a:r>
              <a:rPr lang="ja-JP" altLang="en-US" sz="3000"/>
              <a:t>社向け</a:t>
            </a:r>
            <a:r>
              <a:rPr lang="ja-JP" altLang="en-US" sz="3000" dirty="0"/>
              <a:t>にもコピー</a:t>
            </a:r>
            <a:endParaRPr lang="en-US" altLang="ja-JP" sz="3000" dirty="0"/>
          </a:p>
          <a:p>
            <a:pPr lvl="1"/>
            <a:r>
              <a:rPr lang="en-US" altLang="ja-JP" sz="3000" dirty="0"/>
              <a:t>B</a:t>
            </a:r>
            <a:r>
              <a:rPr lang="ja-JP" altLang="en-US" sz="3000"/>
              <a:t>社向け</a:t>
            </a:r>
            <a:r>
              <a:rPr lang="ja-JP" altLang="en-US" sz="3000" dirty="0"/>
              <a:t>提案資料に</a:t>
            </a:r>
            <a:r>
              <a:rPr lang="ja-JP" altLang="en-US" sz="3000"/>
              <a:t>「</a:t>
            </a:r>
            <a:r>
              <a:rPr lang="en-US" altLang="ja-JP" sz="3000" dirty="0"/>
              <a:t>A</a:t>
            </a:r>
            <a:r>
              <a:rPr lang="ja-JP" altLang="en-US" sz="3000"/>
              <a:t>社」</a:t>
            </a:r>
            <a:r>
              <a:rPr lang="ja-JP" altLang="en-US" sz="3000" dirty="0"/>
              <a:t>という文字が残っていないか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19917900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5353051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535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29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indent="0" defTabSz="895350">
              <a:lnSpc>
                <a:spcPct val="150000"/>
              </a:lnSpc>
              <a:buFont typeface="+mj-lt"/>
              <a:buNone/>
              <a:tabLst>
                <a:tab pos="3590925" algn="r"/>
                <a:tab pos="8077200" algn="r"/>
              </a:tabLst>
              <a:defRPr sz="30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置換</a:t>
            </a:r>
            <a:endParaRPr lang="en-US" altLang="ja-JP" dirty="0"/>
          </a:p>
          <a:p>
            <a:pPr lvl="1"/>
            <a:r>
              <a:rPr lang="ja-JP" altLang="en-US" dirty="0"/>
              <a:t>文字を置き換える</a:t>
            </a:r>
            <a:endParaRPr lang="en-US" altLang="ja-JP" dirty="0"/>
          </a:p>
          <a:p>
            <a:pPr lvl="1"/>
            <a:r>
              <a:rPr lang="en-US" altLang="ja-JP" dirty="0" err="1"/>
              <a:t>Ctrl+H</a:t>
            </a:r>
            <a:endParaRPr lang="en-US" altLang="ja-JP" dirty="0"/>
          </a:p>
          <a:p>
            <a:pPr lvl="1"/>
            <a:r>
              <a:rPr lang="ja-JP" altLang="en-US" dirty="0"/>
              <a:t>すべてのスライドの文字を置換してしまうので要注意</a:t>
            </a:r>
            <a:endParaRPr lang="en-US" altLang="ja-JP" dirty="0"/>
          </a:p>
          <a:p>
            <a:pPr lvl="1"/>
            <a:r>
              <a:rPr lang="ja-JP" altLang="en-US" dirty="0"/>
              <a:t>できれば「すべて置換」しないほうがミスは防げる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利用シーン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  <a:r>
              <a:rPr lang="ja-JP" altLang="en-US" dirty="0"/>
              <a:t>社向けの資料を、</a:t>
            </a:r>
            <a:r>
              <a:rPr lang="en-US" altLang="ja-JP" dirty="0"/>
              <a:t>B</a:t>
            </a:r>
            <a:r>
              <a:rPr lang="ja-JP" altLang="en-US" dirty="0"/>
              <a:t>社向けにも利用・・・社名を置換</a:t>
            </a:r>
            <a:endParaRPr lang="en-US" altLang="ja-JP" dirty="0"/>
          </a:p>
          <a:p>
            <a:pPr lvl="1"/>
            <a:r>
              <a:rPr lang="ja-JP" altLang="en-US" dirty="0"/>
              <a:t>表記の統一・・・株式</a:t>
            </a:r>
            <a:r>
              <a:rPr lang="ja-JP" altLang="en-US"/>
              <a:t>会社と株式会社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43868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</a:t>
            </a:r>
            <a:r>
              <a:rPr kumimoji="1"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「株式会社」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に統一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422969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marL="0" indent="0">
              <a:buNone/>
            </a:pPr>
            <a:r>
              <a:rPr lang="ja-JP" altLang="en-US" sz="3000" dirty="0"/>
              <a:t>社名一覧</a:t>
            </a:r>
            <a:endParaRPr lang="en-US" altLang="ja-JP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A</a:t>
            </a:r>
            <a:r>
              <a:rPr lang="ja-JP" altLang="en-US" sz="3000" dirty="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B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C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D</a:t>
            </a:r>
            <a:r>
              <a:rPr lang="ja-JP" altLang="en-US" sz="3000" dirty="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E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7B92E4-0600-44F4-BD1A-A6A30F41B6E6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2CE4EB-B127-4788-98A9-4A500A238858}"/>
              </a:ext>
            </a:extLst>
          </p:cNvPr>
          <p:cNvSpPr txBox="1"/>
          <p:nvPr/>
        </p:nvSpPr>
        <p:spPr>
          <a:xfrm>
            <a:off x="5609343" y="1162051"/>
            <a:ext cx="422969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marL="0" indent="0">
              <a:buNone/>
            </a:pPr>
            <a:r>
              <a:rPr lang="ja-JP" altLang="en-US" sz="3000" dirty="0"/>
              <a:t>社名一覧</a:t>
            </a:r>
            <a:endParaRPr lang="en-US" altLang="ja-JP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A</a:t>
            </a:r>
            <a:r>
              <a:rPr lang="ja-JP" altLang="en-US" sz="3000">
                <a:solidFill>
                  <a:schemeClr val="tx1"/>
                </a:solidFill>
              </a:rPr>
              <a:t>株式</a:t>
            </a:r>
            <a:r>
              <a:rPr lang="ja-JP" altLang="en-US" sz="3000" dirty="0">
                <a:solidFill>
                  <a:schemeClr val="tx1"/>
                </a:solidFill>
              </a:rPr>
              <a:t>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B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C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D</a:t>
            </a:r>
            <a:r>
              <a:rPr lang="ja-JP" altLang="en-US" sz="3000">
                <a:solidFill>
                  <a:schemeClr val="tx1"/>
                </a:solidFill>
              </a:rPr>
              <a:t>株式</a:t>
            </a:r>
            <a:r>
              <a:rPr lang="ja-JP" altLang="en-US" sz="3000" dirty="0">
                <a:solidFill>
                  <a:schemeClr val="tx1"/>
                </a:solidFill>
              </a:rPr>
              <a:t>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E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81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すべて「株式会社」に統一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422969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marL="0" indent="0">
              <a:buNone/>
            </a:pPr>
            <a:r>
              <a:rPr lang="ja-JP" altLang="en-US" sz="3000" dirty="0"/>
              <a:t>社名一覧</a:t>
            </a:r>
            <a:endParaRPr lang="en-US" altLang="ja-JP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A</a:t>
            </a:r>
            <a:r>
              <a:rPr lang="ja-JP" altLang="en-US" sz="3000">
                <a:solidFill>
                  <a:schemeClr val="tx1"/>
                </a:solidFill>
              </a:rPr>
              <a:t>株式</a:t>
            </a:r>
            <a:r>
              <a:rPr lang="ja-JP" altLang="en-US" sz="3000" dirty="0">
                <a:solidFill>
                  <a:schemeClr val="tx1"/>
                </a:solidFill>
              </a:rPr>
              <a:t>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B</a:t>
            </a:r>
            <a:r>
              <a:rPr lang="ja-JP" altLang="en-US" sz="3000">
                <a:solidFill>
                  <a:schemeClr val="tx1"/>
                </a:solidFill>
              </a:rPr>
              <a:t>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C</a:t>
            </a:r>
            <a:r>
              <a:rPr lang="ja-JP" altLang="en-US" sz="3000">
                <a:solidFill>
                  <a:schemeClr val="tx1"/>
                </a:solidFill>
              </a:rPr>
              <a:t>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D</a:t>
            </a:r>
            <a:r>
              <a:rPr lang="ja-JP" altLang="en-US" sz="3000">
                <a:solidFill>
                  <a:schemeClr val="tx1"/>
                </a:solidFill>
              </a:rPr>
              <a:t>株式</a:t>
            </a:r>
            <a:r>
              <a:rPr lang="ja-JP" altLang="en-US" sz="3000" dirty="0">
                <a:solidFill>
                  <a:schemeClr val="tx1"/>
                </a:solidFill>
              </a:rPr>
              <a:t>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E</a:t>
            </a:r>
            <a:r>
              <a:rPr lang="ja-JP" altLang="en-US" sz="3000">
                <a:solidFill>
                  <a:schemeClr val="tx1"/>
                </a:solidFill>
              </a:rPr>
              <a:t>社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7B92E4-0600-44F4-BD1A-A6A30F41B6E6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256781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置換（応用）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r>
              <a:rPr lang="ja-JP" altLang="en-US" sz="3000" dirty="0"/>
              <a:t>まとめて文字を削除したい</a:t>
            </a:r>
            <a:endParaRPr lang="en-US" altLang="ja-JP" sz="3000" dirty="0"/>
          </a:p>
          <a:p>
            <a:pPr lvl="1"/>
            <a:r>
              <a:rPr lang="ja-JP" altLang="en-US" sz="3000" dirty="0"/>
              <a:t>「検索する文字列」に、削除したい文字を入力</a:t>
            </a:r>
            <a:endParaRPr lang="en-US" altLang="ja-JP" sz="3000" dirty="0"/>
          </a:p>
          <a:p>
            <a:pPr lvl="1"/>
            <a:r>
              <a:rPr lang="ja-JP" altLang="en-US" sz="3000" dirty="0"/>
              <a:t>「置換後の文字列」に、</a:t>
            </a:r>
            <a:r>
              <a:rPr lang="ja-JP" altLang="en-US" sz="3000" u="sng" dirty="0"/>
              <a:t>何も書かない</a:t>
            </a:r>
            <a:endParaRPr lang="en-US" altLang="ja-JP" sz="3000" u="sng" dirty="0"/>
          </a:p>
        </p:txBody>
      </p:sp>
    </p:spTree>
    <p:extLst>
      <p:ext uri="{BB962C8B-B14F-4D97-AF65-F5344CB8AC3E}">
        <p14:creationId xmlns:p14="http://schemas.microsoft.com/office/powerpoint/2010/main" val="40430995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株式</a:t>
            </a:r>
            <a:r>
              <a:rPr kumimoji="1"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会社と株式会社を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削除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422969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marL="0" indent="0">
              <a:buNone/>
            </a:pPr>
            <a:r>
              <a:rPr lang="ja-JP" altLang="en-US" sz="3000" dirty="0"/>
              <a:t>社名一覧</a:t>
            </a:r>
            <a:endParaRPr lang="en-US" altLang="ja-JP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A</a:t>
            </a:r>
            <a:r>
              <a:rPr lang="ja-JP" altLang="en-US" sz="3000" dirty="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B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C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D</a:t>
            </a:r>
            <a:r>
              <a:rPr lang="ja-JP" altLang="en-US" sz="3000" dirty="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000" dirty="0">
                <a:solidFill>
                  <a:schemeClr val="tx1"/>
                </a:solidFill>
              </a:rPr>
              <a:t>E</a:t>
            </a:r>
            <a:r>
              <a:rPr lang="ja-JP" altLang="en-US" sz="3000">
                <a:solidFill>
                  <a:schemeClr val="tx1"/>
                </a:solidFill>
              </a:rPr>
              <a:t>株式会社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933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6095999" y="5924551"/>
            <a:ext cx="59626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356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574074" cy="256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  <a:tab pos="8077200" algn="r"/>
              </a:tabLst>
              <a:defRPr sz="28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  <a:tab pos="8077200" algn="r"/>
              </a:tabLst>
              <a:defRPr sz="2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defTabSz="895350">
              <a:lnSpc>
                <a:spcPct val="2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サイズの自動調整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スペースあれば、テキストの長さに応じて図形サイズを修正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スペースなければ、図形内でテキストを折り返す</a:t>
            </a:r>
          </a:p>
        </p:txBody>
      </p:sp>
    </p:spTree>
    <p:extLst>
      <p:ext uri="{BB962C8B-B14F-4D97-AF65-F5344CB8AC3E}">
        <p14:creationId xmlns:p14="http://schemas.microsoft.com/office/powerpoint/2010/main" val="696348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50" y="1338751"/>
            <a:ext cx="6753771" cy="4471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これまでの反省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ユーザー調査の実施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実施タイミングはいつごろに</a:t>
            </a: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調査会社の選定、予算の確認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全体スケジュール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担当の割り振り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4223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本日のアジェンダ（議題）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11449050" cy="502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来期マーケティングについて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ずはこれまでの反省をさせていただきまして、次に来期に目指すべき数値目標についてご相談させてください。それからユーザー調査の実施についても確認させていただきく存じます。具体的には、どのような調査内容にするか、実施タイミングはいつごろにするかについてです。最後</a:t>
            </a:r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に調査会社の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選定と予算について確認させていただければ幸いです。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2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進め方</a:t>
            </a:r>
            <a:endParaRPr lang="en-US" altLang="ja-JP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まずは全体スケジュールを確認させていただき、次に担当の割り振りまで決めたいと考えています。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D2555DC-30E4-4EB3-B3E0-BE52743A55DB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87312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C468C-3568-40B5-8C79-C179F0C62529}"/>
              </a:ext>
            </a:extLst>
          </p:cNvPr>
          <p:cNvSpPr/>
          <p:nvPr/>
        </p:nvSpPr>
        <p:spPr>
          <a:xfrm>
            <a:off x="209548" y="2371726"/>
            <a:ext cx="5391152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太字、下線、斜体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ショートカット：繰り返し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複数テキストボックス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38877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段落番号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ショートカット：並び替え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注意書き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置換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テキストボックスの自動調整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54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5324</TotalTime>
  <Words>3938</Words>
  <Application>Microsoft Macintosh PowerPoint</Application>
  <PresentationFormat>ワイド画面</PresentationFormat>
  <Paragraphs>932</Paragraphs>
  <Slides>79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6" baseType="lpstr">
      <vt:lpstr>ＭＳ Ｐゴシック</vt:lpstr>
      <vt:lpstr>メイリオ</vt:lpstr>
      <vt:lpstr>游ゴシック</vt:lpstr>
      <vt:lpstr>游ゴシック Medium</vt:lpstr>
      <vt:lpstr>游明朝</vt:lpstr>
      <vt:lpstr>Arial</vt:lpstr>
      <vt:lpstr>Office テーマ</vt:lpstr>
      <vt:lpstr>文章をマスター</vt:lpstr>
      <vt:lpstr>文章をマスター</vt:lpstr>
      <vt:lpstr>テキストボックス</vt:lpstr>
      <vt:lpstr>テキストボックスの作成</vt:lpstr>
      <vt:lpstr>文章をマスター</vt:lpstr>
      <vt:lpstr>フォントの種類</vt:lpstr>
      <vt:lpstr>本日のアジェンダ（議題）</vt:lpstr>
      <vt:lpstr>本日のアジェンダ（議題）</vt:lpstr>
      <vt:lpstr>文章をマスター</vt:lpstr>
      <vt:lpstr>フォント色</vt:lpstr>
      <vt:lpstr>本日のアジェンダ（議題）</vt:lpstr>
      <vt:lpstr>本日のアジェンダ（議題）</vt:lpstr>
      <vt:lpstr>本日のアジェンダ（議題）</vt:lpstr>
      <vt:lpstr>フォント色を変えてみる</vt:lpstr>
      <vt:lpstr>フォント配色</vt:lpstr>
      <vt:lpstr>文章をマスター</vt:lpstr>
      <vt:lpstr>フォントサイズ</vt:lpstr>
      <vt:lpstr>本日のアジェンダ（議題）</vt:lpstr>
      <vt:lpstr>文章をマスター</vt:lpstr>
      <vt:lpstr>太字、下線</vt:lpstr>
      <vt:lpstr>本日のアジェンダ（議題）</vt:lpstr>
      <vt:lpstr>本日のアジェンダ（議題）</vt:lpstr>
      <vt:lpstr>文章をマスター</vt:lpstr>
      <vt:lpstr>便利ショートカット</vt:lpstr>
      <vt:lpstr>文章をマスター</vt:lpstr>
      <vt:lpstr>便利ショートカット</vt:lpstr>
      <vt:lpstr>本日のアジェンダ（議題）</vt:lpstr>
      <vt:lpstr>文章をマスター</vt:lpstr>
      <vt:lpstr>複数テキストボックス</vt:lpstr>
      <vt:lpstr>1つのテキストボックスだと縦がきゅうくつ</vt:lpstr>
      <vt:lpstr>複数のテキストボックスを横に並べる</vt:lpstr>
      <vt:lpstr>文章をマスター</vt:lpstr>
      <vt:lpstr>そろえ（基本）</vt:lpstr>
      <vt:lpstr>文字は左そろえ、数字は右そろえ</vt:lpstr>
      <vt:lpstr>項目名については中央そろえ</vt:lpstr>
      <vt:lpstr>そろえ（応用）</vt:lpstr>
      <vt:lpstr>化粧品ブランドAに対するお客様の声</vt:lpstr>
      <vt:lpstr>化粧品ブランドAに対するお客様の声</vt:lpstr>
      <vt:lpstr>文章をマスター</vt:lpstr>
      <vt:lpstr>段落、箇条書き（基本）</vt:lpstr>
      <vt:lpstr>本日のアジェンダ（議題）</vt:lpstr>
      <vt:lpstr>本日のアジェンダ（議題）</vt:lpstr>
      <vt:lpstr>段落番号</vt:lpstr>
      <vt:lpstr>段落番号をつくる</vt:lpstr>
      <vt:lpstr>段落番号（開始番号の変更）</vt:lpstr>
      <vt:lpstr>文章をマスター</vt:lpstr>
      <vt:lpstr>本日のアジェンダ（議題）</vt:lpstr>
      <vt:lpstr>箇条書き（基本）</vt:lpstr>
      <vt:lpstr>箇条書きをつくる</vt:lpstr>
      <vt:lpstr>箇条書き（応用）</vt:lpstr>
      <vt:lpstr>箇条書き内で改行</vt:lpstr>
      <vt:lpstr>文章をマスター</vt:lpstr>
      <vt:lpstr>本日のアジェンダ（議題）</vt:lpstr>
      <vt:lpstr>本日のアジェンダ（議題）</vt:lpstr>
      <vt:lpstr>Tabキー</vt:lpstr>
      <vt:lpstr>段落番号、箇条書き、Tabキーを使う</vt:lpstr>
      <vt:lpstr>ルーラー</vt:lpstr>
      <vt:lpstr>文章をマスター</vt:lpstr>
      <vt:lpstr>便利ショートカット</vt:lpstr>
      <vt:lpstr>本日のアジェンダ（議題）</vt:lpstr>
      <vt:lpstr>文章をマスター</vt:lpstr>
      <vt:lpstr>行間</vt:lpstr>
      <vt:lpstr>行間1.0の場合</vt:lpstr>
      <vt:lpstr>行間1.5の場合</vt:lpstr>
      <vt:lpstr>文章をマスター</vt:lpstr>
      <vt:lpstr>注意書き</vt:lpstr>
      <vt:lpstr>本日のアジェンダ（議題）</vt:lpstr>
      <vt:lpstr>本日のアジェンダ（議題）</vt:lpstr>
      <vt:lpstr>文章をマスター</vt:lpstr>
      <vt:lpstr>検索</vt:lpstr>
      <vt:lpstr>文章をマスター</vt:lpstr>
      <vt:lpstr>置換</vt:lpstr>
      <vt:lpstr>すべて「株式会社」に統一</vt:lpstr>
      <vt:lpstr>すべて「株式会社」に統一</vt:lpstr>
      <vt:lpstr>置換（応用）</vt:lpstr>
      <vt:lpstr>株式会社と株式会社を削除</vt:lpstr>
      <vt:lpstr>文章をマスター</vt:lpstr>
      <vt:lpstr>テキストボックスの自動調整</vt:lpstr>
      <vt:lpstr>本日のアジェンダ（議題）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貴一朗 井波</cp:lastModifiedBy>
  <cp:revision>87</cp:revision>
  <dcterms:created xsi:type="dcterms:W3CDTF">2020-11-14T08:32:21Z</dcterms:created>
  <dcterms:modified xsi:type="dcterms:W3CDTF">2024-01-28T23:11:31Z</dcterms:modified>
</cp:coreProperties>
</file>