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3" r:id="rId2"/>
    <p:sldId id="347" r:id="rId3"/>
    <p:sldId id="372" r:id="rId4"/>
    <p:sldId id="432" r:id="rId5"/>
    <p:sldId id="425" r:id="rId6"/>
    <p:sldId id="431" r:id="rId7"/>
    <p:sldId id="433" r:id="rId8"/>
    <p:sldId id="377" r:id="rId9"/>
    <p:sldId id="363" r:id="rId10"/>
    <p:sldId id="393" r:id="rId11"/>
    <p:sldId id="394" r:id="rId12"/>
    <p:sldId id="378" r:id="rId13"/>
    <p:sldId id="371" r:id="rId14"/>
    <p:sldId id="399" r:id="rId15"/>
    <p:sldId id="405" r:id="rId16"/>
    <p:sldId id="400" r:id="rId17"/>
    <p:sldId id="426" r:id="rId18"/>
    <p:sldId id="427" r:id="rId19"/>
    <p:sldId id="434" r:id="rId20"/>
    <p:sldId id="435" r:id="rId21"/>
    <p:sldId id="436" r:id="rId22"/>
    <p:sldId id="438" r:id="rId23"/>
    <p:sldId id="401" r:id="rId24"/>
    <p:sldId id="402" r:id="rId25"/>
    <p:sldId id="403" r:id="rId26"/>
    <p:sldId id="351" r:id="rId27"/>
    <p:sldId id="379" r:id="rId28"/>
    <p:sldId id="361" r:id="rId29"/>
    <p:sldId id="424" r:id="rId30"/>
    <p:sldId id="385" r:id="rId31"/>
    <p:sldId id="382" r:id="rId32"/>
    <p:sldId id="383" r:id="rId33"/>
    <p:sldId id="384" r:id="rId34"/>
    <p:sldId id="386" r:id="rId35"/>
    <p:sldId id="388" r:id="rId36"/>
    <p:sldId id="478" r:id="rId37"/>
    <p:sldId id="415" r:id="rId38"/>
    <p:sldId id="428" r:id="rId39"/>
    <p:sldId id="477" r:id="rId40"/>
    <p:sldId id="429" r:id="rId41"/>
    <p:sldId id="430" r:id="rId42"/>
    <p:sldId id="389" r:id="rId43"/>
    <p:sldId id="406" r:id="rId44"/>
    <p:sldId id="410" r:id="rId45"/>
    <p:sldId id="423" r:id="rId46"/>
    <p:sldId id="359" r:id="rId47"/>
    <p:sldId id="358" r:id="rId48"/>
    <p:sldId id="407" r:id="rId49"/>
    <p:sldId id="419" r:id="rId50"/>
    <p:sldId id="417" r:id="rId51"/>
    <p:sldId id="476" r:id="rId52"/>
    <p:sldId id="421" r:id="rId53"/>
    <p:sldId id="390" r:id="rId54"/>
    <p:sldId id="362" r:id="rId55"/>
    <p:sldId id="459" r:id="rId56"/>
    <p:sldId id="391" r:id="rId57"/>
    <p:sldId id="440" r:id="rId58"/>
    <p:sldId id="460" r:id="rId59"/>
    <p:sldId id="392" r:id="rId60"/>
    <p:sldId id="441" r:id="rId61"/>
    <p:sldId id="461" r:id="rId62"/>
    <p:sldId id="442" r:id="rId63"/>
    <p:sldId id="443" r:id="rId64"/>
    <p:sldId id="444" r:id="rId65"/>
    <p:sldId id="364" r:id="rId66"/>
    <p:sldId id="462" r:id="rId67"/>
    <p:sldId id="463" r:id="rId68"/>
    <p:sldId id="445" r:id="rId69"/>
    <p:sldId id="365" r:id="rId70"/>
    <p:sldId id="448" r:id="rId71"/>
    <p:sldId id="464" r:id="rId72"/>
    <p:sldId id="446" r:id="rId73"/>
    <p:sldId id="449" r:id="rId74"/>
    <p:sldId id="465" r:id="rId75"/>
    <p:sldId id="466" r:id="rId76"/>
    <p:sldId id="467" r:id="rId77"/>
    <p:sldId id="450" r:id="rId78"/>
    <p:sldId id="455" r:id="rId79"/>
    <p:sldId id="468" r:id="rId80"/>
    <p:sldId id="471" r:id="rId81"/>
    <p:sldId id="472" r:id="rId82"/>
    <p:sldId id="469" r:id="rId83"/>
    <p:sldId id="470" r:id="rId84"/>
    <p:sldId id="451" r:id="rId85"/>
    <p:sldId id="456" r:id="rId86"/>
    <p:sldId id="473" r:id="rId87"/>
    <p:sldId id="452" r:id="rId88"/>
    <p:sldId id="457" r:id="rId89"/>
    <p:sldId id="453" r:id="rId90"/>
    <p:sldId id="458" r:id="rId91"/>
    <p:sldId id="475" r:id="rId92"/>
    <p:sldId id="479" r:id="rId9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4611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2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toshi" initials="H" lastIdx="2" clrIdx="0">
    <p:extLst>
      <p:ext uri="{19B8F6BF-5375-455C-9EA6-DF929625EA0E}">
        <p15:presenceInfo xmlns:p15="http://schemas.microsoft.com/office/powerpoint/2012/main" userId="c075a0ba67b129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00"/>
    <a:srgbClr val="FF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9"/>
    <p:restoredTop sz="94660"/>
  </p:normalViewPr>
  <p:slideViewPr>
    <p:cSldViewPr>
      <p:cViewPr varScale="1">
        <p:scale>
          <a:sx n="78" d="100"/>
          <a:sy n="78" d="100"/>
        </p:scale>
        <p:origin x="184" y="840"/>
      </p:cViewPr>
      <p:guideLst>
        <p:guide orient="horz" pos="1933"/>
        <p:guide pos="4611"/>
        <p:guide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1192-B5EC-4AF4-A0FC-0C9AF06891BD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FB5D-3ED4-4EA6-B09B-1BBA265BC0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59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8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7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2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9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14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114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93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4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63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18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46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54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58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36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2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8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DFB5D-3ED4-4EA6-B09B-1BBA265BC0FE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32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13080-3963-4E52-AB2B-199ED5D4F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95D64-E8DE-4E20-8C54-DF9EFECC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0632A-0DCF-47F7-A6A1-DBD553F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26DE6-DC65-4178-98CE-460C43C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2F67E-871D-43E2-990D-DB095852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A2A63-3072-45EE-A5C2-32EAA3A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E752F-A1A2-4B88-A49D-32EC7F1C7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215951-6D1B-44B0-8E61-A9A6855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84825-A495-451C-B3D5-E8458C10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2B1E9-AD50-49AC-B421-EFFEFD9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1A9E1-2516-4035-9A14-EF9A4211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E0FCA6-1528-44AA-9F14-CF384469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99DF1-A7C9-416B-BFDA-90874BBC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DACD19-C227-405B-AAC0-2B46027F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4D53E-981D-4023-B352-C2D541B7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A51A2-3383-4875-B45A-C9E85CED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A7F90-6A42-46FE-9CA2-8C17403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D69AA-A28B-4C8D-9847-F540E969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B49FC-0780-46D2-AA62-FA30758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67C87-A360-4CC6-9574-ACEA60A0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F4E-301B-4B83-B433-32E74AD0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4E4A-5FEF-4CFC-B002-EC34EADC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5F33A-D2BA-4194-BD76-5A6B54E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F7CFA-898E-4119-A0F9-0FBD4B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412A7-4C42-409D-BDCF-F3E581F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A23F4-3CB2-4317-BE00-2AF7FCB3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03151-DED0-41A9-B43F-9B5695F58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3B9BB3-6DB8-456B-87FF-E5910CE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F8C38E-C78D-42CA-9EC3-F1C71B90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44C7E-F1C8-4938-8907-879E68D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F1F37-1518-474E-82EB-E32B71A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93521-0A8E-456E-8285-BB16DBB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8813A6-0056-4C76-89E1-C0726982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E7926-D284-4D52-9980-16870460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D2D015-5733-48D2-876C-B6C38385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2069-830F-4C34-AD2E-F0D4BAA01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B275C2-E484-4B3A-BD01-CD0CE7ED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D2CF26-2982-486B-92BD-0632588A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712C06-13D4-455A-93AB-07A8DA50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8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A7B7-508F-4426-B09A-6457D82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1BE08-E946-4F51-B20A-CD150A4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86001-685D-430E-A746-A08E542C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87FA22-510F-4432-B323-D70344C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DAAAC1-CEF4-4102-8B04-0B7B1C7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7F2BD3-E832-4694-AC6D-9AA68BEB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D2D4F-AAFA-4A0A-8F65-67F7BC08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BDE8-787A-4DCA-8679-6AFCAD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2C603-F9EC-4832-9465-FD216239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B5C2F-E795-4F9E-BF7D-C4CBA9046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7526A3-5697-4337-BF3C-83FE32DE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328A5-E434-4610-8908-86C0E19C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609F2-959E-4A6A-A52F-041AA97A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DB4D0-CB7B-4E09-AC7E-89D9094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DD6A9-6E77-4073-897E-9D1EC205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46B733-1E38-4267-B910-595B1B16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6C47A-2479-4DD8-9F56-EBA8EC4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BCE65-A6A0-4B6D-A06F-4EE8626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DF71-0002-445D-B02A-981495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8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D5A305-1BA2-4CBB-9F16-64C7FF51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136525"/>
            <a:ext cx="11525251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3B6AEC-8C7C-4EEE-A80F-52D19871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7" y="1235075"/>
            <a:ext cx="11525249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BB604-AEAA-43D7-8130-E2E1CCE1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0630-22D5-41DD-B9C5-D277F6AAEF81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B5321-CDB8-4331-9477-0EEA6A2F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6058B-8DC3-4C90-8A1A-6D8F10A5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18C0-28E9-4939-92F0-95EA2AE587C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2D1BDD-4B7F-4D68-B74F-25C0DC660ED2}"/>
              </a:ext>
            </a:extLst>
          </p:cNvPr>
          <p:cNvCxnSpPr/>
          <p:nvPr userDrawn="1"/>
        </p:nvCxnSpPr>
        <p:spPr>
          <a:xfrm>
            <a:off x="0" y="904875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594" indent="228594" algn="l" defTabSz="914377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783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71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60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49" indent="228594" algn="l" defTabSz="914377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1162051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15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510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移動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図形の外枠をクリックして、マウスで移動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テキストを選択している場合は、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Esc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キーを押す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矢印（↑↓←→）でも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OK</a:t>
            </a: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サイズ変更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図形の隅にある「〇」を使う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矢印（↑↓←→）でも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OK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図形の移動、サイズ変更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51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2387353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08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20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色の使い方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ベースカラーと、アクセントカラー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色は使いすぎない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グレーをうまく使う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塗りつぶし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白抜きというテクニック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枠線なし、のほうが効率的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5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7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1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7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81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1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20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色の使い方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ベースカラーと、アクセントカラー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色は使いすぎない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グレーをうまく使う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塗りつぶし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白抜きというテクニック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枠線なし、のほうが効率的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図形の挿入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挿入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または、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にもあります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43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9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20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色の使い方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ベースカラーと、アクセントカラー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色は使いすぎない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グレーをうまく使う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塗りつぶし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白抜きというテクニック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4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枠線なし、のほうが効率的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800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6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2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43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 startAt="4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既定の図形を設定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何度も図形の色を変更するのは面倒・・・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いちど作成した図形を、既定（デフォルト）にする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46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2972569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45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線をまっすぐ引くには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水平または垂直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を押しながら線を引く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線の色を変えるには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ja-JP" altLang="en-US" sz="3000" u="sng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枠線の色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を変える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「塗りつぶし」ではないので注意！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399532-3BA5-8A47-31D6-0F948B375B96}"/>
              </a:ext>
            </a:extLst>
          </p:cNvPr>
          <p:cNvCxnSpPr/>
          <p:nvPr/>
        </p:nvCxnSpPr>
        <p:spPr>
          <a:xfrm>
            <a:off x="6096000" y="2132856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4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69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図形の種類（例）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8F204A-1DA0-40B8-B0F3-7F748278279E}"/>
              </a:ext>
            </a:extLst>
          </p:cNvPr>
          <p:cNvSpPr/>
          <p:nvPr/>
        </p:nvSpPr>
        <p:spPr>
          <a:xfrm>
            <a:off x="407368" y="1412776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項目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6D0B9C7-CFC7-48A6-9E80-E4997BC1804E}"/>
              </a:ext>
            </a:extLst>
          </p:cNvPr>
          <p:cNvGrpSpPr/>
          <p:nvPr/>
        </p:nvGrpSpPr>
        <p:grpSpPr>
          <a:xfrm>
            <a:off x="407368" y="2885715"/>
            <a:ext cx="2905524" cy="523220"/>
            <a:chOff x="407368" y="2924944"/>
            <a:chExt cx="2905524" cy="52322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3CB48ED-0299-4931-B4BA-35A8829C1835}"/>
                </a:ext>
              </a:extLst>
            </p:cNvPr>
            <p:cNvSpPr txBox="1"/>
            <p:nvPr/>
          </p:nvSpPr>
          <p:spPr>
            <a:xfrm>
              <a:off x="407368" y="2924944"/>
              <a:ext cx="2905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タイトル</a:t>
              </a: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6DEB63F-BA18-4CDF-90AE-1DE390372478}"/>
                </a:ext>
              </a:extLst>
            </p:cNvPr>
            <p:cNvCxnSpPr>
              <a:cxnSpLocks/>
            </p:cNvCxnSpPr>
            <p:nvPr/>
          </p:nvCxnSpPr>
          <p:spPr>
            <a:xfrm>
              <a:off x="495544" y="3414551"/>
              <a:ext cx="27291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9B2812E8-0DFC-4E38-A635-DC317F83E485}"/>
              </a:ext>
            </a:extLst>
          </p:cNvPr>
          <p:cNvSpPr/>
          <p:nvPr/>
        </p:nvSpPr>
        <p:spPr>
          <a:xfrm>
            <a:off x="531423" y="5391664"/>
            <a:ext cx="2481065" cy="773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ステップ</a:t>
            </a:r>
            <a:endParaRPr kumimoji="1" lang="ja-JP" altLang="en-US" sz="32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9C67C770-5E7A-4A04-8889-DB081A8BC9BA}"/>
              </a:ext>
            </a:extLst>
          </p:cNvPr>
          <p:cNvSpPr/>
          <p:nvPr/>
        </p:nvSpPr>
        <p:spPr>
          <a:xfrm rot="5400000">
            <a:off x="1356686" y="4089539"/>
            <a:ext cx="849515" cy="587910"/>
          </a:xfrm>
          <a:prstGeom prst="triangle">
            <a:avLst/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0B58A9-F8A2-44D8-A098-16C40E45BDF8}"/>
              </a:ext>
            </a:extLst>
          </p:cNvPr>
          <p:cNvSpPr txBox="1"/>
          <p:nvPr/>
        </p:nvSpPr>
        <p:spPr>
          <a:xfrm>
            <a:off x="4943872" y="1412776"/>
            <a:ext cx="5341066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201F47-FC30-4FFB-95FF-6128043B463B}"/>
              </a:ext>
            </a:extLst>
          </p:cNvPr>
          <p:cNvSpPr txBox="1"/>
          <p:nvPr/>
        </p:nvSpPr>
        <p:spPr>
          <a:xfrm>
            <a:off x="4943872" y="2771413"/>
            <a:ext cx="5341066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テキスト＆下線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3A297-0631-482A-8CB6-9FD1687CE16E}"/>
              </a:ext>
            </a:extLst>
          </p:cNvPr>
          <p:cNvSpPr txBox="1"/>
          <p:nvPr/>
        </p:nvSpPr>
        <p:spPr>
          <a:xfrm>
            <a:off x="4943872" y="3971734"/>
            <a:ext cx="5341066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三角形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C1DD21-A4E3-442C-888E-540FA9D1E315}"/>
              </a:ext>
            </a:extLst>
          </p:cNvPr>
          <p:cNvSpPr txBox="1"/>
          <p:nvPr/>
        </p:nvSpPr>
        <p:spPr>
          <a:xfrm>
            <a:off x="4943872" y="5419379"/>
            <a:ext cx="5341066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五角形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2B60229-AD0F-481D-A96D-F25A8C6CDD81}"/>
              </a:ext>
            </a:extLst>
          </p:cNvPr>
          <p:cNvSpPr txBox="1"/>
          <p:nvPr/>
        </p:nvSpPr>
        <p:spPr>
          <a:xfrm>
            <a:off x="695400" y="3984370"/>
            <a:ext cx="448145" cy="86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46B5CE-DEAA-41C8-9382-2515EA2AC647}"/>
              </a:ext>
            </a:extLst>
          </p:cNvPr>
          <p:cNvSpPr txBox="1"/>
          <p:nvPr/>
        </p:nvSpPr>
        <p:spPr>
          <a:xfrm>
            <a:off x="2279576" y="3984370"/>
            <a:ext cx="448145" cy="718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5350">
              <a:lnSpc>
                <a:spcPct val="150000"/>
              </a:lnSpc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479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3558531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14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図形と図形をつなげる線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図形を動かせば、コネクタも調整される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覚えておきたい</a:t>
            </a: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種類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直線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カギ線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矢印を出す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698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B030ABD-DA81-4206-BA90-3BF97407D1C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289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166123E-4829-445B-86F1-0F4836A91AF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6289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0210-E72B-435E-9FA1-AA3E2752A0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229600" y="2628900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DDFC47-6FC4-4938-84F8-40738B39650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29600" y="4448175"/>
            <a:ext cx="0" cy="742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A6F7BA-B83F-46A2-ACBC-6CF634463D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638675" y="2090738"/>
            <a:ext cx="1581150" cy="36385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21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8691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8"/>
            <a:ext cx="694772" cy="11952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9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4149080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6536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変化や流れ、メッセージを示す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売上は、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万円に増えました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マーケティングの課題 → 解決アイデア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男性の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40%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が購入 → つまり、男性からの評価が高い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主に使う</a:t>
            </a: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種類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三角形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12A2E6D-BF95-486D-96CB-0246476A6F18}"/>
              </a:ext>
            </a:extLst>
          </p:cNvPr>
          <p:cNvSpPr/>
          <p:nvPr/>
        </p:nvSpPr>
        <p:spPr>
          <a:xfrm>
            <a:off x="4151784" y="5116269"/>
            <a:ext cx="936104" cy="792088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B0950253-C621-4E75-8ACC-73507C2F50D1}"/>
              </a:ext>
            </a:extLst>
          </p:cNvPr>
          <p:cNvSpPr/>
          <p:nvPr/>
        </p:nvSpPr>
        <p:spPr>
          <a:xfrm rot="5400000">
            <a:off x="4078433" y="6094640"/>
            <a:ext cx="650760" cy="504055"/>
          </a:xfrm>
          <a:prstGeom prst="triangle">
            <a:avLst/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216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C138DF6-A987-4615-9BE0-1E7B674A024D}"/>
              </a:ext>
            </a:extLst>
          </p:cNvPr>
          <p:cNvSpPr/>
          <p:nvPr/>
        </p:nvSpPr>
        <p:spPr>
          <a:xfrm>
            <a:off x="7032104" y="2492896"/>
            <a:ext cx="648072" cy="648072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647EB04-F74A-4027-AE8F-F3387083CB78}"/>
              </a:ext>
            </a:extLst>
          </p:cNvPr>
          <p:cNvSpPr/>
          <p:nvPr/>
        </p:nvSpPr>
        <p:spPr>
          <a:xfrm>
            <a:off x="7032104" y="3998047"/>
            <a:ext cx="648072" cy="648072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D7C7A08-92F0-4249-A39E-E1AB0E64C2B0}"/>
              </a:ext>
            </a:extLst>
          </p:cNvPr>
          <p:cNvSpPr/>
          <p:nvPr/>
        </p:nvSpPr>
        <p:spPr>
          <a:xfrm>
            <a:off x="7032104" y="5529287"/>
            <a:ext cx="648072" cy="648072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5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208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371475" y="1196752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矢印の形を変える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図形をクリック→ 「</a:t>
            </a:r>
            <a:r>
              <a:rPr lang="ja-JP" altLang="en-US" sz="3000" b="1" dirty="0">
                <a:solidFill>
                  <a:srgbClr val="FF7D3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●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」で調整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図形の回転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図形をクリック→ 「　　」で調整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ぴったり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度回転させる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533525" lvl="2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回転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(1)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12A2E6D-BF95-486D-96CB-0246476A6F18}"/>
              </a:ext>
            </a:extLst>
          </p:cNvPr>
          <p:cNvSpPr/>
          <p:nvPr/>
        </p:nvSpPr>
        <p:spPr>
          <a:xfrm>
            <a:off x="9121440" y="1844824"/>
            <a:ext cx="936104" cy="792088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B0950253-C621-4E75-8ACC-73507C2F50D1}"/>
              </a:ext>
            </a:extLst>
          </p:cNvPr>
          <p:cNvSpPr/>
          <p:nvPr/>
        </p:nvSpPr>
        <p:spPr>
          <a:xfrm rot="5400000">
            <a:off x="9103054" y="4123187"/>
            <a:ext cx="650760" cy="504055"/>
          </a:xfrm>
          <a:prstGeom prst="triangle">
            <a:avLst/>
          </a:prstGeom>
          <a:solidFill>
            <a:srgbClr val="0070C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11B244C-CC3B-4878-A6EB-3FA36A9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3943682"/>
            <a:ext cx="539105" cy="7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4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64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ステップを示す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マーケティングの手順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プロジェクトの進行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矢印は</a:t>
            </a: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種類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五角形（ホームベース）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山形（矢羽根）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(2)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6AF8C0C-427A-4897-8041-88B9C5D9F074}"/>
              </a:ext>
            </a:extLst>
          </p:cNvPr>
          <p:cNvSpPr/>
          <p:nvPr/>
        </p:nvSpPr>
        <p:spPr>
          <a:xfrm>
            <a:off x="8024659" y="3573016"/>
            <a:ext cx="279745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DAEC0B85-AC28-40B0-BD3E-9A081544E30E}"/>
              </a:ext>
            </a:extLst>
          </p:cNvPr>
          <p:cNvSpPr/>
          <p:nvPr/>
        </p:nvSpPr>
        <p:spPr>
          <a:xfrm>
            <a:off x="7782216" y="5076054"/>
            <a:ext cx="3282336" cy="9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335135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8691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8"/>
            <a:ext cx="694772" cy="11952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57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新商品の販売戦略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D80A32-6D81-4F35-87AD-57F79365C302}"/>
              </a:ext>
            </a:extLst>
          </p:cNvPr>
          <p:cNvSpPr txBox="1"/>
          <p:nvPr/>
        </p:nvSpPr>
        <p:spPr>
          <a:xfrm>
            <a:off x="33536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ネット広告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新聞チラシ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動画配信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70AA56-15ED-4D7B-9E18-4F9662A177C4}"/>
              </a:ext>
            </a:extLst>
          </p:cNvPr>
          <p:cNvSpPr txBox="1"/>
          <p:nvPr/>
        </p:nvSpPr>
        <p:spPr>
          <a:xfrm>
            <a:off x="3262386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商品説明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競合との比較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5048FE-B3A5-495D-872F-EAB9418F404A}"/>
              </a:ext>
            </a:extLst>
          </p:cNvPr>
          <p:cNvSpPr txBox="1"/>
          <p:nvPr/>
        </p:nvSpPr>
        <p:spPr>
          <a:xfrm>
            <a:off x="609600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有名人の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利用者の声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販売数の推移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3EAA5-41E4-4D43-B0E3-589AB7EDFE9A}"/>
              </a:ext>
            </a:extLst>
          </p:cNvPr>
          <p:cNvSpPr txBox="1"/>
          <p:nvPr/>
        </p:nvSpPr>
        <p:spPr>
          <a:xfrm>
            <a:off x="9114613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カード決済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B6069142-57DB-4C78-BB6D-C0B70B0F818C}"/>
              </a:ext>
            </a:extLst>
          </p:cNvPr>
          <p:cNvSpPr/>
          <p:nvPr/>
        </p:nvSpPr>
        <p:spPr>
          <a:xfrm>
            <a:off x="335361" y="2348880"/>
            <a:ext cx="279745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認知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A5ADCD6-B7C2-45CA-BD91-549019205BFC}"/>
              </a:ext>
            </a:extLst>
          </p:cNvPr>
          <p:cNvSpPr/>
          <p:nvPr/>
        </p:nvSpPr>
        <p:spPr>
          <a:xfrm>
            <a:off x="3271623" y="2348880"/>
            <a:ext cx="2753539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理解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62A680F5-6995-4EF2-A532-C43D620E602B}"/>
              </a:ext>
            </a:extLst>
          </p:cNvPr>
          <p:cNvSpPr/>
          <p:nvPr/>
        </p:nvSpPr>
        <p:spPr>
          <a:xfrm>
            <a:off x="6166905" y="2348880"/>
            <a:ext cx="2809714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評判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EA1A8862-4673-4A94-B5DB-6141C2DD7248}"/>
              </a:ext>
            </a:extLst>
          </p:cNvPr>
          <p:cNvSpPr/>
          <p:nvPr/>
        </p:nvSpPr>
        <p:spPr>
          <a:xfrm>
            <a:off x="9114613" y="2348880"/>
            <a:ext cx="2753538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購入</a:t>
            </a:r>
          </a:p>
        </p:txBody>
      </p:sp>
    </p:spTree>
    <p:extLst>
      <p:ext uri="{BB962C8B-B14F-4D97-AF65-F5344CB8AC3E}">
        <p14:creationId xmlns:p14="http://schemas.microsoft.com/office/powerpoint/2010/main" val="302212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新商品の販売戦略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8DC7FD54-7076-4555-A386-4C6E21F2A092}"/>
              </a:ext>
            </a:extLst>
          </p:cNvPr>
          <p:cNvSpPr/>
          <p:nvPr/>
        </p:nvSpPr>
        <p:spPr>
          <a:xfrm>
            <a:off x="335360" y="2348880"/>
            <a:ext cx="3000995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認知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C38814DC-3020-4194-B6A2-803993E0E435}"/>
              </a:ext>
            </a:extLst>
          </p:cNvPr>
          <p:cNvSpPr/>
          <p:nvPr/>
        </p:nvSpPr>
        <p:spPr>
          <a:xfrm>
            <a:off x="2946234" y="2348880"/>
            <a:ext cx="3282336" cy="9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kumimoji="1" lang="ja-JP" altLang="en-US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理解</a:t>
            </a:r>
          </a:p>
        </p:txBody>
      </p:sp>
      <p:sp>
        <p:nvSpPr>
          <p:cNvPr id="26" name="矢印: 山形 25">
            <a:extLst>
              <a:ext uri="{FF2B5EF4-FFF2-40B4-BE49-F238E27FC236}">
                <a16:creationId xmlns:a16="http://schemas.microsoft.com/office/drawing/2014/main" id="{4F922DEC-8F43-4325-9016-BB45B01F4B23}"/>
              </a:ext>
            </a:extLst>
          </p:cNvPr>
          <p:cNvSpPr/>
          <p:nvPr/>
        </p:nvSpPr>
        <p:spPr>
          <a:xfrm>
            <a:off x="5832277" y="2348880"/>
            <a:ext cx="3282336" cy="9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kumimoji="1" lang="ja-JP" altLang="en-US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評判</a:t>
            </a:r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2180E025-0E83-40B1-AA8E-50A61FC3BD76}"/>
              </a:ext>
            </a:extLst>
          </p:cNvPr>
          <p:cNvSpPr/>
          <p:nvPr/>
        </p:nvSpPr>
        <p:spPr>
          <a:xfrm>
            <a:off x="8718320" y="2348880"/>
            <a:ext cx="3282336" cy="9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30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購入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D80A32-6D81-4F35-87AD-57F79365C302}"/>
              </a:ext>
            </a:extLst>
          </p:cNvPr>
          <p:cNvSpPr txBox="1"/>
          <p:nvPr/>
        </p:nvSpPr>
        <p:spPr>
          <a:xfrm>
            <a:off x="33536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ネット広告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新聞チラシ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動画配信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70AA56-15ED-4D7B-9E18-4F9662A177C4}"/>
              </a:ext>
            </a:extLst>
          </p:cNvPr>
          <p:cNvSpPr txBox="1"/>
          <p:nvPr/>
        </p:nvSpPr>
        <p:spPr>
          <a:xfrm>
            <a:off x="3262386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商品説明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競合との比較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5048FE-B3A5-495D-872F-EAB9418F404A}"/>
              </a:ext>
            </a:extLst>
          </p:cNvPr>
          <p:cNvSpPr txBox="1"/>
          <p:nvPr/>
        </p:nvSpPr>
        <p:spPr>
          <a:xfrm>
            <a:off x="609600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有名人の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利用者の声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販売数の推移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3EAA5-41E4-4D43-B0E3-589AB7EDFE9A}"/>
              </a:ext>
            </a:extLst>
          </p:cNvPr>
          <p:cNvSpPr txBox="1"/>
          <p:nvPr/>
        </p:nvSpPr>
        <p:spPr>
          <a:xfrm>
            <a:off x="9114613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カード決済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ホームベース 5">
            <a:extLst>
              <a:ext uri="{FF2B5EF4-FFF2-40B4-BE49-F238E27FC236}">
                <a16:creationId xmlns:a16="http://schemas.microsoft.com/office/drawing/2014/main" id="{8DCC34E8-ED7C-5AA5-7EB8-A1C8827E3741}"/>
              </a:ext>
            </a:extLst>
          </p:cNvPr>
          <p:cNvSpPr/>
          <p:nvPr/>
        </p:nvSpPr>
        <p:spPr>
          <a:xfrm>
            <a:off x="335360" y="1196752"/>
            <a:ext cx="2736304" cy="864096"/>
          </a:xfrm>
          <a:prstGeom prst="homePlate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山形 6">
            <a:extLst>
              <a:ext uri="{FF2B5EF4-FFF2-40B4-BE49-F238E27FC236}">
                <a16:creationId xmlns:a16="http://schemas.microsoft.com/office/drawing/2014/main" id="{8B2BE347-6CDF-504E-1868-411D0A899B22}"/>
              </a:ext>
            </a:extLst>
          </p:cNvPr>
          <p:cNvSpPr/>
          <p:nvPr/>
        </p:nvSpPr>
        <p:spPr>
          <a:xfrm>
            <a:off x="2736430" y="1196752"/>
            <a:ext cx="3046733" cy="864096"/>
          </a:xfrm>
          <a:prstGeom prst="chevron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山形 8">
            <a:extLst>
              <a:ext uri="{FF2B5EF4-FFF2-40B4-BE49-F238E27FC236}">
                <a16:creationId xmlns:a16="http://schemas.microsoft.com/office/drawing/2014/main" id="{260FA9C4-B05D-25DD-DEA9-0AE831E7690F}"/>
              </a:ext>
            </a:extLst>
          </p:cNvPr>
          <p:cNvSpPr/>
          <p:nvPr/>
        </p:nvSpPr>
        <p:spPr>
          <a:xfrm>
            <a:off x="5447928" y="1196752"/>
            <a:ext cx="3046733" cy="864096"/>
          </a:xfrm>
          <a:prstGeom prst="chevron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17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4734669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442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テキスト入力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図形をダブルクリック、または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Esc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で戻る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項目名、タイトルは中央そろえ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長い文章は左そろえ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縦書きをうまく使う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スライドの横にスペースを作ることができます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図形の中にテキスト（基本）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C35E1F-7C7E-450B-AB41-231C1618B7CA}"/>
              </a:ext>
            </a:extLst>
          </p:cNvPr>
          <p:cNvSpPr/>
          <p:nvPr/>
        </p:nvSpPr>
        <p:spPr>
          <a:xfrm>
            <a:off x="8904312" y="1844824"/>
            <a:ext cx="272917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91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57820" y="2844723"/>
            <a:ext cx="936103" cy="269900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366827" y="885672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2462100" y="5087126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209548" y="1796828"/>
            <a:ext cx="14326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2169413" y="179682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582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2680101" y="134806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1393923" y="1330435"/>
            <a:ext cx="1972904" cy="286378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1393923" y="4194223"/>
            <a:ext cx="1068177" cy="133766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6096000" y="1330435"/>
            <a:ext cx="1231267" cy="13083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096000" y="1330435"/>
            <a:ext cx="1231267" cy="25036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191273" y="5029317"/>
            <a:ext cx="2135994" cy="50257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191273" y="5531889"/>
            <a:ext cx="2135994" cy="6953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93462F3-0B34-53C8-6438-61C0A31DCAE9}"/>
              </a:ext>
            </a:extLst>
          </p:cNvPr>
          <p:cNvSpPr/>
          <p:nvPr/>
        </p:nvSpPr>
        <p:spPr>
          <a:xfrm>
            <a:off x="2880881" y="306656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53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985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8691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ワイン事業部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1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8"/>
            <a:ext cx="694772" cy="119528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467B07-8217-407F-8C8E-A230C151F56C}"/>
              </a:ext>
            </a:extLst>
          </p:cNvPr>
          <p:cNvSpPr/>
          <p:nvPr/>
        </p:nvSpPr>
        <p:spPr>
          <a:xfrm>
            <a:off x="10344472" y="2193994"/>
            <a:ext cx="1656184" cy="447805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0681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284692" y="2791634"/>
            <a:ext cx="1052214" cy="328008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ワイン事業部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2024547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5448493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5448493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2024547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5448493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5448493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184778" y="1831678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202454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5448493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47328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256908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5993033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1336906" y="3236397"/>
            <a:ext cx="687641" cy="1195277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1336906" y="4431674"/>
            <a:ext cx="687641" cy="119528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4753720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4753720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4753720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4753720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9535275-FCFD-414D-9E9D-1FC92EE8C64D}"/>
              </a:ext>
            </a:extLst>
          </p:cNvPr>
          <p:cNvSpPr/>
          <p:nvPr/>
        </p:nvSpPr>
        <p:spPr>
          <a:xfrm>
            <a:off x="8472264" y="2193994"/>
            <a:ext cx="3528392" cy="447805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00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786915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 startAt="4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垂直方向（タテ）の配置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図形の書式設定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文字のオプション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上下中央そろえ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 startAt="4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図形サイズの自動調整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スペースあれば、テキストの長さに応じて図形サイズを修正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スペースなければ、図形内でテキストを折り返す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図形の中にテキスト（応用）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570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214116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214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特に</a:t>
            </a:r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</a:t>
            </a:r>
            <a:endParaRPr kumimoji="1"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店舗で目立たない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3" y="2348880"/>
            <a:ext cx="3859495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3" y="3880120"/>
            <a:ext cx="3859495" cy="214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代利用者をリサーチ、デザイン変更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33176" y="4743414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89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10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214116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214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特に</a:t>
            </a:r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</a:t>
            </a:r>
            <a:endParaRPr kumimoji="1"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店舗で目立たない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3" y="2348880"/>
            <a:ext cx="3859495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3" y="3880120"/>
            <a:ext cx="3859495" cy="214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代利用者をリサーチ、デザイン変更</a:t>
            </a:r>
            <a:endParaRPr lang="en-US" altLang="ja-JP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33176" y="4743414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93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AE5BDE-4E49-4E35-97B6-33B7ADD799CE}"/>
              </a:ext>
            </a:extLst>
          </p:cNvPr>
          <p:cNvSpPr txBox="1"/>
          <p:nvPr/>
        </p:nvSpPr>
        <p:spPr>
          <a:xfrm>
            <a:off x="47328" y="1196752"/>
            <a:ext cx="3196076" cy="94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自動調整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6CA8E1-2F63-4005-8A63-8802AD052033}"/>
              </a:ext>
            </a:extLst>
          </p:cNvPr>
          <p:cNvSpPr txBox="1"/>
          <p:nvPr/>
        </p:nvSpPr>
        <p:spPr>
          <a:xfrm>
            <a:off x="3639234" y="1173447"/>
            <a:ext cx="1640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折り返し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61BFC5-71EC-4F1C-B088-F6841DBFE71E}"/>
              </a:ext>
            </a:extLst>
          </p:cNvPr>
          <p:cNvCxnSpPr>
            <a:cxnSpLocks/>
          </p:cNvCxnSpPr>
          <p:nvPr/>
        </p:nvCxnSpPr>
        <p:spPr>
          <a:xfrm>
            <a:off x="128383" y="2132856"/>
            <a:ext cx="2932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67DDAA2-AE49-406B-A107-B1A2432C42E0}"/>
              </a:ext>
            </a:extLst>
          </p:cNvPr>
          <p:cNvCxnSpPr>
            <a:cxnSpLocks/>
          </p:cNvCxnSpPr>
          <p:nvPr/>
        </p:nvCxnSpPr>
        <p:spPr>
          <a:xfrm>
            <a:off x="3459205" y="2132856"/>
            <a:ext cx="2003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5706819" y="5787261"/>
            <a:ext cx="381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D407CE-9C87-40CE-9399-A2377830BBBC}"/>
              </a:ext>
            </a:extLst>
          </p:cNvPr>
          <p:cNvSpPr txBox="1"/>
          <p:nvPr/>
        </p:nvSpPr>
        <p:spPr>
          <a:xfrm>
            <a:off x="773234" y="5787261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C469C0-1CE2-41E7-8DFA-995A0B52017A}"/>
              </a:ext>
            </a:extLst>
          </p:cNvPr>
          <p:cNvSpPr txBox="1"/>
          <p:nvPr/>
        </p:nvSpPr>
        <p:spPr>
          <a:xfrm>
            <a:off x="3507061" y="5787261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CF52C1-C0E4-479B-86C0-FE91F2F3EB2B}"/>
              </a:ext>
            </a:extLst>
          </p:cNvPr>
          <p:cNvSpPr txBox="1"/>
          <p:nvPr/>
        </p:nvSpPr>
        <p:spPr>
          <a:xfrm>
            <a:off x="773234" y="4869160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C9D5B2-9ADB-4272-BC9F-335BE9A921B2}"/>
              </a:ext>
            </a:extLst>
          </p:cNvPr>
          <p:cNvSpPr txBox="1"/>
          <p:nvPr/>
        </p:nvSpPr>
        <p:spPr>
          <a:xfrm>
            <a:off x="3507061" y="4869160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14009F2-A10E-4D77-B28E-84885BD36D27}"/>
              </a:ext>
            </a:extLst>
          </p:cNvPr>
          <p:cNvSpPr/>
          <p:nvPr/>
        </p:nvSpPr>
        <p:spPr>
          <a:xfrm>
            <a:off x="5706819" y="4869160"/>
            <a:ext cx="381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0CF11E-3474-405E-BC77-EB34438D4623}"/>
              </a:ext>
            </a:extLst>
          </p:cNvPr>
          <p:cNvSpPr txBox="1"/>
          <p:nvPr/>
        </p:nvSpPr>
        <p:spPr>
          <a:xfrm>
            <a:off x="773234" y="3501008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04C1D1B-7C4F-4FC2-BDB2-1972BDEB44FB}"/>
              </a:ext>
            </a:extLst>
          </p:cNvPr>
          <p:cNvSpPr txBox="1"/>
          <p:nvPr/>
        </p:nvSpPr>
        <p:spPr>
          <a:xfrm>
            <a:off x="3507061" y="3501008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84BAB4A-1072-4D14-99F3-34CEDC81009D}"/>
              </a:ext>
            </a:extLst>
          </p:cNvPr>
          <p:cNvSpPr/>
          <p:nvPr/>
        </p:nvSpPr>
        <p:spPr>
          <a:xfrm>
            <a:off x="5706819" y="3505696"/>
            <a:ext cx="381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73CD642-20FB-4DE3-AFF2-444BFB3163D1}"/>
              </a:ext>
            </a:extLst>
          </p:cNvPr>
          <p:cNvSpPr txBox="1"/>
          <p:nvPr/>
        </p:nvSpPr>
        <p:spPr>
          <a:xfrm>
            <a:off x="773234" y="2493487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2883B28-85E6-49A8-BFC0-4B9D1FA518E5}"/>
              </a:ext>
            </a:extLst>
          </p:cNvPr>
          <p:cNvSpPr txBox="1"/>
          <p:nvPr/>
        </p:nvSpPr>
        <p:spPr>
          <a:xfrm>
            <a:off x="3507061" y="2493487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947F1EB-BC3A-41A6-9C12-869D34D52B89}"/>
              </a:ext>
            </a:extLst>
          </p:cNvPr>
          <p:cNvSpPr/>
          <p:nvPr/>
        </p:nvSpPr>
        <p:spPr>
          <a:xfrm>
            <a:off x="5706819" y="2493487"/>
            <a:ext cx="381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A2E2DA9-A4CD-47F7-96FE-2D74A7A72EDD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3569905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AE5BDE-4E49-4E35-97B6-33B7ADD799CE}"/>
              </a:ext>
            </a:extLst>
          </p:cNvPr>
          <p:cNvSpPr txBox="1"/>
          <p:nvPr/>
        </p:nvSpPr>
        <p:spPr>
          <a:xfrm>
            <a:off x="47328" y="1196752"/>
            <a:ext cx="3196076" cy="94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テキストボックス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自動調整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6CA8E1-2F63-4005-8A63-8802AD052033}"/>
              </a:ext>
            </a:extLst>
          </p:cNvPr>
          <p:cNvSpPr txBox="1"/>
          <p:nvPr/>
        </p:nvSpPr>
        <p:spPr>
          <a:xfrm>
            <a:off x="3639234" y="1173447"/>
            <a:ext cx="1640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折り返し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B61BFC5-71EC-4F1C-B088-F6841DBFE71E}"/>
              </a:ext>
            </a:extLst>
          </p:cNvPr>
          <p:cNvCxnSpPr>
            <a:cxnSpLocks/>
          </p:cNvCxnSpPr>
          <p:nvPr/>
        </p:nvCxnSpPr>
        <p:spPr>
          <a:xfrm>
            <a:off x="128383" y="2132856"/>
            <a:ext cx="29327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67DDAA2-AE49-406B-A107-B1A2432C42E0}"/>
              </a:ext>
            </a:extLst>
          </p:cNvPr>
          <p:cNvCxnSpPr>
            <a:cxnSpLocks/>
          </p:cNvCxnSpPr>
          <p:nvPr/>
        </p:nvCxnSpPr>
        <p:spPr>
          <a:xfrm>
            <a:off x="3459205" y="2132856"/>
            <a:ext cx="2003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5706819" y="5787261"/>
            <a:ext cx="381386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代からの評判はよいが、</a:t>
            </a:r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代は悪い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D407CE-9C87-40CE-9399-A2377830BBBC}"/>
              </a:ext>
            </a:extLst>
          </p:cNvPr>
          <p:cNvSpPr txBox="1"/>
          <p:nvPr/>
        </p:nvSpPr>
        <p:spPr>
          <a:xfrm>
            <a:off x="773234" y="5787261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C469C0-1CE2-41E7-8DFA-995A0B52017A}"/>
              </a:ext>
            </a:extLst>
          </p:cNvPr>
          <p:cNvSpPr txBox="1"/>
          <p:nvPr/>
        </p:nvSpPr>
        <p:spPr>
          <a:xfrm>
            <a:off x="3507061" y="5787261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CF52C1-C0E4-479B-86C0-FE91F2F3EB2B}"/>
              </a:ext>
            </a:extLst>
          </p:cNvPr>
          <p:cNvSpPr txBox="1"/>
          <p:nvPr/>
        </p:nvSpPr>
        <p:spPr>
          <a:xfrm>
            <a:off x="773234" y="4869160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C9D5B2-9ADB-4272-BC9F-335BE9A921B2}"/>
              </a:ext>
            </a:extLst>
          </p:cNvPr>
          <p:cNvSpPr txBox="1"/>
          <p:nvPr/>
        </p:nvSpPr>
        <p:spPr>
          <a:xfrm>
            <a:off x="3507061" y="4869160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14009F2-A10E-4D77-B28E-84885BD36D27}"/>
              </a:ext>
            </a:extLst>
          </p:cNvPr>
          <p:cNvSpPr/>
          <p:nvPr/>
        </p:nvSpPr>
        <p:spPr>
          <a:xfrm>
            <a:off x="5706819" y="4869160"/>
            <a:ext cx="636584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代からの評判はよいが、</a:t>
            </a:r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代は悪い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0CF11E-3474-405E-BC77-EB34438D4623}"/>
              </a:ext>
            </a:extLst>
          </p:cNvPr>
          <p:cNvSpPr txBox="1"/>
          <p:nvPr/>
        </p:nvSpPr>
        <p:spPr>
          <a:xfrm>
            <a:off x="773234" y="3501008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04C1D1B-7C4F-4FC2-BDB2-1972BDEB44FB}"/>
              </a:ext>
            </a:extLst>
          </p:cNvPr>
          <p:cNvSpPr txBox="1"/>
          <p:nvPr/>
        </p:nvSpPr>
        <p:spPr>
          <a:xfrm>
            <a:off x="3507061" y="3501008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84BAB4A-1072-4D14-99F3-34CEDC81009D}"/>
              </a:ext>
            </a:extLst>
          </p:cNvPr>
          <p:cNvSpPr/>
          <p:nvPr/>
        </p:nvSpPr>
        <p:spPr>
          <a:xfrm>
            <a:off x="5706819" y="3505696"/>
            <a:ext cx="381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代からの評判はよいが、</a:t>
            </a:r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代は悪い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73CD642-20FB-4DE3-AFF2-444BFB3163D1}"/>
              </a:ext>
            </a:extLst>
          </p:cNvPr>
          <p:cNvSpPr txBox="1"/>
          <p:nvPr/>
        </p:nvSpPr>
        <p:spPr>
          <a:xfrm>
            <a:off x="773234" y="2493487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2883B28-85E6-49A8-BFC0-4B9D1FA518E5}"/>
              </a:ext>
            </a:extLst>
          </p:cNvPr>
          <p:cNvSpPr txBox="1"/>
          <p:nvPr/>
        </p:nvSpPr>
        <p:spPr>
          <a:xfrm>
            <a:off x="3507061" y="2493487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なし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947F1EB-BC3A-41A6-9C12-869D34D52B89}"/>
              </a:ext>
            </a:extLst>
          </p:cNvPr>
          <p:cNvSpPr/>
          <p:nvPr/>
        </p:nvSpPr>
        <p:spPr>
          <a:xfrm>
            <a:off x="5706819" y="2493487"/>
            <a:ext cx="381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>
            <a:noAutofit/>
          </a:bodyPr>
          <a:lstStyle/>
          <a:p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代からの評判はよいが、</a:t>
            </a:r>
            <a:r>
              <a:rPr kumimoji="1" lang="en-US" altLang="ja-JP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</a:t>
            </a:r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代は悪い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7A2E2DA9-A4CD-47F7-96FE-2D74A7A72EDD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106731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5354539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827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418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サイズ変更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図形の隅にある「〇」を使う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矢印（↑↓←→）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少しだけサイズ変更するときは、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Ctrl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図形のサイズ変更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85101F-7982-44A6-B5D8-E8AD0B0D2D65}"/>
              </a:ext>
            </a:extLst>
          </p:cNvPr>
          <p:cNvSpPr/>
          <p:nvPr/>
        </p:nvSpPr>
        <p:spPr>
          <a:xfrm>
            <a:off x="8400256" y="1772816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2155165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42438"/>
            <a:ext cx="2729173" cy="9784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7"/>
            <a:ext cx="694772" cy="11952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50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5949653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2202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371475" y="1118478"/>
            <a:ext cx="11449050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図形の回転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図形をクリック→ 「　　」で調整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ぴったり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度回転させる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533525" lvl="2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回転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Alt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矢印（←→）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少しだけ回転させるときは、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Alt + Ctrl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図形の回転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11B244C-CC3B-4878-A6EB-3FA36A9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1844824"/>
            <a:ext cx="539105" cy="741269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100F063-3F82-48AC-95A9-D8E7D882E65A}"/>
              </a:ext>
            </a:extLst>
          </p:cNvPr>
          <p:cNvSpPr/>
          <p:nvPr/>
        </p:nvSpPr>
        <p:spPr>
          <a:xfrm>
            <a:off x="9121440" y="1844824"/>
            <a:ext cx="936104" cy="792088"/>
          </a:xfrm>
          <a:prstGeom prst="rightArrow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171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弊社の商品の課題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B69483-0802-4CC4-BDEC-E6D87F1A107A}"/>
              </a:ext>
            </a:extLst>
          </p:cNvPr>
          <p:cNvSpPr/>
          <p:nvPr/>
        </p:nvSpPr>
        <p:spPr>
          <a:xfrm>
            <a:off x="479376" y="234608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1EFF04-0E83-4788-841B-45CF098D9D6C}"/>
              </a:ext>
            </a:extLst>
          </p:cNvPr>
          <p:cNvCxnSpPr>
            <a:cxnSpLocks/>
          </p:cNvCxnSpPr>
          <p:nvPr/>
        </p:nvCxnSpPr>
        <p:spPr>
          <a:xfrm>
            <a:off x="3338801" y="1905598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B03340-1702-4874-8D29-A271C9D24EB7}"/>
              </a:ext>
            </a:extLst>
          </p:cNvPr>
          <p:cNvSpPr txBox="1"/>
          <p:nvPr/>
        </p:nvSpPr>
        <p:spPr>
          <a:xfrm>
            <a:off x="3338801" y="137987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課題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D043D1-D1D6-4364-8DBC-B68AB76312DA}"/>
              </a:ext>
            </a:extLst>
          </p:cNvPr>
          <p:cNvCxnSpPr>
            <a:cxnSpLocks/>
          </p:cNvCxnSpPr>
          <p:nvPr/>
        </p:nvCxnSpPr>
        <p:spPr>
          <a:xfrm>
            <a:off x="7875305" y="1903095"/>
            <a:ext cx="35212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581D15-BFC8-4C54-A5D6-AAFB3382F88D}"/>
              </a:ext>
            </a:extLst>
          </p:cNvPr>
          <p:cNvSpPr txBox="1"/>
          <p:nvPr/>
        </p:nvSpPr>
        <p:spPr>
          <a:xfrm>
            <a:off x="7875305" y="1377372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アイデア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0CBC007-3D55-45E0-98D9-6F85B986AFD8}"/>
              </a:ext>
            </a:extLst>
          </p:cNvPr>
          <p:cNvSpPr/>
          <p:nvPr/>
        </p:nvSpPr>
        <p:spPr>
          <a:xfrm>
            <a:off x="479376" y="387732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83D51CE-A0D5-44BD-9139-E15A3AA6D120}"/>
              </a:ext>
            </a:extLst>
          </p:cNvPr>
          <p:cNvSpPr/>
          <p:nvPr/>
        </p:nvSpPr>
        <p:spPr>
          <a:xfrm>
            <a:off x="479376" y="5408561"/>
            <a:ext cx="2050468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A7E3BE-552E-4194-A1A9-1888AD2CA1B0}"/>
              </a:ext>
            </a:extLst>
          </p:cNvPr>
          <p:cNvSpPr/>
          <p:nvPr/>
        </p:nvSpPr>
        <p:spPr>
          <a:xfrm>
            <a:off x="3338800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他社より高い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E3178F9-617D-4F0D-B67F-BA7C980B21BD}"/>
              </a:ext>
            </a:extLst>
          </p:cNvPr>
          <p:cNvSpPr/>
          <p:nvPr/>
        </p:nvSpPr>
        <p:spPr>
          <a:xfrm>
            <a:off x="3338800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かっこよくない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F351D84-BA09-46E3-BB1F-282F93E322EF}"/>
              </a:ext>
            </a:extLst>
          </p:cNvPr>
          <p:cNvSpPr/>
          <p:nvPr/>
        </p:nvSpPr>
        <p:spPr>
          <a:xfrm>
            <a:off x="3338800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コンビニで買えない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2BCDB0E-F214-41E1-8050-F8B26F4957C2}"/>
              </a:ext>
            </a:extLst>
          </p:cNvPr>
          <p:cNvSpPr/>
          <p:nvPr/>
        </p:nvSpPr>
        <p:spPr>
          <a:xfrm>
            <a:off x="7875304" y="234888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価格を下げる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36511C8-E94A-4D9D-A92B-5EDC15A2E7E1}"/>
              </a:ext>
            </a:extLst>
          </p:cNvPr>
          <p:cNvSpPr/>
          <p:nvPr/>
        </p:nvSpPr>
        <p:spPr>
          <a:xfrm>
            <a:off x="7875304" y="388012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デザイン変更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91783B6-298C-4E23-8739-D5CA6E6FFED8}"/>
              </a:ext>
            </a:extLst>
          </p:cNvPr>
          <p:cNvSpPr/>
          <p:nvPr/>
        </p:nvSpPr>
        <p:spPr>
          <a:xfrm>
            <a:off x="7875304" y="5411360"/>
            <a:ext cx="3521262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コンビニを開拓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230BAA-F9D5-4D33-A56B-3FA2249F0EA7}"/>
              </a:ext>
            </a:extLst>
          </p:cNvPr>
          <p:cNvSpPr/>
          <p:nvPr/>
        </p:nvSpPr>
        <p:spPr>
          <a:xfrm rot="5400000">
            <a:off x="7103844" y="259532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7CEBE10E-4538-4498-8399-EC50ABCF9720}"/>
              </a:ext>
            </a:extLst>
          </p:cNvPr>
          <p:cNvSpPr/>
          <p:nvPr/>
        </p:nvSpPr>
        <p:spPr>
          <a:xfrm rot="5400000">
            <a:off x="7103844" y="412656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0C325DE-FA47-45EA-ABD5-A0BE02D9FDA6}"/>
              </a:ext>
            </a:extLst>
          </p:cNvPr>
          <p:cNvSpPr/>
          <p:nvPr/>
        </p:nvSpPr>
        <p:spPr>
          <a:xfrm rot="5400000">
            <a:off x="7103844" y="5657802"/>
            <a:ext cx="702078" cy="41351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5889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1142579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4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新商品の販売戦略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D80A32-6D81-4F35-87AD-57F79365C302}"/>
              </a:ext>
            </a:extLst>
          </p:cNvPr>
          <p:cNvSpPr txBox="1"/>
          <p:nvPr/>
        </p:nvSpPr>
        <p:spPr>
          <a:xfrm>
            <a:off x="33536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ネット広告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新聞チラシ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動画配信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70AA56-15ED-4D7B-9E18-4F9662A177C4}"/>
              </a:ext>
            </a:extLst>
          </p:cNvPr>
          <p:cNvSpPr txBox="1"/>
          <p:nvPr/>
        </p:nvSpPr>
        <p:spPr>
          <a:xfrm>
            <a:off x="3262386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商品説明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競合との比較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5048FE-B3A5-495D-872F-EAB9418F404A}"/>
              </a:ext>
            </a:extLst>
          </p:cNvPr>
          <p:cNvSpPr txBox="1"/>
          <p:nvPr/>
        </p:nvSpPr>
        <p:spPr>
          <a:xfrm>
            <a:off x="609600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有名人の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利用者の声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販売数の推移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3EAA5-41E4-4D43-B0E3-589AB7EDFE9A}"/>
              </a:ext>
            </a:extLst>
          </p:cNvPr>
          <p:cNvSpPr txBox="1"/>
          <p:nvPr/>
        </p:nvSpPr>
        <p:spPr>
          <a:xfrm>
            <a:off x="9114613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カード決済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B6069142-57DB-4C78-BB6D-C0B70B0F818C}"/>
              </a:ext>
            </a:extLst>
          </p:cNvPr>
          <p:cNvSpPr/>
          <p:nvPr/>
        </p:nvSpPr>
        <p:spPr>
          <a:xfrm>
            <a:off x="335361" y="2348880"/>
            <a:ext cx="279745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認知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A5ADCD6-B7C2-45CA-BD91-549019205BFC}"/>
              </a:ext>
            </a:extLst>
          </p:cNvPr>
          <p:cNvSpPr/>
          <p:nvPr/>
        </p:nvSpPr>
        <p:spPr>
          <a:xfrm>
            <a:off x="3271623" y="2348880"/>
            <a:ext cx="2753539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理解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62A680F5-6995-4EF2-A532-C43D620E602B}"/>
              </a:ext>
            </a:extLst>
          </p:cNvPr>
          <p:cNvSpPr/>
          <p:nvPr/>
        </p:nvSpPr>
        <p:spPr>
          <a:xfrm>
            <a:off x="6166905" y="2348880"/>
            <a:ext cx="2809714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評判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EA1A8862-4673-4A94-B5DB-6141C2DD7248}"/>
              </a:ext>
            </a:extLst>
          </p:cNvPr>
          <p:cNvSpPr/>
          <p:nvPr/>
        </p:nvSpPr>
        <p:spPr>
          <a:xfrm>
            <a:off x="9114613" y="2348880"/>
            <a:ext cx="2753538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購入</a:t>
            </a:r>
          </a:p>
        </p:txBody>
      </p:sp>
    </p:spTree>
    <p:extLst>
      <p:ext uri="{BB962C8B-B14F-4D97-AF65-F5344CB8AC3E}">
        <p14:creationId xmlns:p14="http://schemas.microsoft.com/office/powerpoint/2010/main" val="2934019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394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図形を選択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を押しながら図形をクリック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図形がたくさんあるときは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マウスでまとめて範囲選択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～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つだけ図形を残したいときは、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ED3BC-08F6-41AB-9590-4ACF217F9D08}"/>
              </a:ext>
            </a:extLst>
          </p:cNvPr>
          <p:cNvSpPr/>
          <p:nvPr/>
        </p:nvSpPr>
        <p:spPr>
          <a:xfrm>
            <a:off x="2135560" y="573325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BD95B2-09BD-4EC0-A307-723889ED95C8}"/>
              </a:ext>
            </a:extLst>
          </p:cNvPr>
          <p:cNvSpPr/>
          <p:nvPr/>
        </p:nvSpPr>
        <p:spPr>
          <a:xfrm>
            <a:off x="3184483" y="573325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3148B7-1E81-49FD-9FB1-5715E4A418B8}"/>
              </a:ext>
            </a:extLst>
          </p:cNvPr>
          <p:cNvSpPr/>
          <p:nvPr/>
        </p:nvSpPr>
        <p:spPr>
          <a:xfrm>
            <a:off x="4233406" y="573325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09C30B-FA7A-425C-875A-D1CE413113E1}"/>
              </a:ext>
            </a:extLst>
          </p:cNvPr>
          <p:cNvSpPr/>
          <p:nvPr/>
        </p:nvSpPr>
        <p:spPr>
          <a:xfrm>
            <a:off x="5282330" y="573325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82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42438"/>
            <a:ext cx="2729173" cy="9784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7"/>
            <a:ext cx="694772" cy="11952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11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1773189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8410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869057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複数の図形を、</a:t>
            </a:r>
            <a:r>
              <a:rPr lang="en-US" altLang="ja-JP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つの図形にまとめる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図形の移動やサイズ変更が簡単になります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G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解除は、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Ctrl + G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317A78-5464-48B3-BAAE-A26BAE09EA70}"/>
              </a:ext>
            </a:extLst>
          </p:cNvPr>
          <p:cNvSpPr/>
          <p:nvPr/>
        </p:nvSpPr>
        <p:spPr>
          <a:xfrm>
            <a:off x="10654086" y="1916832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9E7729-6573-440D-8B48-466BF51BF865}"/>
              </a:ext>
            </a:extLst>
          </p:cNvPr>
          <p:cNvSpPr/>
          <p:nvPr/>
        </p:nvSpPr>
        <p:spPr>
          <a:xfrm>
            <a:off x="10654086" y="3161889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606208-44DF-417C-8118-BAA951A9064B}"/>
              </a:ext>
            </a:extLst>
          </p:cNvPr>
          <p:cNvSpPr/>
          <p:nvPr/>
        </p:nvSpPr>
        <p:spPr>
          <a:xfrm>
            <a:off x="10654086" y="440694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7F3DF4-482A-4AEF-977F-4ECF271894D8}"/>
              </a:ext>
            </a:extLst>
          </p:cNvPr>
          <p:cNvSpPr/>
          <p:nvPr/>
        </p:nvSpPr>
        <p:spPr>
          <a:xfrm>
            <a:off x="10654086" y="5652004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677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2349253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111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基本ショートカット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C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ペーストは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V</a:t>
            </a: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応用ショートカット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+ D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で一発コピペ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を押しながらマウスでドラッグ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を押しながらマウスでドラッグ（水平、垂直）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図形のコピー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F4B43E-B37F-48E1-8997-8DD824D418B3}"/>
              </a:ext>
            </a:extLst>
          </p:cNvPr>
          <p:cNvSpPr/>
          <p:nvPr/>
        </p:nvSpPr>
        <p:spPr>
          <a:xfrm>
            <a:off x="8112224" y="1556792"/>
            <a:ext cx="2729173" cy="889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</a:p>
        </p:txBody>
      </p:sp>
    </p:spTree>
    <p:extLst>
      <p:ext uri="{BB962C8B-B14F-4D97-AF65-F5344CB8AC3E}">
        <p14:creationId xmlns:p14="http://schemas.microsoft.com/office/powerpoint/2010/main" val="4257016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</p:spTree>
    <p:extLst>
      <p:ext uri="{BB962C8B-B14F-4D97-AF65-F5344CB8AC3E}">
        <p14:creationId xmlns:p14="http://schemas.microsoft.com/office/powerpoint/2010/main" val="8143509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</a:t>
            </a:r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を押しながらマウスでドラッグ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53A751-421D-ACBA-D82E-F90FAAF61299}"/>
              </a:ext>
            </a:extLst>
          </p:cNvPr>
          <p:cNvSpPr/>
          <p:nvPr/>
        </p:nvSpPr>
        <p:spPr>
          <a:xfrm>
            <a:off x="6101358" y="1484784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55F25C-F270-15E2-F1A7-F2484D10A1CC}"/>
              </a:ext>
            </a:extLst>
          </p:cNvPr>
          <p:cNvSpPr/>
          <p:nvPr/>
        </p:nvSpPr>
        <p:spPr>
          <a:xfrm>
            <a:off x="6167444" y="2890837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</p:spTree>
    <p:extLst>
      <p:ext uri="{BB962C8B-B14F-4D97-AF65-F5344CB8AC3E}">
        <p14:creationId xmlns:p14="http://schemas.microsoft.com/office/powerpoint/2010/main" val="3509445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2984625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037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075069"/>
            <a:ext cx="8546555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普通のコピーとの違い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テキストを変えずに、書式だけ変えたい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はけマーク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コピー元の図形をクリック </a:t>
            </a:r>
            <a:b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ホーム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はけマーク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コピー先の図形をクリック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図形サイズを合わせたいときは、そろえ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書式のコピー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A56511-C1B4-47A0-B168-4D23D358812D}"/>
              </a:ext>
            </a:extLst>
          </p:cNvPr>
          <p:cNvSpPr/>
          <p:nvPr/>
        </p:nvSpPr>
        <p:spPr>
          <a:xfrm>
            <a:off x="8976320" y="2132856"/>
            <a:ext cx="248194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営業部門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A05131-B98B-4B6A-8E2D-9EC1FFD6BA61}"/>
              </a:ext>
            </a:extLst>
          </p:cNvPr>
          <p:cNvSpPr/>
          <p:nvPr/>
        </p:nvSpPr>
        <p:spPr>
          <a:xfrm>
            <a:off x="8976320" y="3100932"/>
            <a:ext cx="2481944" cy="766481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</a:t>
            </a:r>
            <a:r>
              <a:rPr lang="ja-JP" altLang="en-US" sz="300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endParaRPr lang="ja-JP" altLang="en-US" sz="30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17892E4-B9D3-4572-8F3B-96A9D348A3F8}"/>
              </a:ext>
            </a:extLst>
          </p:cNvPr>
          <p:cNvSpPr/>
          <p:nvPr/>
        </p:nvSpPr>
        <p:spPr>
          <a:xfrm>
            <a:off x="8989019" y="4069008"/>
            <a:ext cx="2481944" cy="76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kumimoji="1" lang="ja-JP" altLang="en-US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7B7961-0C57-4AEE-960A-609D3C1DD140}"/>
              </a:ext>
            </a:extLst>
          </p:cNvPr>
          <p:cNvSpPr/>
          <p:nvPr/>
        </p:nvSpPr>
        <p:spPr>
          <a:xfrm>
            <a:off x="8544272" y="5037084"/>
            <a:ext cx="3312367" cy="76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kumimoji="1" lang="ja-JP" altLang="en-US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54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あまり多くの図形は使わない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選ぶのに時間がかかってしまう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メッセージはそれほど変わらない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できるだけシンプルに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余計な装飾は、時間がかかるだけ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影、グラデーションなど、使いすぎない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ポイント</a:t>
            </a:r>
          </a:p>
        </p:txBody>
      </p:sp>
    </p:spTree>
    <p:extLst>
      <p:ext uri="{BB962C8B-B14F-4D97-AF65-F5344CB8AC3E}">
        <p14:creationId xmlns:p14="http://schemas.microsoft.com/office/powerpoint/2010/main" val="3283988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 startAt="4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コピーは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Ctrl + C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ペーストは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+ Ctrl + V</a:t>
            </a: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つまり、普通のコピペに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を加える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150000"/>
              </a:lnSpc>
              <a:buFont typeface="+mj-lt"/>
              <a:buAutoNum type="arabicPeriod" startAt="4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ペースト繰り返し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F4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書式のコピー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3B4721-650D-41C2-9FC9-DDAD325F36A2}"/>
              </a:ext>
            </a:extLst>
          </p:cNvPr>
          <p:cNvSpPr/>
          <p:nvPr/>
        </p:nvSpPr>
        <p:spPr>
          <a:xfrm>
            <a:off x="8976320" y="2132856"/>
            <a:ext cx="248194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営業部門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A9E546-7050-4F1C-A568-CEFF5A300355}"/>
              </a:ext>
            </a:extLst>
          </p:cNvPr>
          <p:cNvSpPr/>
          <p:nvPr/>
        </p:nvSpPr>
        <p:spPr>
          <a:xfrm>
            <a:off x="8976320" y="3100932"/>
            <a:ext cx="2481944" cy="766481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</a:t>
            </a:r>
            <a:r>
              <a:rPr lang="ja-JP" altLang="en-US" sz="300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endParaRPr lang="ja-JP" altLang="en-US" sz="30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EF0852-7C36-43F2-8B82-E76C4102CAD5}"/>
              </a:ext>
            </a:extLst>
          </p:cNvPr>
          <p:cNvSpPr/>
          <p:nvPr/>
        </p:nvSpPr>
        <p:spPr>
          <a:xfrm>
            <a:off x="8989019" y="4069008"/>
            <a:ext cx="2481944" cy="76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</a:t>
            </a:r>
            <a:r>
              <a:rPr kumimoji="1" lang="ja-JP" altLang="en-US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F0F43B6-3B10-4C39-999F-10540DF7B1ED}"/>
              </a:ext>
            </a:extLst>
          </p:cNvPr>
          <p:cNvSpPr/>
          <p:nvPr/>
        </p:nvSpPr>
        <p:spPr>
          <a:xfrm>
            <a:off x="8544272" y="5037084"/>
            <a:ext cx="3312367" cy="76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</a:t>
            </a:r>
            <a:r>
              <a:rPr kumimoji="1" lang="ja-JP" altLang="en-US" sz="28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チーム</a:t>
            </a:r>
            <a:endParaRPr kumimoji="1" lang="ja-JP" altLang="en-US" sz="2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7828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42438"/>
            <a:ext cx="2729173" cy="9784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営業部門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FF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7"/>
            <a:ext cx="694772" cy="11952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45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3551808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109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487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スマートガイド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マウスを使って図形を移動させる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複数の図形を選択して、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配置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高さ、幅をそろえる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数値を指定するほうが効率的な場合もあります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4AC464-623F-4824-BD1B-AC7462EF6ADB}"/>
              </a:ext>
            </a:extLst>
          </p:cNvPr>
          <p:cNvSpPr>
            <a:spLocks noChangeAspect="1"/>
          </p:cNvSpPr>
          <p:nvPr/>
        </p:nvSpPr>
        <p:spPr>
          <a:xfrm>
            <a:off x="9912423" y="1484784"/>
            <a:ext cx="2336987" cy="72000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6FCC53-827F-4706-99B5-7EB43BEF7A91}"/>
              </a:ext>
            </a:extLst>
          </p:cNvPr>
          <p:cNvSpPr>
            <a:spLocks noChangeAspect="1"/>
          </p:cNvSpPr>
          <p:nvPr/>
        </p:nvSpPr>
        <p:spPr>
          <a:xfrm>
            <a:off x="10200456" y="2729841"/>
            <a:ext cx="1224136" cy="72000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31413C-6D5D-4EC9-A614-B48A7BB949AD}"/>
              </a:ext>
            </a:extLst>
          </p:cNvPr>
          <p:cNvSpPr>
            <a:spLocks noChangeAspect="1"/>
          </p:cNvSpPr>
          <p:nvPr/>
        </p:nvSpPr>
        <p:spPr>
          <a:xfrm>
            <a:off x="9840416" y="3974898"/>
            <a:ext cx="3420786" cy="72000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552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</p:spTree>
    <p:extLst>
      <p:ext uri="{BB962C8B-B14F-4D97-AF65-F5344CB8AC3E}">
        <p14:creationId xmlns:p14="http://schemas.microsoft.com/office/powerpoint/2010/main" val="445294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1271464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187968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833851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036473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659908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</p:spTree>
    <p:extLst>
      <p:ext uri="{BB962C8B-B14F-4D97-AF65-F5344CB8AC3E}">
        <p14:creationId xmlns:p14="http://schemas.microsoft.com/office/powerpoint/2010/main" val="31633281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4" y="3371850"/>
            <a:ext cx="4324747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4" y="5191125"/>
            <a:ext cx="4684787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49731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40622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</p:spTree>
    <p:extLst>
      <p:ext uri="{BB962C8B-B14F-4D97-AF65-F5344CB8AC3E}">
        <p14:creationId xmlns:p14="http://schemas.microsoft.com/office/powerpoint/2010/main" val="2510482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4136753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921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32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整列とは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つ以上の図形を、等間隔に並べる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複数の図形を選択して、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配置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7FE67D-E1BC-46BD-BB72-95265F8B170F}"/>
              </a:ext>
            </a:extLst>
          </p:cNvPr>
          <p:cNvSpPr/>
          <p:nvPr/>
        </p:nvSpPr>
        <p:spPr>
          <a:xfrm>
            <a:off x="11283395" y="1484784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E68402-3235-42E8-BF2D-79D153B5C3DA}"/>
              </a:ext>
            </a:extLst>
          </p:cNvPr>
          <p:cNvSpPr/>
          <p:nvPr/>
        </p:nvSpPr>
        <p:spPr>
          <a:xfrm>
            <a:off x="11252677" y="2862385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01BBA7A-F843-4C49-8889-B4420EF6BBC0}"/>
              </a:ext>
            </a:extLst>
          </p:cNvPr>
          <p:cNvSpPr/>
          <p:nvPr/>
        </p:nvSpPr>
        <p:spPr>
          <a:xfrm>
            <a:off x="11081225" y="561758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0F8982-3FC6-433D-8689-8F6E56A9A2E6}"/>
              </a:ext>
            </a:extLst>
          </p:cNvPr>
          <p:cNvSpPr/>
          <p:nvPr/>
        </p:nvSpPr>
        <p:spPr>
          <a:xfrm>
            <a:off x="11283395" y="4239986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296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申込プロセス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D69088-0C6E-471A-8FB1-9F56D4E4542A}"/>
              </a:ext>
            </a:extLst>
          </p:cNvPr>
          <p:cNvSpPr/>
          <p:nvPr/>
        </p:nvSpPr>
        <p:spPr>
          <a:xfrm>
            <a:off x="6191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申込書の請求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A6FEFF-E631-4DC2-B144-C4D229E26EC2}"/>
              </a:ext>
            </a:extLst>
          </p:cNvPr>
          <p:cNvSpPr/>
          <p:nvPr/>
        </p:nvSpPr>
        <p:spPr>
          <a:xfrm>
            <a:off x="619125" y="306896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申込書の送付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FBE29B-A22F-48D0-8941-F4343A54C4C1}"/>
              </a:ext>
            </a:extLst>
          </p:cNvPr>
          <p:cNvSpPr/>
          <p:nvPr/>
        </p:nvSpPr>
        <p:spPr>
          <a:xfrm>
            <a:off x="6191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申込書の記入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079C5C-C987-4254-AD15-9C90D9099CA4}"/>
              </a:ext>
            </a:extLst>
          </p:cNvPr>
          <p:cNvSpPr/>
          <p:nvPr/>
        </p:nvSpPr>
        <p:spPr>
          <a:xfrm>
            <a:off x="6219825" y="155257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本人確認電話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CFB877-CA5F-4D70-8029-F9285190FFC6}"/>
              </a:ext>
            </a:extLst>
          </p:cNvPr>
          <p:cNvSpPr/>
          <p:nvPr/>
        </p:nvSpPr>
        <p:spPr>
          <a:xfrm>
            <a:off x="6219825" y="3371850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請求額の送付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6BE274-1BB5-4C5B-83F2-5A7C8A09B447}"/>
              </a:ext>
            </a:extLst>
          </p:cNvPr>
          <p:cNvSpPr/>
          <p:nvPr/>
        </p:nvSpPr>
        <p:spPr>
          <a:xfrm>
            <a:off x="6219825" y="5191125"/>
            <a:ext cx="4019550" cy="107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6. 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請求額の振込</a:t>
            </a:r>
          </a:p>
        </p:txBody>
      </p:sp>
    </p:spTree>
    <p:extLst>
      <p:ext uri="{BB962C8B-B14F-4D97-AF65-F5344CB8AC3E}">
        <p14:creationId xmlns:p14="http://schemas.microsoft.com/office/powerpoint/2010/main" val="18899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205357" y="1772816"/>
            <a:ext cx="5746628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9734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新商品の販売戦略</a:t>
            </a:r>
            <a:endParaRPr kumimoji="1" lang="ja-JP" altLang="en-US" sz="32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D80A32-6D81-4F35-87AD-57F79365C302}"/>
              </a:ext>
            </a:extLst>
          </p:cNvPr>
          <p:cNvSpPr txBox="1"/>
          <p:nvPr/>
        </p:nvSpPr>
        <p:spPr>
          <a:xfrm>
            <a:off x="33536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ネット広告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新聞チラシ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動画配信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70AA56-15ED-4D7B-9E18-4F9662A177C4}"/>
              </a:ext>
            </a:extLst>
          </p:cNvPr>
          <p:cNvSpPr txBox="1"/>
          <p:nvPr/>
        </p:nvSpPr>
        <p:spPr>
          <a:xfrm>
            <a:off x="3262386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ウェブサイト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商品説明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競合との比較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5048FE-B3A5-495D-872F-EAB9418F404A}"/>
              </a:ext>
            </a:extLst>
          </p:cNvPr>
          <p:cNvSpPr txBox="1"/>
          <p:nvPr/>
        </p:nvSpPr>
        <p:spPr>
          <a:xfrm>
            <a:off x="6096000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有名人の</a:t>
            </a:r>
            <a:r>
              <a: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CM</a:t>
            </a: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利用者の声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販売数の推移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D3EAA5-41E4-4D43-B0E3-589AB7EDFE9A}"/>
              </a:ext>
            </a:extLst>
          </p:cNvPr>
          <p:cNvSpPr txBox="1"/>
          <p:nvPr/>
        </p:nvSpPr>
        <p:spPr>
          <a:xfrm>
            <a:off x="9114613" y="3602469"/>
            <a:ext cx="256989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コンビニ購入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ネット購入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457200" indent="-45720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カード決済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B6069142-57DB-4C78-BB6D-C0B70B0F818C}"/>
              </a:ext>
            </a:extLst>
          </p:cNvPr>
          <p:cNvSpPr/>
          <p:nvPr/>
        </p:nvSpPr>
        <p:spPr>
          <a:xfrm>
            <a:off x="335361" y="2348880"/>
            <a:ext cx="2797450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認知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A5ADCD6-B7C2-45CA-BD91-549019205BFC}"/>
              </a:ext>
            </a:extLst>
          </p:cNvPr>
          <p:cNvSpPr/>
          <p:nvPr/>
        </p:nvSpPr>
        <p:spPr>
          <a:xfrm>
            <a:off x="4062541" y="2348880"/>
            <a:ext cx="2753539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理解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62A680F5-6995-4EF2-A532-C43D620E602B}"/>
              </a:ext>
            </a:extLst>
          </p:cNvPr>
          <p:cNvSpPr/>
          <p:nvPr/>
        </p:nvSpPr>
        <p:spPr>
          <a:xfrm>
            <a:off x="6544113" y="2348880"/>
            <a:ext cx="2809714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3.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評判</a:t>
            </a:r>
            <a:endParaRPr kumimoji="1" lang="ja-JP" altLang="en-US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EA1A8862-4673-4A94-B5DB-6141C2DD7248}"/>
              </a:ext>
            </a:extLst>
          </p:cNvPr>
          <p:cNvSpPr/>
          <p:nvPr/>
        </p:nvSpPr>
        <p:spPr>
          <a:xfrm>
            <a:off x="9391134" y="2348880"/>
            <a:ext cx="2753538" cy="93610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4. </a:t>
            </a:r>
            <a:r>
              <a:rPr kumimoji="1"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購入</a:t>
            </a:r>
          </a:p>
        </p:txBody>
      </p:sp>
    </p:spTree>
    <p:extLst>
      <p:ext uri="{BB962C8B-B14F-4D97-AF65-F5344CB8AC3E}">
        <p14:creationId xmlns:p14="http://schemas.microsoft.com/office/powerpoint/2010/main" val="41831439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14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そろえと整列を組み合わせて、見やすい図にする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組織図のケース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総合演習</a:t>
            </a:r>
          </a:p>
        </p:txBody>
      </p:sp>
    </p:spTree>
    <p:extLst>
      <p:ext uri="{BB962C8B-B14F-4D97-AF65-F5344CB8AC3E}">
        <p14:creationId xmlns:p14="http://schemas.microsoft.com/office/powerpoint/2010/main" val="16607676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42438"/>
            <a:ext cx="2729173" cy="9784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327267" y="338927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327267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327267" y="5782521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7"/>
            <a:ext cx="694772" cy="11952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694773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694773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933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42438"/>
            <a:ext cx="2729173" cy="9784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354712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8147313" y="31530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4585394" y="5787829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8660053" y="458455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9452235" y="554361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146163" cy="11952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7"/>
            <a:ext cx="1376845" cy="18009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083885" y="2638757"/>
            <a:ext cx="1243382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083885" y="3236397"/>
            <a:ext cx="2063428" cy="36142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7314567" y="5029317"/>
            <a:ext cx="1345486" cy="12032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14567" y="5988377"/>
            <a:ext cx="2137668" cy="24421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2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4738217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449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533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図形をそろえるときの目安となる線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表示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ガイド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図形をそろえるときの目安となる線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線を動かせる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Ctrl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キーを押しながら線を動かすと、線が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本増える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F8150-790A-4220-93A8-6F27C83950C7}"/>
              </a:ext>
            </a:extLst>
          </p:cNvPr>
          <p:cNvSpPr/>
          <p:nvPr/>
        </p:nvSpPr>
        <p:spPr>
          <a:xfrm>
            <a:off x="9984433" y="1432881"/>
            <a:ext cx="653574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B6FE7B-8334-4423-9794-17D0CECFC5FE}"/>
              </a:ext>
            </a:extLst>
          </p:cNvPr>
          <p:cNvSpPr/>
          <p:nvPr/>
        </p:nvSpPr>
        <p:spPr>
          <a:xfrm>
            <a:off x="9984433" y="2639887"/>
            <a:ext cx="1080120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98E094-D8EA-4068-9468-2AC06B12AA88}"/>
              </a:ext>
            </a:extLst>
          </p:cNvPr>
          <p:cNvSpPr/>
          <p:nvPr/>
        </p:nvSpPr>
        <p:spPr>
          <a:xfrm>
            <a:off x="9984432" y="3846894"/>
            <a:ext cx="1489771" cy="76648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896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組織図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1EA406A-B3A6-49D9-944E-88D5D67C308A}"/>
              </a:ext>
            </a:extLst>
          </p:cNvPr>
          <p:cNvSpPr txBox="1">
            <a:spLocks/>
          </p:cNvSpPr>
          <p:nvPr/>
        </p:nvSpPr>
        <p:spPr>
          <a:xfrm>
            <a:off x="10154996" y="179925"/>
            <a:ext cx="1713155" cy="61184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演習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4138F8-673E-4D6E-9DBA-1FD75F34962F}"/>
              </a:ext>
            </a:extLst>
          </p:cNvPr>
          <p:cNvSpPr/>
          <p:nvPr/>
        </p:nvSpPr>
        <p:spPr>
          <a:xfrm>
            <a:off x="479376" y="3942438"/>
            <a:ext cx="2729173" cy="9784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DBB6CC-445C-436D-9912-08A763C485BF}"/>
              </a:ext>
            </a:extLst>
          </p:cNvPr>
          <p:cNvSpPr/>
          <p:nvPr/>
        </p:nvSpPr>
        <p:spPr>
          <a:xfrm>
            <a:off x="3903321" y="279163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営業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46B9CA-2A7B-49D4-95FF-BC7FFF6409D7}"/>
              </a:ext>
            </a:extLst>
          </p:cNvPr>
          <p:cNvSpPr/>
          <p:nvPr/>
        </p:nvSpPr>
        <p:spPr>
          <a:xfrm>
            <a:off x="7327267" y="2193994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関東エリア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585BBD-1C28-4BF1-BABE-8686B34CD562}"/>
              </a:ext>
            </a:extLst>
          </p:cNvPr>
          <p:cNvSpPr/>
          <p:nvPr/>
        </p:nvSpPr>
        <p:spPr>
          <a:xfrm>
            <a:off x="7687307" y="3389274"/>
            <a:ext cx="3521261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関西エリア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EFA5F5-2B40-48DC-8D9E-9D912560CE38}"/>
              </a:ext>
            </a:extLst>
          </p:cNvPr>
          <p:cNvSpPr/>
          <p:nvPr/>
        </p:nvSpPr>
        <p:spPr>
          <a:xfrm>
            <a:off x="3903321" y="5182195"/>
            <a:ext cx="2729173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人事総務部門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E7F0E5-AC77-4EEB-90A5-50848314E84A}"/>
              </a:ext>
            </a:extLst>
          </p:cNvPr>
          <p:cNvSpPr/>
          <p:nvPr/>
        </p:nvSpPr>
        <p:spPr>
          <a:xfrm>
            <a:off x="7615299" y="4584554"/>
            <a:ext cx="3953309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FAC2F7-5F46-4C9F-8004-72FB224A2FCB}"/>
              </a:ext>
            </a:extLst>
          </p:cNvPr>
          <p:cNvSpPr/>
          <p:nvPr/>
        </p:nvSpPr>
        <p:spPr>
          <a:xfrm>
            <a:off x="7752184" y="5782521"/>
            <a:ext cx="4407532" cy="8895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総務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A03901D-95F4-4F14-B67F-A85C584E3F4D}"/>
              </a:ext>
            </a:extLst>
          </p:cNvPr>
          <p:cNvCxnSpPr>
            <a:cxnSpLocks/>
          </p:cNvCxnSpPr>
          <p:nvPr/>
        </p:nvCxnSpPr>
        <p:spPr>
          <a:xfrm>
            <a:off x="479376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C21E0F-0D87-4D05-A41E-7B7B73B6C40A}"/>
              </a:ext>
            </a:extLst>
          </p:cNvPr>
          <p:cNvCxnSpPr>
            <a:cxnSpLocks/>
          </p:cNvCxnSpPr>
          <p:nvPr/>
        </p:nvCxnSpPr>
        <p:spPr>
          <a:xfrm>
            <a:off x="3903320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BF74647-6B6F-41E9-A61C-921D7B3E47D2}"/>
              </a:ext>
            </a:extLst>
          </p:cNvPr>
          <p:cNvCxnSpPr>
            <a:cxnSpLocks/>
          </p:cNvCxnSpPr>
          <p:nvPr/>
        </p:nvCxnSpPr>
        <p:spPr>
          <a:xfrm>
            <a:off x="7327267" y="1831678"/>
            <a:ext cx="2729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852B53-7CCA-4850-A4DD-51D8737483A2}"/>
              </a:ext>
            </a:extLst>
          </p:cNvPr>
          <p:cNvSpPr txBox="1"/>
          <p:nvPr/>
        </p:nvSpPr>
        <p:spPr>
          <a:xfrm>
            <a:off x="1023916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事業部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EEF6F0-485F-492C-B614-729F7095C2A9}"/>
              </a:ext>
            </a:extLst>
          </p:cNvPr>
          <p:cNvSpPr txBox="1"/>
          <p:nvPr/>
        </p:nvSpPr>
        <p:spPr>
          <a:xfrm>
            <a:off x="4447860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部門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4214E6-9729-4E1B-A994-FBFCB0CF8420}"/>
              </a:ext>
            </a:extLst>
          </p:cNvPr>
          <p:cNvSpPr txBox="1"/>
          <p:nvPr/>
        </p:nvSpPr>
        <p:spPr>
          <a:xfrm>
            <a:off x="7871807" y="1305955"/>
            <a:ext cx="16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担当</a:t>
            </a:r>
            <a:endParaRPr kumimoji="1" lang="ja-JP" altLang="en-US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5D09D31-B327-491F-B34A-7C1BEA7255B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3208549" y="3236397"/>
            <a:ext cx="694772" cy="119528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D3097B7A-6FD9-4100-BC19-8FBEE41BDA9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3208549" y="4431677"/>
            <a:ext cx="694772" cy="119528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5B97535-DC58-410D-A0D1-67951F3A14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2494" y="2638757"/>
            <a:ext cx="69477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447F29C-1825-4B37-854B-FDA92C3269B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2494" y="3236397"/>
            <a:ext cx="1054813" cy="59764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50D0A653-F111-4A9B-8B7F-705EB45E8DB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632494" y="5029317"/>
            <a:ext cx="982805" cy="59764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236335A-F14A-4415-8C4C-D81106FA16C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6632494" y="5626958"/>
            <a:ext cx="1119690" cy="60032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217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5373216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15604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32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図形の表示の優先度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背景色は、最背面に移動する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方法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図形を右クリック 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最前面へ移動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最背面へ移動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4F7691-DAD8-4F80-9EBF-A4B3FA1288E2}"/>
              </a:ext>
            </a:extLst>
          </p:cNvPr>
          <p:cNvSpPr/>
          <p:nvPr/>
        </p:nvSpPr>
        <p:spPr>
          <a:xfrm>
            <a:off x="1775520" y="5591926"/>
            <a:ext cx="2016224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DE08D4-BA68-41BD-B073-D925F7CB0A06}"/>
              </a:ext>
            </a:extLst>
          </p:cNvPr>
          <p:cNvSpPr/>
          <p:nvPr/>
        </p:nvSpPr>
        <p:spPr>
          <a:xfrm>
            <a:off x="5190195" y="5658358"/>
            <a:ext cx="1811610" cy="7547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ECEAB1-D3F9-46F8-8BAB-405B2B667335}"/>
              </a:ext>
            </a:extLst>
          </p:cNvPr>
          <p:cNvSpPr/>
          <p:nvPr/>
        </p:nvSpPr>
        <p:spPr>
          <a:xfrm>
            <a:off x="2999656" y="5085184"/>
            <a:ext cx="20162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18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3411C5A-B180-4DD8-A83E-BB529BC84DF3}"/>
              </a:ext>
            </a:extLst>
          </p:cNvPr>
          <p:cNvSpPr/>
          <p:nvPr/>
        </p:nvSpPr>
        <p:spPr>
          <a:xfrm>
            <a:off x="5772146" y="5949653"/>
            <a:ext cx="6214497" cy="647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図形をマスター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C1B298-4591-4F8F-95AE-789D0910E0B9}"/>
              </a:ext>
            </a:extLst>
          </p:cNvPr>
          <p:cNvSpPr txBox="1"/>
          <p:nvPr/>
        </p:nvSpPr>
        <p:spPr>
          <a:xfrm>
            <a:off x="285749" y="1162051"/>
            <a:ext cx="5090171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図形の種類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図形の色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線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コネクタ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矢印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図形の中にテキスト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ショートカット：サイズ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628650" indent="-628650" defTabSz="895350">
              <a:lnSpc>
                <a:spcPct val="13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ショートカット：回転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87B3C7-0937-4900-86A7-99B2E07022C2}"/>
              </a:ext>
            </a:extLst>
          </p:cNvPr>
          <p:cNvSpPr txBox="1"/>
          <p:nvPr/>
        </p:nvSpPr>
        <p:spPr>
          <a:xfrm>
            <a:off x="6023992" y="1162051"/>
            <a:ext cx="5962652" cy="545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複数の図形を選択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グループ化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ショートカット：図形コピー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ショートカット：書式コピー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そろえ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整列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グリッド線、ガイド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最前面、最背面へ移動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714375" indent="-714375" defTabSz="895350">
              <a:lnSpc>
                <a:spcPct val="130000"/>
              </a:lnSpc>
              <a:buFont typeface="+mj-lt"/>
              <a:buAutoNum type="arabicPeriod" startAt="10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50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1" cy="464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図形の基本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項目、カテゴリーなどを目立たせたいときに使用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テキストを入力するときは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図形をダブルクリックまたは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F2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キー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542925" indent="-542925" defTabSz="895350">
              <a:lnSpc>
                <a:spcPct val="20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きれいな正方形にするには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Shift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を押しながらマウスで四角形を作成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四角形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FC0113-7965-A638-80D4-7937AC900EEB}"/>
              </a:ext>
            </a:extLst>
          </p:cNvPr>
          <p:cNvSpPr/>
          <p:nvPr/>
        </p:nvSpPr>
        <p:spPr>
          <a:xfrm>
            <a:off x="8774898" y="2433371"/>
            <a:ext cx="1828603" cy="2207282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71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C96AA-AEDE-40D6-80D5-FA048DC7C3FF}"/>
              </a:ext>
            </a:extLst>
          </p:cNvPr>
          <p:cNvSpPr txBox="1"/>
          <p:nvPr/>
        </p:nvSpPr>
        <p:spPr>
          <a:xfrm>
            <a:off x="285749" y="1162051"/>
            <a:ext cx="11449050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indent="-542925" defTabSz="895350">
              <a:lnSpc>
                <a:spcPct val="150000"/>
              </a:lnSpc>
              <a:buFont typeface="+mj-lt"/>
              <a:buAutoNum type="arabicPeriod"/>
              <a:tabLst>
                <a:tab pos="3590925" algn="r"/>
              </a:tabLst>
            </a:pPr>
            <a:r>
              <a:rPr lang="ja-JP" altLang="en-US" sz="30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図形の結合</a:t>
            </a:r>
            <a:endParaRPr lang="en-US" altLang="ja-JP" sz="30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複数の図形を組み合わせて、新たな図形をつくる</a:t>
            </a:r>
            <a:endParaRPr lang="en-US" altLang="ja-JP" sz="3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1076325" lvl="1" indent="-361950" defTabSz="8953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90925" algn="r"/>
              </a:tabLst>
            </a:pP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図形の書式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 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図形の結合</a:t>
            </a:r>
            <a:r>
              <a:rPr lang="en-US" altLang="ja-JP" sz="3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</a:p>
        </p:txBody>
      </p:sp>
    </p:spTree>
    <p:extLst>
      <p:ext uri="{BB962C8B-B14F-4D97-AF65-F5344CB8AC3E}">
        <p14:creationId xmlns:p14="http://schemas.microsoft.com/office/powerpoint/2010/main" val="29224570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D28F84A-3104-41F9-AB7D-6A0E4DDF0938}"/>
              </a:ext>
            </a:extLst>
          </p:cNvPr>
          <p:cNvSpPr/>
          <p:nvPr/>
        </p:nvSpPr>
        <p:spPr>
          <a:xfrm>
            <a:off x="1307468" y="2420888"/>
            <a:ext cx="2016224" cy="4032448"/>
          </a:xfrm>
          <a:custGeom>
            <a:avLst/>
            <a:gdLst>
              <a:gd name="connsiteX0" fmla="*/ 1008112 w 2016224"/>
              <a:gd name="connsiteY0" fmla="*/ 0 h 4032448"/>
              <a:gd name="connsiteX1" fmla="*/ 2016224 w 2016224"/>
              <a:gd name="connsiteY1" fmla="*/ 1008112 h 4032448"/>
              <a:gd name="connsiteX2" fmla="*/ 1400515 w 2016224"/>
              <a:gd name="connsiteY2" fmla="*/ 1937002 h 4032448"/>
              <a:gd name="connsiteX3" fmla="*/ 1266395 w 2016224"/>
              <a:gd name="connsiteY3" fmla="*/ 1978635 h 4032448"/>
              <a:gd name="connsiteX4" fmla="*/ 1908212 w 2016224"/>
              <a:gd name="connsiteY4" fmla="*/ 4032448 h 4032448"/>
              <a:gd name="connsiteX5" fmla="*/ 108012 w 2016224"/>
              <a:gd name="connsiteY5" fmla="*/ 4032448 h 4032448"/>
              <a:gd name="connsiteX6" fmla="*/ 749829 w 2016224"/>
              <a:gd name="connsiteY6" fmla="*/ 1978635 h 4032448"/>
              <a:gd name="connsiteX7" fmla="*/ 615709 w 2016224"/>
              <a:gd name="connsiteY7" fmla="*/ 1937002 h 4032448"/>
              <a:gd name="connsiteX8" fmla="*/ 0 w 2016224"/>
              <a:gd name="connsiteY8" fmla="*/ 1008112 h 4032448"/>
              <a:gd name="connsiteX9" fmla="*/ 1008112 w 2016224"/>
              <a:gd name="connsiteY9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6224" h="4032448">
                <a:moveTo>
                  <a:pt x="1008112" y="0"/>
                </a:moveTo>
                <a:cubicBezTo>
                  <a:pt x="1564877" y="0"/>
                  <a:pt x="2016224" y="451347"/>
                  <a:pt x="2016224" y="1008112"/>
                </a:cubicBezTo>
                <a:cubicBezTo>
                  <a:pt x="2016224" y="1425686"/>
                  <a:pt x="1762341" y="1783962"/>
                  <a:pt x="1400515" y="1937002"/>
                </a:cubicBezTo>
                <a:lnTo>
                  <a:pt x="1266395" y="1978635"/>
                </a:lnTo>
                <a:lnTo>
                  <a:pt x="1908212" y="4032448"/>
                </a:lnTo>
                <a:lnTo>
                  <a:pt x="108012" y="4032448"/>
                </a:lnTo>
                <a:lnTo>
                  <a:pt x="749829" y="1978635"/>
                </a:lnTo>
                <a:lnTo>
                  <a:pt x="615709" y="1937002"/>
                </a:lnTo>
                <a:cubicBezTo>
                  <a:pt x="253883" y="1783962"/>
                  <a:pt x="0" y="1425686"/>
                  <a:pt x="0" y="1008112"/>
                </a:cubicBezTo>
                <a:cubicBezTo>
                  <a:pt x="0" y="451347"/>
                  <a:pt x="451347" y="0"/>
                  <a:pt x="1008112" y="0"/>
                </a:cubicBezTo>
                <a:close/>
              </a:path>
            </a:pathLst>
          </a:cu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4E9CBE7-4F8A-4664-B499-F7EDD2004E43}"/>
              </a:ext>
            </a:extLst>
          </p:cNvPr>
          <p:cNvCxnSpPr>
            <a:cxnSpLocks/>
          </p:cNvCxnSpPr>
          <p:nvPr/>
        </p:nvCxnSpPr>
        <p:spPr>
          <a:xfrm>
            <a:off x="5447928" y="2060848"/>
            <a:ext cx="51845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6F60E-462C-4806-95A4-EA149873061A}"/>
              </a:ext>
            </a:extLst>
          </p:cNvPr>
          <p:cNvSpPr txBox="1"/>
          <p:nvPr/>
        </p:nvSpPr>
        <p:spPr>
          <a:xfrm>
            <a:off x="6780076" y="1535125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購入者の分布</a:t>
            </a:r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5DA4C43-442D-49B7-8508-2B45DA3F5CEC}"/>
              </a:ext>
            </a:extLst>
          </p:cNvPr>
          <p:cNvSpPr/>
          <p:nvPr/>
        </p:nvSpPr>
        <p:spPr>
          <a:xfrm>
            <a:off x="5159896" y="2420887"/>
            <a:ext cx="5832648" cy="3960440"/>
          </a:xfrm>
          <a:custGeom>
            <a:avLst/>
            <a:gdLst>
              <a:gd name="connsiteX0" fmla="*/ 4050450 w 5832648"/>
              <a:gd name="connsiteY0" fmla="*/ 252029 h 3960440"/>
              <a:gd name="connsiteX1" fmla="*/ 5832648 w 5832648"/>
              <a:gd name="connsiteY1" fmla="*/ 1980221 h 3960440"/>
              <a:gd name="connsiteX2" fmla="*/ 4050450 w 5832648"/>
              <a:gd name="connsiteY2" fmla="*/ 3708413 h 3960440"/>
              <a:gd name="connsiteX3" fmla="*/ 3356738 w 5832648"/>
              <a:gd name="connsiteY3" fmla="*/ 3572603 h 3960440"/>
              <a:gd name="connsiteX4" fmla="*/ 3231811 w 5832648"/>
              <a:gd name="connsiteY4" fmla="*/ 3514246 h 3960440"/>
              <a:gd name="connsiteX5" fmla="*/ 3239824 w 5832648"/>
              <a:gd name="connsiteY5" fmla="*/ 3508254 h 3960440"/>
              <a:gd name="connsiteX6" fmla="*/ 3960440 w 5832648"/>
              <a:gd name="connsiteY6" fmla="*/ 1980220 h 3960440"/>
              <a:gd name="connsiteX7" fmla="*/ 3239824 w 5832648"/>
              <a:gd name="connsiteY7" fmla="*/ 452186 h 3960440"/>
              <a:gd name="connsiteX8" fmla="*/ 3231812 w 5832648"/>
              <a:gd name="connsiteY8" fmla="*/ 446195 h 3960440"/>
              <a:gd name="connsiteX9" fmla="*/ 3356738 w 5832648"/>
              <a:gd name="connsiteY9" fmla="*/ 387839 h 3960440"/>
              <a:gd name="connsiteX10" fmla="*/ 4050450 w 5832648"/>
              <a:gd name="connsiteY10" fmla="*/ 252029 h 3960440"/>
              <a:gd name="connsiteX11" fmla="*/ 1980220 w 5832648"/>
              <a:gd name="connsiteY11" fmla="*/ 0 h 3960440"/>
              <a:gd name="connsiteX12" fmla="*/ 3087380 w 5832648"/>
              <a:gd name="connsiteY12" fmla="*/ 338191 h 3960440"/>
              <a:gd name="connsiteX13" fmla="*/ 3231812 w 5832648"/>
              <a:gd name="connsiteY13" fmla="*/ 446195 h 3960440"/>
              <a:gd name="connsiteX14" fmla="*/ 3200949 w 5832648"/>
              <a:gd name="connsiteY14" fmla="*/ 460613 h 3960440"/>
              <a:gd name="connsiteX15" fmla="*/ 2268252 w 5832648"/>
              <a:gd name="connsiteY15" fmla="*/ 1980221 h 3960440"/>
              <a:gd name="connsiteX16" fmla="*/ 3200949 w 5832648"/>
              <a:gd name="connsiteY16" fmla="*/ 3499830 h 3960440"/>
              <a:gd name="connsiteX17" fmla="*/ 3231811 w 5832648"/>
              <a:gd name="connsiteY17" fmla="*/ 3514246 h 3960440"/>
              <a:gd name="connsiteX18" fmla="*/ 3087380 w 5832648"/>
              <a:gd name="connsiteY18" fmla="*/ 3622250 h 3960440"/>
              <a:gd name="connsiteX19" fmla="*/ 1980220 w 5832648"/>
              <a:gd name="connsiteY19" fmla="*/ 3960440 h 3960440"/>
              <a:gd name="connsiteX20" fmla="*/ 0 w 5832648"/>
              <a:gd name="connsiteY20" fmla="*/ 1980220 h 3960440"/>
              <a:gd name="connsiteX21" fmla="*/ 1980220 w 5832648"/>
              <a:gd name="connsiteY21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32648" h="3960440">
                <a:moveTo>
                  <a:pt x="4050450" y="252029"/>
                </a:moveTo>
                <a:cubicBezTo>
                  <a:pt x="5034731" y="252029"/>
                  <a:pt x="5832648" y="1025767"/>
                  <a:pt x="5832648" y="1980221"/>
                </a:cubicBezTo>
                <a:cubicBezTo>
                  <a:pt x="5832648" y="2934675"/>
                  <a:pt x="5034731" y="3708413"/>
                  <a:pt x="4050450" y="3708413"/>
                </a:cubicBezTo>
                <a:cubicBezTo>
                  <a:pt x="3804380" y="3708413"/>
                  <a:pt x="3569957" y="3660055"/>
                  <a:pt x="3356738" y="3572603"/>
                </a:cubicBezTo>
                <a:lnTo>
                  <a:pt x="3231811" y="3514246"/>
                </a:lnTo>
                <a:lnTo>
                  <a:pt x="3239824" y="3508254"/>
                </a:lnTo>
                <a:cubicBezTo>
                  <a:pt x="3679922" y="3145053"/>
                  <a:pt x="3960440" y="2595396"/>
                  <a:pt x="3960440" y="1980220"/>
                </a:cubicBezTo>
                <a:cubicBezTo>
                  <a:pt x="3960440" y="1365045"/>
                  <a:pt x="3679922" y="815388"/>
                  <a:pt x="3239824" y="452186"/>
                </a:cubicBezTo>
                <a:lnTo>
                  <a:pt x="3231812" y="446195"/>
                </a:lnTo>
                <a:lnTo>
                  <a:pt x="3356738" y="387839"/>
                </a:lnTo>
                <a:cubicBezTo>
                  <a:pt x="3569957" y="300388"/>
                  <a:pt x="3804380" y="252029"/>
                  <a:pt x="4050450" y="252029"/>
                </a:cubicBezTo>
                <a:close/>
                <a:moveTo>
                  <a:pt x="1980220" y="0"/>
                </a:moveTo>
                <a:cubicBezTo>
                  <a:pt x="2390337" y="0"/>
                  <a:pt x="2771335" y="124675"/>
                  <a:pt x="3087380" y="338191"/>
                </a:cubicBezTo>
                <a:lnTo>
                  <a:pt x="3231812" y="446195"/>
                </a:lnTo>
                <a:lnTo>
                  <a:pt x="3200949" y="460613"/>
                </a:lnTo>
                <a:cubicBezTo>
                  <a:pt x="2645393" y="753263"/>
                  <a:pt x="2268252" y="1324034"/>
                  <a:pt x="2268252" y="1980221"/>
                </a:cubicBezTo>
                <a:cubicBezTo>
                  <a:pt x="2268252" y="2636408"/>
                  <a:pt x="2645393" y="3207179"/>
                  <a:pt x="3200949" y="3499830"/>
                </a:cubicBezTo>
                <a:lnTo>
                  <a:pt x="3231811" y="3514246"/>
                </a:lnTo>
                <a:lnTo>
                  <a:pt x="3087380" y="3622250"/>
                </a:lnTo>
                <a:cubicBezTo>
                  <a:pt x="2771335" y="3835766"/>
                  <a:pt x="2390337" y="3960440"/>
                  <a:pt x="1980220" y="3960440"/>
                </a:cubicBezTo>
                <a:cubicBezTo>
                  <a:pt x="886575" y="3960440"/>
                  <a:pt x="0" y="3073865"/>
                  <a:pt x="0" y="1980220"/>
                </a:cubicBezTo>
                <a:cubicBezTo>
                  <a:pt x="0" y="886575"/>
                  <a:pt x="886575" y="0"/>
                  <a:pt x="1980220" y="0"/>
                </a:cubicBezTo>
                <a:close/>
              </a:path>
            </a:pathLst>
          </a:cu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C02750-CD5D-44A5-AC96-3AD80F4EAFA6}"/>
              </a:ext>
            </a:extLst>
          </p:cNvPr>
          <p:cNvSpPr txBox="1"/>
          <p:nvPr/>
        </p:nvSpPr>
        <p:spPr>
          <a:xfrm>
            <a:off x="5591944" y="3694825"/>
            <a:ext cx="1872208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bg1"/>
                </a:solidFill>
              </a:rPr>
              <a:t>商品</a:t>
            </a:r>
            <a:r>
              <a:rPr lang="en-US" altLang="ja-JP" sz="2600" dirty="0">
                <a:solidFill>
                  <a:schemeClr val="bg1"/>
                </a:solidFill>
              </a:rPr>
              <a:t>A</a:t>
            </a:r>
            <a:r>
              <a:rPr lang="ja-JP" altLang="en-US" sz="2600" dirty="0">
                <a:solidFill>
                  <a:schemeClr val="bg1"/>
                </a:solidFill>
              </a:rPr>
              <a:t>のみ</a:t>
            </a:r>
            <a:endParaRPr lang="en-US" altLang="ja-JP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600" dirty="0">
                <a:solidFill>
                  <a:schemeClr val="bg1"/>
                </a:solidFill>
              </a:rPr>
              <a:t>150</a:t>
            </a:r>
            <a:r>
              <a:rPr kumimoji="1" lang="ja-JP" altLang="en-US" sz="2600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E2BD5A1-8C70-43EA-BE2E-F8E4B260F550}"/>
              </a:ext>
            </a:extLst>
          </p:cNvPr>
          <p:cNvSpPr txBox="1"/>
          <p:nvPr/>
        </p:nvSpPr>
        <p:spPr>
          <a:xfrm>
            <a:off x="9243542" y="3694825"/>
            <a:ext cx="1821010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chemeClr val="bg1"/>
                </a:solidFill>
              </a:rPr>
              <a:t>商品</a:t>
            </a:r>
            <a:r>
              <a:rPr lang="en-US" altLang="ja-JP" sz="2600" dirty="0">
                <a:solidFill>
                  <a:schemeClr val="bg1"/>
                </a:solidFill>
              </a:rPr>
              <a:t>B</a:t>
            </a:r>
            <a:r>
              <a:rPr lang="ja-JP" altLang="en-US" sz="2600" dirty="0">
                <a:solidFill>
                  <a:schemeClr val="bg1"/>
                </a:solidFill>
              </a:rPr>
              <a:t>のみ</a:t>
            </a:r>
            <a:endParaRPr lang="en-US" altLang="ja-JP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600" dirty="0">
                <a:solidFill>
                  <a:schemeClr val="bg1"/>
                </a:solidFill>
              </a:rPr>
              <a:t>100</a:t>
            </a:r>
            <a:r>
              <a:rPr kumimoji="1" lang="ja-JP" altLang="en-US" sz="2600" dirty="0">
                <a:solidFill>
                  <a:schemeClr val="bg1"/>
                </a:solidFill>
              </a:rPr>
              <a:t>名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0EA19D-0EEF-4B3F-B058-A2319400E2A6}"/>
              </a:ext>
            </a:extLst>
          </p:cNvPr>
          <p:cNvSpPr txBox="1"/>
          <p:nvPr/>
        </p:nvSpPr>
        <p:spPr>
          <a:xfrm>
            <a:off x="7848655" y="3694825"/>
            <a:ext cx="98364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/>
              <a:t>両方</a:t>
            </a:r>
            <a:endParaRPr lang="en-US" altLang="ja-JP" sz="2600" dirty="0"/>
          </a:p>
          <a:p>
            <a:pPr>
              <a:lnSpc>
                <a:spcPct val="150000"/>
              </a:lnSpc>
            </a:pPr>
            <a:r>
              <a:rPr kumimoji="1" lang="en-US" altLang="ja-JP" sz="2600" dirty="0"/>
              <a:t>30</a:t>
            </a:r>
            <a:r>
              <a:rPr kumimoji="1" lang="ja-JP" altLang="en-US" sz="2600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2278109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5E4D6-0E17-4788-B01C-CBC152D0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8" y="185954"/>
            <a:ext cx="11525251" cy="768351"/>
          </a:xfrm>
        </p:spPr>
        <p:txBody>
          <a:bodyPr/>
          <a:lstStyle/>
          <a:p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特殊な図形をつくる</a:t>
            </a:r>
          </a:p>
        </p:txBody>
      </p:sp>
    </p:spTree>
    <p:extLst>
      <p:ext uri="{BB962C8B-B14F-4D97-AF65-F5344CB8AC3E}">
        <p14:creationId xmlns:p14="http://schemas.microsoft.com/office/powerpoint/2010/main" val="28278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 w="19050">
          <a:noFill/>
        </a:ln>
      </a:spPr>
      <a:bodyPr rtlCol="0" anchor="ctr"/>
      <a:lstStyle>
        <a:defPPr algn="ctr">
          <a:defRPr kumimoji="1" sz="2800" dirty="0" smtClean="0">
            <a:solidFill>
              <a:schemeClr val="bg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9164</TotalTime>
  <Words>3487</Words>
  <Application>Microsoft Macintosh PowerPoint</Application>
  <PresentationFormat>ワイド画面</PresentationFormat>
  <Paragraphs>1088</Paragraphs>
  <Slides>92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92</vt:i4>
      </vt:variant>
    </vt:vector>
  </HeadingPairs>
  <TitlesOfParts>
    <vt:vector size="97" baseType="lpstr">
      <vt:lpstr>HGS創英角ﾎﾟｯﾌﾟ体</vt:lpstr>
      <vt:lpstr>游ゴシック</vt:lpstr>
      <vt:lpstr>游ゴシック Medium</vt:lpstr>
      <vt:lpstr>Arial</vt:lpstr>
      <vt:lpstr>Office テーマ</vt:lpstr>
      <vt:lpstr>図形をマスター</vt:lpstr>
      <vt:lpstr>図形の種類</vt:lpstr>
      <vt:lpstr>図形の種類（例）</vt:lpstr>
      <vt:lpstr>組織図</vt:lpstr>
      <vt:lpstr>弊社の商品の課題</vt:lpstr>
      <vt:lpstr>新商品の販売戦略</vt:lpstr>
      <vt:lpstr>ポイント</vt:lpstr>
      <vt:lpstr>図形をマスター</vt:lpstr>
      <vt:lpstr>四角形</vt:lpstr>
      <vt:lpstr>図形の移動、サイズ変更</vt:lpstr>
      <vt:lpstr>申込プロセス</vt:lpstr>
      <vt:lpstr>図形をマスター</vt:lpstr>
      <vt:lpstr>図形の色</vt:lpstr>
      <vt:lpstr>申込プロセス</vt:lpstr>
      <vt:lpstr>申込プロセス</vt:lpstr>
      <vt:lpstr>申込プロセス</vt:lpstr>
      <vt:lpstr>弊社の商品の課題</vt:lpstr>
      <vt:lpstr>弊社の商品の課題</vt:lpstr>
      <vt:lpstr>図形の色</vt:lpstr>
      <vt:lpstr>申込プロセス</vt:lpstr>
      <vt:lpstr>図形の色</vt:lpstr>
      <vt:lpstr>申込プロセス</vt:lpstr>
      <vt:lpstr>申込プロセス</vt:lpstr>
      <vt:lpstr>申込プロセス</vt:lpstr>
      <vt:lpstr>申込プロセス</vt:lpstr>
      <vt:lpstr>図形の色</vt:lpstr>
      <vt:lpstr>図形をマスター</vt:lpstr>
      <vt:lpstr>直線</vt:lpstr>
      <vt:lpstr>弊社の商品の課題</vt:lpstr>
      <vt:lpstr>図形をマスター</vt:lpstr>
      <vt:lpstr>コネクタ</vt:lpstr>
      <vt:lpstr>申込プロセス</vt:lpstr>
      <vt:lpstr>組織図</vt:lpstr>
      <vt:lpstr>図形をマスター</vt:lpstr>
      <vt:lpstr>矢印(1)</vt:lpstr>
      <vt:lpstr>弊社の商品の課題</vt:lpstr>
      <vt:lpstr>弊社の商品の課題</vt:lpstr>
      <vt:lpstr>矢印(1)</vt:lpstr>
      <vt:lpstr>矢印(2)</vt:lpstr>
      <vt:lpstr>新商品の販売戦略</vt:lpstr>
      <vt:lpstr>新商品の販売戦略</vt:lpstr>
      <vt:lpstr>図形をマスター</vt:lpstr>
      <vt:lpstr>図形の中にテキスト（基本）</vt:lpstr>
      <vt:lpstr>組織図</vt:lpstr>
      <vt:lpstr>弊社の商品の課題</vt:lpstr>
      <vt:lpstr>組織図</vt:lpstr>
      <vt:lpstr>組織図</vt:lpstr>
      <vt:lpstr>図形の中にテキスト（応用）</vt:lpstr>
      <vt:lpstr>弊社の商品の課題</vt:lpstr>
      <vt:lpstr>弊社の商品の課題</vt:lpstr>
      <vt:lpstr>弊社の商品の課題</vt:lpstr>
      <vt:lpstr>弊社の商品の課題</vt:lpstr>
      <vt:lpstr>図形をマスター</vt:lpstr>
      <vt:lpstr>図形のサイズ変更</vt:lpstr>
      <vt:lpstr>組織図</vt:lpstr>
      <vt:lpstr>図形をマスター</vt:lpstr>
      <vt:lpstr>図形の回転</vt:lpstr>
      <vt:lpstr>弊社の商品の課題</vt:lpstr>
      <vt:lpstr>図形をマスター</vt:lpstr>
      <vt:lpstr>複数の図形を選択</vt:lpstr>
      <vt:lpstr>組織図</vt:lpstr>
      <vt:lpstr>図形をマスター</vt:lpstr>
      <vt:lpstr>グループ化</vt:lpstr>
      <vt:lpstr>図形をマスター</vt:lpstr>
      <vt:lpstr>図形のコピー</vt:lpstr>
      <vt:lpstr>申込プロセス</vt:lpstr>
      <vt:lpstr>Shift + Ctrl を押しながらマウスでドラッグ</vt:lpstr>
      <vt:lpstr>図形をマスター</vt:lpstr>
      <vt:lpstr>書式のコピー</vt:lpstr>
      <vt:lpstr>書式のコピー</vt:lpstr>
      <vt:lpstr>組織図</vt:lpstr>
      <vt:lpstr>図形をマスター</vt:lpstr>
      <vt:lpstr>そろえ</vt:lpstr>
      <vt:lpstr>申込プロセス</vt:lpstr>
      <vt:lpstr>申込プロセス</vt:lpstr>
      <vt:lpstr>申込プロセス</vt:lpstr>
      <vt:lpstr>図形をマスター</vt:lpstr>
      <vt:lpstr>整列</vt:lpstr>
      <vt:lpstr>申込プロセス</vt:lpstr>
      <vt:lpstr>新商品の販売戦略</vt:lpstr>
      <vt:lpstr>総合演習</vt:lpstr>
      <vt:lpstr>組織図</vt:lpstr>
      <vt:lpstr>組織図</vt:lpstr>
      <vt:lpstr>図形をマスター</vt:lpstr>
      <vt:lpstr>グリッド線、ガイド</vt:lpstr>
      <vt:lpstr>組織図</vt:lpstr>
      <vt:lpstr>図形をマスター</vt:lpstr>
      <vt:lpstr>最前面、最背面へ移動</vt:lpstr>
      <vt:lpstr>図形をマスター</vt:lpstr>
      <vt:lpstr>特殊な図形をつくる</vt:lpstr>
      <vt:lpstr>特殊な図形をつくる</vt:lpstr>
      <vt:lpstr>特殊な図形をつくる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Hitoshi</dc:creator>
  <cp:lastModifiedBy>貴一朗 井波</cp:lastModifiedBy>
  <cp:revision>168</cp:revision>
  <dcterms:created xsi:type="dcterms:W3CDTF">2020-11-14T08:32:21Z</dcterms:created>
  <dcterms:modified xsi:type="dcterms:W3CDTF">2024-01-29T01:11:01Z</dcterms:modified>
</cp:coreProperties>
</file>