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32" r:id="rId2"/>
    <p:sldId id="425" r:id="rId3"/>
    <p:sldId id="431" r:id="rId4"/>
    <p:sldId id="433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toshi" initials="H" lastIdx="2" clrIdx="0">
    <p:extLst>
      <p:ext uri="{19B8F6BF-5375-455C-9EA6-DF929625EA0E}">
        <p15:presenceInfo xmlns:p15="http://schemas.microsoft.com/office/powerpoint/2012/main" userId="c075a0ba67b129f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D00"/>
    <a:srgbClr val="FF7D31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11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F1192-B5EC-4AF4-A0FC-0C9AF06891BD}" type="datetimeFigureOut">
              <a:rPr kumimoji="1" lang="ja-JP" altLang="en-US" smtClean="0"/>
              <a:t>2020/12/7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DFB5D-3ED4-4EA6-B09B-1BBA265BC0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599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B13080-3963-4E52-AB2B-199ED5D4F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0995D64-E8DE-4E20-8C54-DF9EFECC70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D0632A-0DCF-47F7-A6A1-DBD553F45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2020/12/7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426DE6-DC65-4178-98CE-460C43CAF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92F67E-871D-43E2-990D-DB095852B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3683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3A2A63-3072-45EE-A5C2-32EAA3A0E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D2E752F-A1A2-4B88-A49D-32EC7F1C7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215951-6D1B-44B0-8E61-A9A685545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2020/12/7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D84825-A495-451C-B3D5-E8458C100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02B1E9-AD50-49AC-B421-EFFEFD978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813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A51A9E1-2516-4035-9A14-EF9A4211E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E0FCA6-1528-44AA-9F14-CF3844693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399DF1-A7C9-416B-BFDA-90874BBCA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2020/12/7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DACD19-C227-405B-AAC0-2B46027FD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24D53E-981D-4023-B352-C2D541B7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3488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7A51A2-3383-4875-B45A-C9E85CED6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EA7F90-6A42-46FE-9CA2-8C17403AF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DD69AA-A28B-4C8D-9847-F540E9696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2020/12/7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AB49FC-0780-46D2-AA62-FA30758EE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267C87-A360-4CC6-9574-ACEA60A0F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46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46BF4E-301B-4B83-B433-32E74AD0A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A04E4A-5FEF-4CFC-B002-EC34EADC1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65F33A-D2BA-4194-BD76-5A6B54E23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2020/12/7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FF7CFA-898E-4119-A0F9-0FBD4B273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7412A7-4C42-409D-BDCF-F3E581F26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318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CA23F4-3CB2-4317-BE00-2AF7FCB3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903151-DED0-41A9-B43F-9B5695F58A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93B9BB3-6DB8-456B-87FF-E5910CEBB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8F8C38E-C78D-42CA-9EC3-F1C71B908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2020/12/7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144C7E-F1C8-4938-8907-879E68D2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5F1F37-1518-474E-82EB-E32B71A7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5152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E93521-0A8E-456E-8285-BB16DBB79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8813A6-0056-4C76-89E1-C07269825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1CE7926-D284-4D52-9980-168704600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0D2D015-5733-48D2-876C-B6C38385A0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F022069-830F-4C34-AD2E-F0D4BAA018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3B275C2-E484-4B3A-BD01-CD0CE7EDC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2020/12/7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FD2CF26-2982-486B-92BD-0632588A3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E712C06-13D4-455A-93AB-07A8DA502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0851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35A7B7-508F-4426-B09A-6457D82CC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DD1BE08-E946-4F51-B20A-CD150A4FE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2020/12/7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2986001-685D-430E-A746-A08E542C0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E87FA22-510F-4432-B323-D70344CC6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539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0DAAAC1-CEF4-4102-8B04-0B7B1C74A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2020/12/7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47F2BD3-E832-4694-AC6D-9AA68BEB9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8DD2D4F-AAFA-4A0A-8F65-67F7BC089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2123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65BDE8-787A-4DCA-8679-6AFCADA52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72C603-F9EC-4832-9465-FD216239C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50B5C2F-E795-4F9E-BF7D-C4CBA9046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7526A3-5697-4337-BF3C-83FE32DEB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2020/12/7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C328A5-E434-4610-8908-86C0E19CD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43609F2-959E-4A6A-A52F-041AA97A8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740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8DB4D0-CB7B-4E09-AC7E-89D90940D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2DDD6A9-6E77-4073-897E-9D1EC205A1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846B733-1E38-4267-B910-595B1B163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A6C47A-2479-4DD8-9F56-EBA8EC46D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2020/12/7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E5BCE65-A6A0-4B6D-A06F-4EE86260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502DF71-0002-445D-B02A-98149512E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58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7D5A305-1BA2-4CBB-9F16-64C7FF51A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3" y="136525"/>
            <a:ext cx="11525251" cy="76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3B6AEC-8C7C-4EEE-A80F-52D19871B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3377" y="1235075"/>
            <a:ext cx="11525249" cy="504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BBB604-AEAA-43D7-8130-E2E1CCE1C0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00630-22D5-41DD-B9C5-D277F6AAEF81}" type="datetimeFigureOut">
              <a:rPr kumimoji="1" lang="ja-JP" altLang="en-US" smtClean="0"/>
              <a:t>2020/12/7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FB5321-CDB8-4331-9477-0EEA6A2F5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36058B-8DC3-4C90-8A1A-6D8F10A5D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82D1BDD-4B7F-4D68-B74F-25C0DC660ED2}"/>
              </a:ext>
            </a:extLst>
          </p:cNvPr>
          <p:cNvCxnSpPr/>
          <p:nvPr userDrawn="1"/>
        </p:nvCxnSpPr>
        <p:spPr>
          <a:xfrm>
            <a:off x="0" y="904875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757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kumimoji="1" sz="3600" kern="120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228594" indent="228594" algn="l" defTabSz="914377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ea"/>
          <a:ea typeface="+mn-ea"/>
          <a:cs typeface="+mn-cs"/>
        </a:defRPr>
      </a:lvl1pPr>
      <a:lvl2pPr marL="685783" indent="228594" algn="l" defTabSz="914377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ea"/>
          <a:ea typeface="+mn-ea"/>
          <a:cs typeface="+mn-cs"/>
        </a:defRPr>
      </a:lvl2pPr>
      <a:lvl3pPr marL="1142971" indent="228594" algn="l" defTabSz="914377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160" indent="228594" algn="l" defTabSz="914377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349" indent="228594" algn="l" defTabSz="914377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組織図</a:t>
            </a: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1EA406A-B3A6-49D9-944E-88D5D67C308A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演習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C4138F8-673E-4D6E-9DBA-1FD75F34962F}"/>
              </a:ext>
            </a:extLst>
          </p:cNvPr>
          <p:cNvSpPr/>
          <p:nvPr/>
        </p:nvSpPr>
        <p:spPr>
          <a:xfrm>
            <a:off x="479376" y="3986915"/>
            <a:ext cx="2729173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A</a:t>
            </a:r>
            <a:r>
              <a:rPr kumimoji="1" lang="ja-JP" altLang="en-US" sz="2800" dirty="0">
                <a:solidFill>
                  <a:schemeClr val="bg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事業部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ADBB6CC-445C-436D-9912-08A763C485BF}"/>
              </a:ext>
            </a:extLst>
          </p:cNvPr>
          <p:cNvSpPr/>
          <p:nvPr/>
        </p:nvSpPr>
        <p:spPr>
          <a:xfrm>
            <a:off x="3903321" y="2791634"/>
            <a:ext cx="2729173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営業</a:t>
            </a:r>
            <a:r>
              <a:rPr lang="ja-JP" altLang="en-US" sz="2800" dirty="0">
                <a:solidFill>
                  <a:schemeClr val="bg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部門</a:t>
            </a:r>
            <a:endParaRPr kumimoji="1" lang="ja-JP" altLang="en-US" sz="2800" dirty="0">
              <a:solidFill>
                <a:schemeClr val="bg1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B646B9CA-2A7B-49D4-95FF-BC7FFF6409D7}"/>
              </a:ext>
            </a:extLst>
          </p:cNvPr>
          <p:cNvSpPr/>
          <p:nvPr/>
        </p:nvSpPr>
        <p:spPr>
          <a:xfrm>
            <a:off x="7327267" y="2193994"/>
            <a:ext cx="2729173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関東エリア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E585BBD-1C28-4BF1-BABE-8686B34CD562}"/>
              </a:ext>
            </a:extLst>
          </p:cNvPr>
          <p:cNvSpPr/>
          <p:nvPr/>
        </p:nvSpPr>
        <p:spPr>
          <a:xfrm>
            <a:off x="7327267" y="3389274"/>
            <a:ext cx="2729173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関西エリア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8EFA5F5-2B40-48DC-8D9E-9D912560CE38}"/>
              </a:ext>
            </a:extLst>
          </p:cNvPr>
          <p:cNvSpPr/>
          <p:nvPr/>
        </p:nvSpPr>
        <p:spPr>
          <a:xfrm>
            <a:off x="3903321" y="5182195"/>
            <a:ext cx="2729173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人事総務部門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EE7F0E5-AC77-4EEB-90A5-50848314E84A}"/>
              </a:ext>
            </a:extLst>
          </p:cNvPr>
          <p:cNvSpPr/>
          <p:nvPr/>
        </p:nvSpPr>
        <p:spPr>
          <a:xfrm>
            <a:off x="7327267" y="4584554"/>
            <a:ext cx="2729173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人事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90FAC2F7-5F46-4C9F-8004-72FB224A2FCB}"/>
              </a:ext>
            </a:extLst>
          </p:cNvPr>
          <p:cNvSpPr/>
          <p:nvPr/>
        </p:nvSpPr>
        <p:spPr>
          <a:xfrm>
            <a:off x="7327267" y="5782521"/>
            <a:ext cx="2729173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総務</a:t>
            </a: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2A03901D-95F4-4F14-B67F-A85C584E3F4D}"/>
              </a:ext>
            </a:extLst>
          </p:cNvPr>
          <p:cNvCxnSpPr>
            <a:cxnSpLocks/>
          </p:cNvCxnSpPr>
          <p:nvPr/>
        </p:nvCxnSpPr>
        <p:spPr>
          <a:xfrm>
            <a:off x="479376" y="1831678"/>
            <a:ext cx="27291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8DC21E0F-0D87-4D05-A41E-7B7B73B6C40A}"/>
              </a:ext>
            </a:extLst>
          </p:cNvPr>
          <p:cNvCxnSpPr>
            <a:cxnSpLocks/>
          </p:cNvCxnSpPr>
          <p:nvPr/>
        </p:nvCxnSpPr>
        <p:spPr>
          <a:xfrm>
            <a:off x="3903320" y="1831678"/>
            <a:ext cx="27291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BF74647-6B6F-41E9-A61C-921D7B3E47D2}"/>
              </a:ext>
            </a:extLst>
          </p:cNvPr>
          <p:cNvCxnSpPr>
            <a:cxnSpLocks/>
          </p:cNvCxnSpPr>
          <p:nvPr/>
        </p:nvCxnSpPr>
        <p:spPr>
          <a:xfrm>
            <a:off x="7327267" y="1831678"/>
            <a:ext cx="27291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4852B53-7CCA-4850-A4DD-51D8737483A2}"/>
              </a:ext>
            </a:extLst>
          </p:cNvPr>
          <p:cNvSpPr txBox="1"/>
          <p:nvPr/>
        </p:nvSpPr>
        <p:spPr>
          <a:xfrm>
            <a:off x="1023916" y="1305955"/>
            <a:ext cx="1640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事業部</a:t>
            </a:r>
            <a:endParaRPr kumimoji="1" lang="ja-JP" altLang="en-US" sz="2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EEEF6F0-485F-492C-B614-729F7095C2A9}"/>
              </a:ext>
            </a:extLst>
          </p:cNvPr>
          <p:cNvSpPr txBox="1"/>
          <p:nvPr/>
        </p:nvSpPr>
        <p:spPr>
          <a:xfrm>
            <a:off x="4447860" y="1305955"/>
            <a:ext cx="1640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部門</a:t>
            </a:r>
            <a:endParaRPr kumimoji="1" lang="ja-JP" altLang="en-US" sz="2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54214E6-9729-4E1B-A994-FBFCB0CF8420}"/>
              </a:ext>
            </a:extLst>
          </p:cNvPr>
          <p:cNvSpPr txBox="1"/>
          <p:nvPr/>
        </p:nvSpPr>
        <p:spPr>
          <a:xfrm>
            <a:off x="7871807" y="1305955"/>
            <a:ext cx="1640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担当</a:t>
            </a:r>
            <a:endParaRPr kumimoji="1" lang="ja-JP" altLang="en-US" sz="2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5D09D31-B327-491F-B34A-7C1BEA7255BC}"/>
              </a:ext>
            </a:extLst>
          </p:cNvPr>
          <p:cNvCxnSpPr>
            <a:stCxn id="15" idx="3"/>
            <a:endCxn id="18" idx="1"/>
          </p:cNvCxnSpPr>
          <p:nvPr/>
        </p:nvCxnSpPr>
        <p:spPr>
          <a:xfrm flipV="1">
            <a:off x="3208549" y="3236397"/>
            <a:ext cx="694772" cy="1195281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D3097B7A-6FD9-4100-BC19-8FBEE41BDA97}"/>
              </a:ext>
            </a:extLst>
          </p:cNvPr>
          <p:cNvCxnSpPr>
            <a:cxnSpLocks/>
            <a:stCxn id="15" idx="3"/>
            <a:endCxn id="27" idx="1"/>
          </p:cNvCxnSpPr>
          <p:nvPr/>
        </p:nvCxnSpPr>
        <p:spPr>
          <a:xfrm>
            <a:off x="3208549" y="4431678"/>
            <a:ext cx="694772" cy="119528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25B97535-DC58-410D-A0D1-67951F3A1458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 flipV="1">
            <a:off x="6632494" y="2638757"/>
            <a:ext cx="694773" cy="59764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コネクタ: カギ線 41">
            <a:extLst>
              <a:ext uri="{FF2B5EF4-FFF2-40B4-BE49-F238E27FC236}">
                <a16:creationId xmlns:a16="http://schemas.microsoft.com/office/drawing/2014/main" id="{2447F29C-1825-4B37-854B-FDA92C3269BA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6632494" y="3236397"/>
            <a:ext cx="694773" cy="59764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コネクタ: カギ線 45">
            <a:extLst>
              <a:ext uri="{FF2B5EF4-FFF2-40B4-BE49-F238E27FC236}">
                <a16:creationId xmlns:a16="http://schemas.microsoft.com/office/drawing/2014/main" id="{50D0A653-F111-4A9B-8B7F-705EB45E8DBD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 flipV="1">
            <a:off x="6632494" y="5029317"/>
            <a:ext cx="694773" cy="59764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コネクタ: カギ線 48">
            <a:extLst>
              <a:ext uri="{FF2B5EF4-FFF2-40B4-BE49-F238E27FC236}">
                <a16:creationId xmlns:a16="http://schemas.microsoft.com/office/drawing/2014/main" id="{4236335A-F14A-4415-8C4C-D81106FA16CE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>
            <a:off x="6632494" y="5626958"/>
            <a:ext cx="694773" cy="600326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257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弊社の商品の課題</a:t>
            </a: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1EA406A-B3A6-49D9-944E-88D5D67C308A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演習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CB69483-0802-4CC4-BDEC-E6D87F1A107A}"/>
              </a:ext>
            </a:extLst>
          </p:cNvPr>
          <p:cNvSpPr/>
          <p:nvPr/>
        </p:nvSpPr>
        <p:spPr>
          <a:xfrm>
            <a:off x="479376" y="2346081"/>
            <a:ext cx="2050468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bg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価格</a:t>
            </a:r>
            <a:endParaRPr kumimoji="1" lang="ja-JP" altLang="en-US" sz="2800" dirty="0">
              <a:solidFill>
                <a:schemeClr val="bg1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41EFF04-0E83-4788-841B-45CF098D9D6C}"/>
              </a:ext>
            </a:extLst>
          </p:cNvPr>
          <p:cNvCxnSpPr>
            <a:cxnSpLocks/>
          </p:cNvCxnSpPr>
          <p:nvPr/>
        </p:nvCxnSpPr>
        <p:spPr>
          <a:xfrm>
            <a:off x="3338801" y="1905598"/>
            <a:ext cx="35212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EB03340-1702-4874-8D29-A271C9D24EB7}"/>
              </a:ext>
            </a:extLst>
          </p:cNvPr>
          <p:cNvSpPr txBox="1"/>
          <p:nvPr/>
        </p:nvSpPr>
        <p:spPr>
          <a:xfrm>
            <a:off x="3338801" y="1379875"/>
            <a:ext cx="1640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課題</a:t>
            </a:r>
            <a:endParaRPr kumimoji="1" lang="ja-JP" altLang="en-US" sz="2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9CD043D1-D1D6-4364-8DBC-B68AB76312DA}"/>
              </a:ext>
            </a:extLst>
          </p:cNvPr>
          <p:cNvCxnSpPr>
            <a:cxnSpLocks/>
          </p:cNvCxnSpPr>
          <p:nvPr/>
        </p:nvCxnSpPr>
        <p:spPr>
          <a:xfrm>
            <a:off x="7875305" y="1903095"/>
            <a:ext cx="35212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4581D15-BFC8-4C54-A5D6-AAFB3382F88D}"/>
              </a:ext>
            </a:extLst>
          </p:cNvPr>
          <p:cNvSpPr txBox="1"/>
          <p:nvPr/>
        </p:nvSpPr>
        <p:spPr>
          <a:xfrm>
            <a:off x="7875305" y="1377372"/>
            <a:ext cx="1640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アイデア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E0CBC007-3D55-45E0-98D9-6F85B986AFD8}"/>
              </a:ext>
            </a:extLst>
          </p:cNvPr>
          <p:cNvSpPr/>
          <p:nvPr/>
        </p:nvSpPr>
        <p:spPr>
          <a:xfrm>
            <a:off x="479376" y="3877321"/>
            <a:ext cx="2050468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bg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デザイン</a:t>
            </a:r>
            <a:endParaRPr kumimoji="1" lang="ja-JP" altLang="en-US" sz="2800" dirty="0">
              <a:solidFill>
                <a:schemeClr val="bg1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83D51CE-A0D5-44BD-9139-E15A3AA6D120}"/>
              </a:ext>
            </a:extLst>
          </p:cNvPr>
          <p:cNvSpPr/>
          <p:nvPr/>
        </p:nvSpPr>
        <p:spPr>
          <a:xfrm>
            <a:off x="479376" y="5408561"/>
            <a:ext cx="2050468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bg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販売</a:t>
            </a:r>
            <a:endParaRPr kumimoji="1" lang="ja-JP" altLang="en-US" sz="2800" dirty="0">
              <a:solidFill>
                <a:schemeClr val="bg1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BEA7E3BE-552E-4194-A1A9-1888AD2CA1B0}"/>
              </a:ext>
            </a:extLst>
          </p:cNvPr>
          <p:cNvSpPr/>
          <p:nvPr/>
        </p:nvSpPr>
        <p:spPr>
          <a:xfrm>
            <a:off x="3338800" y="2348880"/>
            <a:ext cx="3521262" cy="889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他社より高い</a:t>
            </a:r>
            <a:endParaRPr kumimoji="1" lang="ja-JP" altLang="en-US" sz="2800" dirty="0">
              <a:solidFill>
                <a:schemeClr val="tx1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0E3178F9-617D-4F0D-B67F-BA7C980B21BD}"/>
              </a:ext>
            </a:extLst>
          </p:cNvPr>
          <p:cNvSpPr/>
          <p:nvPr/>
        </p:nvSpPr>
        <p:spPr>
          <a:xfrm>
            <a:off x="3338800" y="3880120"/>
            <a:ext cx="3521262" cy="889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かっこよくない</a:t>
            </a:r>
            <a:endParaRPr kumimoji="1" lang="ja-JP" altLang="en-US" sz="2800" dirty="0">
              <a:solidFill>
                <a:schemeClr val="tx1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F351D84-BA09-46E3-BB1F-282F93E322EF}"/>
              </a:ext>
            </a:extLst>
          </p:cNvPr>
          <p:cNvSpPr/>
          <p:nvPr/>
        </p:nvSpPr>
        <p:spPr>
          <a:xfrm>
            <a:off x="3338800" y="5411360"/>
            <a:ext cx="3521262" cy="889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コンビニで買えない</a:t>
            </a:r>
            <a:endParaRPr kumimoji="1" lang="ja-JP" altLang="en-US" sz="2800" dirty="0">
              <a:solidFill>
                <a:schemeClr val="tx1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22BCDB0E-F214-41E1-8050-F8B26F4957C2}"/>
              </a:ext>
            </a:extLst>
          </p:cNvPr>
          <p:cNvSpPr/>
          <p:nvPr/>
        </p:nvSpPr>
        <p:spPr>
          <a:xfrm>
            <a:off x="7875304" y="2348880"/>
            <a:ext cx="3521262" cy="889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価格を下げる</a:t>
            </a:r>
            <a:endParaRPr kumimoji="1" lang="ja-JP" altLang="en-US" sz="2800" dirty="0">
              <a:solidFill>
                <a:schemeClr val="tx1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136511C8-E94A-4D9D-A92B-5EDC15A2E7E1}"/>
              </a:ext>
            </a:extLst>
          </p:cNvPr>
          <p:cNvSpPr/>
          <p:nvPr/>
        </p:nvSpPr>
        <p:spPr>
          <a:xfrm>
            <a:off x="7875304" y="3880120"/>
            <a:ext cx="3521262" cy="889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デザイン変更</a:t>
            </a:r>
            <a:endParaRPr kumimoji="1" lang="ja-JP" altLang="en-US" sz="2800" dirty="0">
              <a:solidFill>
                <a:schemeClr val="tx1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91783B6-298C-4E23-8739-D5CA6E6FFED8}"/>
              </a:ext>
            </a:extLst>
          </p:cNvPr>
          <p:cNvSpPr/>
          <p:nvPr/>
        </p:nvSpPr>
        <p:spPr>
          <a:xfrm>
            <a:off x="7875304" y="5411360"/>
            <a:ext cx="3521262" cy="889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コンビニを開拓</a:t>
            </a:r>
            <a:endParaRPr kumimoji="1" lang="ja-JP" altLang="en-US" sz="2800" dirty="0">
              <a:solidFill>
                <a:schemeClr val="tx1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8" name="二等辺三角形 37">
            <a:extLst>
              <a:ext uri="{FF2B5EF4-FFF2-40B4-BE49-F238E27FC236}">
                <a16:creationId xmlns:a16="http://schemas.microsoft.com/office/drawing/2014/main" id="{FF230BAA-F9D5-4D33-A56B-3FA2249F0EA7}"/>
              </a:ext>
            </a:extLst>
          </p:cNvPr>
          <p:cNvSpPr/>
          <p:nvPr/>
        </p:nvSpPr>
        <p:spPr>
          <a:xfrm rot="5400000">
            <a:off x="7103844" y="2595322"/>
            <a:ext cx="702078" cy="41351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bg1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9" name="二等辺三角形 38">
            <a:extLst>
              <a:ext uri="{FF2B5EF4-FFF2-40B4-BE49-F238E27FC236}">
                <a16:creationId xmlns:a16="http://schemas.microsoft.com/office/drawing/2014/main" id="{7CEBE10E-4538-4498-8399-EC50ABCF9720}"/>
              </a:ext>
            </a:extLst>
          </p:cNvPr>
          <p:cNvSpPr/>
          <p:nvPr/>
        </p:nvSpPr>
        <p:spPr>
          <a:xfrm rot="5400000">
            <a:off x="7103844" y="4126562"/>
            <a:ext cx="702078" cy="41351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bg1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40" name="二等辺三角形 39">
            <a:extLst>
              <a:ext uri="{FF2B5EF4-FFF2-40B4-BE49-F238E27FC236}">
                <a16:creationId xmlns:a16="http://schemas.microsoft.com/office/drawing/2014/main" id="{90C325DE-FA47-45EA-ABD5-A0BE02D9FDA6}"/>
              </a:ext>
            </a:extLst>
          </p:cNvPr>
          <p:cNvSpPr/>
          <p:nvPr/>
        </p:nvSpPr>
        <p:spPr>
          <a:xfrm rot="5400000">
            <a:off x="7103844" y="5657802"/>
            <a:ext cx="702078" cy="41351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bg1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8109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新商品の販売戦略</a:t>
            </a:r>
            <a:endParaRPr kumimoji="1" lang="ja-JP" altLang="en-US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1EA406A-B3A6-49D9-944E-88D5D67C308A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演習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5D80A32-6D81-4F35-87AD-57F79365C302}"/>
              </a:ext>
            </a:extLst>
          </p:cNvPr>
          <p:cNvSpPr txBox="1"/>
          <p:nvPr/>
        </p:nvSpPr>
        <p:spPr>
          <a:xfrm>
            <a:off x="335360" y="3602469"/>
            <a:ext cx="2569891" cy="170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ネット広告</a:t>
            </a:r>
            <a:endParaRPr lang="en-US" altLang="ja-JP" sz="24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 marL="457200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新聞チラシ</a:t>
            </a:r>
            <a:endParaRPr lang="en-US" altLang="ja-JP" sz="24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 marL="457200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動画配信</a:t>
            </a:r>
            <a:endParaRPr lang="en-US" altLang="ja-JP" sz="24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270AA56-15ED-4D7B-9E18-4F9662A177C4}"/>
              </a:ext>
            </a:extLst>
          </p:cNvPr>
          <p:cNvSpPr txBox="1"/>
          <p:nvPr/>
        </p:nvSpPr>
        <p:spPr>
          <a:xfrm>
            <a:off x="3262386" y="3602469"/>
            <a:ext cx="2569891" cy="170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ウェブサイト</a:t>
            </a:r>
            <a:endParaRPr lang="en-US" altLang="ja-JP" sz="24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 marL="457200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商品説明</a:t>
            </a:r>
            <a:endParaRPr lang="en-US" altLang="ja-JP" sz="24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 marL="457200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競合との比較</a:t>
            </a:r>
            <a:endParaRPr lang="en-US" altLang="ja-JP" sz="24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85048FE-B3A5-495D-872F-EAB9418F404A}"/>
              </a:ext>
            </a:extLst>
          </p:cNvPr>
          <p:cNvSpPr txBox="1"/>
          <p:nvPr/>
        </p:nvSpPr>
        <p:spPr>
          <a:xfrm>
            <a:off x="6096000" y="3602469"/>
            <a:ext cx="2569891" cy="170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有名人の</a:t>
            </a:r>
            <a:r>
              <a:rPr lang="en-US" altLang="ja-JP" sz="2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CM</a:t>
            </a:r>
          </a:p>
          <a:p>
            <a:pPr marL="457200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利用者の声</a:t>
            </a:r>
            <a:endParaRPr lang="en-US" altLang="ja-JP" sz="24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 marL="457200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販売数の推移</a:t>
            </a:r>
            <a:endParaRPr lang="en-US" altLang="ja-JP" sz="24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AD3EAA5-41E4-4D43-B0E3-589AB7EDFE9A}"/>
              </a:ext>
            </a:extLst>
          </p:cNvPr>
          <p:cNvSpPr txBox="1"/>
          <p:nvPr/>
        </p:nvSpPr>
        <p:spPr>
          <a:xfrm>
            <a:off x="9114613" y="3602469"/>
            <a:ext cx="2569891" cy="170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コンビニ購入</a:t>
            </a:r>
            <a:endParaRPr lang="en-US" altLang="ja-JP" sz="24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 marL="457200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ネット購入</a:t>
            </a:r>
            <a:endParaRPr lang="en-US" altLang="ja-JP" sz="24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 marL="457200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カード決済</a:t>
            </a:r>
            <a:endParaRPr lang="en-US" altLang="ja-JP" sz="24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14" name="矢印: 五方向 13">
            <a:extLst>
              <a:ext uri="{FF2B5EF4-FFF2-40B4-BE49-F238E27FC236}">
                <a16:creationId xmlns:a16="http://schemas.microsoft.com/office/drawing/2014/main" id="{B6069142-57DB-4C78-BB6D-C0B70B0F818C}"/>
              </a:ext>
            </a:extLst>
          </p:cNvPr>
          <p:cNvSpPr/>
          <p:nvPr/>
        </p:nvSpPr>
        <p:spPr>
          <a:xfrm>
            <a:off x="335361" y="2348880"/>
            <a:ext cx="2797450" cy="93610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0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1. </a:t>
            </a:r>
            <a:r>
              <a:rPr lang="ja-JP" altLang="en-US" sz="30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認知</a:t>
            </a:r>
            <a:endParaRPr kumimoji="1" lang="ja-JP" altLang="en-US" sz="30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18" name="矢印: 五方向 17">
            <a:extLst>
              <a:ext uri="{FF2B5EF4-FFF2-40B4-BE49-F238E27FC236}">
                <a16:creationId xmlns:a16="http://schemas.microsoft.com/office/drawing/2014/main" id="{1A5ADCD6-B7C2-45CA-BD91-549019205BFC}"/>
              </a:ext>
            </a:extLst>
          </p:cNvPr>
          <p:cNvSpPr/>
          <p:nvPr/>
        </p:nvSpPr>
        <p:spPr>
          <a:xfrm>
            <a:off x="3271623" y="2348880"/>
            <a:ext cx="2753539" cy="93610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0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2. </a:t>
            </a:r>
            <a:r>
              <a:rPr lang="ja-JP" altLang="en-US" sz="30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理解</a:t>
            </a:r>
            <a:endParaRPr kumimoji="1" lang="ja-JP" altLang="en-US" sz="30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19" name="矢印: 五方向 18">
            <a:extLst>
              <a:ext uri="{FF2B5EF4-FFF2-40B4-BE49-F238E27FC236}">
                <a16:creationId xmlns:a16="http://schemas.microsoft.com/office/drawing/2014/main" id="{62A680F5-6995-4EF2-A532-C43D620E602B}"/>
              </a:ext>
            </a:extLst>
          </p:cNvPr>
          <p:cNvSpPr/>
          <p:nvPr/>
        </p:nvSpPr>
        <p:spPr>
          <a:xfrm>
            <a:off x="6166905" y="2348880"/>
            <a:ext cx="2809714" cy="93610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0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3. </a:t>
            </a:r>
            <a:r>
              <a:rPr lang="ja-JP" altLang="en-US" sz="30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評判</a:t>
            </a:r>
            <a:endParaRPr kumimoji="1" lang="ja-JP" altLang="en-US" sz="30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20" name="矢印: 五方向 19">
            <a:extLst>
              <a:ext uri="{FF2B5EF4-FFF2-40B4-BE49-F238E27FC236}">
                <a16:creationId xmlns:a16="http://schemas.microsoft.com/office/drawing/2014/main" id="{EA1A8862-4673-4A94-B5DB-6141C2DD7248}"/>
              </a:ext>
            </a:extLst>
          </p:cNvPr>
          <p:cNvSpPr/>
          <p:nvPr/>
        </p:nvSpPr>
        <p:spPr>
          <a:xfrm>
            <a:off x="9114613" y="2348880"/>
            <a:ext cx="2753538" cy="93610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0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4. </a:t>
            </a:r>
            <a:r>
              <a:rPr kumimoji="1" lang="ja-JP" altLang="en-US" sz="30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購入</a:t>
            </a:r>
          </a:p>
        </p:txBody>
      </p:sp>
    </p:spTree>
    <p:extLst>
      <p:ext uri="{BB962C8B-B14F-4D97-AF65-F5344CB8AC3E}">
        <p14:creationId xmlns:p14="http://schemas.microsoft.com/office/powerpoint/2010/main" val="2934019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62051"/>
            <a:ext cx="11449051" cy="4873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あまり多くの図形は使わない</a:t>
            </a:r>
            <a:endParaRPr lang="en-US" altLang="ja-JP" sz="3000" dirty="0">
              <a:solidFill>
                <a:srgbClr val="0070C0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選ぶのに時間がかかってしまう</a:t>
            </a:r>
            <a:endParaRPr lang="en-US" altLang="ja-JP" sz="30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メッセージはそれほど変わらない</a:t>
            </a:r>
            <a:endParaRPr lang="en-US" altLang="ja-JP" sz="30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endParaRPr lang="en-US" altLang="ja-JP" sz="30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できるだけシンプルに</a:t>
            </a:r>
            <a:endParaRPr lang="en-US" altLang="ja-JP" sz="3000" dirty="0">
              <a:solidFill>
                <a:srgbClr val="0070C0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余計な装飾は、時間がかかるだけ</a:t>
            </a:r>
            <a:endParaRPr lang="en-US" altLang="ja-JP" sz="30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影、グラデーションなど、使いすぎない</a:t>
            </a:r>
            <a:endParaRPr lang="en-US" altLang="ja-JP" sz="30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ポイント</a:t>
            </a:r>
          </a:p>
        </p:txBody>
      </p:sp>
    </p:spTree>
    <p:extLst>
      <p:ext uri="{BB962C8B-B14F-4D97-AF65-F5344CB8AC3E}">
        <p14:creationId xmlns:p14="http://schemas.microsoft.com/office/powerpoint/2010/main" val="3283988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70C0"/>
        </a:solidFill>
        <a:ln w="19050">
          <a:noFill/>
        </a:ln>
      </a:spPr>
      <a:bodyPr rtlCol="0" anchor="ctr"/>
      <a:lstStyle>
        <a:defPPr algn="ctr">
          <a:defRPr kumimoji="1" sz="2800" dirty="0" smtClean="0">
            <a:solidFill>
              <a:schemeClr val="bg1"/>
            </a:solidFill>
            <a:latin typeface="游ゴシック Medium" panose="020B0500000000000000" pitchFamily="50" charset="-128"/>
            <a:ea typeface="游ゴシック Medium" panose="020B0500000000000000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9650</TotalTime>
  <Words>127</Words>
  <Application>Microsoft Office PowerPoint</Application>
  <PresentationFormat>ワイド画面</PresentationFormat>
  <Paragraphs>51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HGS創英角ﾎﾟｯﾌﾟ体</vt:lpstr>
      <vt:lpstr>游ゴシック</vt:lpstr>
      <vt:lpstr>Arial</vt:lpstr>
      <vt:lpstr>Office テーマ</vt:lpstr>
      <vt:lpstr>組織図</vt:lpstr>
      <vt:lpstr>弊社の商品の課題</vt:lpstr>
      <vt:lpstr>新商品の販売戦略</vt:lpstr>
      <vt:lpstr>ポイント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Hitoshi</dc:creator>
  <cp:lastModifiedBy>Hitoshi</cp:lastModifiedBy>
  <cp:revision>169</cp:revision>
  <dcterms:created xsi:type="dcterms:W3CDTF">2020-11-14T08:32:21Z</dcterms:created>
  <dcterms:modified xsi:type="dcterms:W3CDTF">2020-12-07T07:27:25Z</dcterms:modified>
</cp:coreProperties>
</file>