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586" r:id="rId2"/>
    <p:sldId id="480" r:id="rId3"/>
    <p:sldId id="1394" r:id="rId4"/>
    <p:sldId id="1435" r:id="rId5"/>
    <p:sldId id="1392" r:id="rId6"/>
    <p:sldId id="481" r:id="rId7"/>
    <p:sldId id="1395" r:id="rId8"/>
    <p:sldId id="1436" r:id="rId9"/>
    <p:sldId id="1393" r:id="rId10"/>
    <p:sldId id="1440" r:id="rId11"/>
    <p:sldId id="1439" r:id="rId12"/>
    <p:sldId id="1412" r:id="rId13"/>
    <p:sldId id="1413" r:id="rId14"/>
    <p:sldId id="1396" r:id="rId15"/>
    <p:sldId id="1419" r:id="rId16"/>
    <p:sldId id="1414" r:id="rId17"/>
    <p:sldId id="1415" r:id="rId18"/>
    <p:sldId id="1420" r:id="rId19"/>
    <p:sldId id="1421" r:id="rId20"/>
    <p:sldId id="1441" r:id="rId21"/>
    <p:sldId id="1397" r:id="rId22"/>
    <p:sldId id="1437" r:id="rId23"/>
    <p:sldId id="482" r:id="rId24"/>
    <p:sldId id="540" r:id="rId25"/>
    <p:sldId id="1368" r:id="rId26"/>
    <p:sldId id="1398" r:id="rId27"/>
    <p:sldId id="1438" r:id="rId28"/>
    <p:sldId id="1388" r:id="rId29"/>
    <p:sldId id="1389" r:id="rId30"/>
    <p:sldId id="1390" r:id="rId31"/>
    <p:sldId id="1391" r:id="rId32"/>
    <p:sldId id="1399" r:id="rId33"/>
    <p:sldId id="1442" r:id="rId34"/>
    <p:sldId id="1443" r:id="rId35"/>
    <p:sldId id="483" r:id="rId36"/>
    <p:sldId id="1400" r:id="rId37"/>
    <p:sldId id="484" r:id="rId38"/>
    <p:sldId id="1376" r:id="rId39"/>
    <p:sldId id="1380" r:id="rId40"/>
    <p:sldId id="1381" r:id="rId41"/>
    <p:sldId id="460" r:id="rId42"/>
    <p:sldId id="1378" r:id="rId43"/>
    <p:sldId id="1377" r:id="rId44"/>
    <p:sldId id="1401" r:id="rId45"/>
    <p:sldId id="488" r:id="rId46"/>
    <p:sldId id="490" r:id="rId47"/>
    <p:sldId id="489" r:id="rId48"/>
    <p:sldId id="1444" r:id="rId49"/>
    <p:sldId id="487" r:id="rId50"/>
    <p:sldId id="1402" r:id="rId51"/>
    <p:sldId id="492" r:id="rId52"/>
    <p:sldId id="1434" r:id="rId53"/>
    <p:sldId id="491" r:id="rId54"/>
    <p:sldId id="1403" r:id="rId55"/>
    <p:sldId id="1354" r:id="rId56"/>
    <p:sldId id="1355" r:id="rId57"/>
    <p:sldId id="1352" r:id="rId58"/>
    <p:sldId id="1308" r:id="rId59"/>
    <p:sldId id="1404" r:id="rId60"/>
    <p:sldId id="1423" r:id="rId61"/>
    <p:sldId id="1372" r:id="rId62"/>
    <p:sldId id="1405" r:id="rId63"/>
    <p:sldId id="1424" r:id="rId64"/>
    <p:sldId id="1428" r:id="rId65"/>
    <p:sldId id="1429" r:id="rId66"/>
    <p:sldId id="1406" r:id="rId67"/>
    <p:sldId id="1445" r:id="rId68"/>
    <p:sldId id="1446" r:id="rId69"/>
    <p:sldId id="1408" r:id="rId70"/>
    <p:sldId id="1433" r:id="rId71"/>
    <p:sldId id="1358" r:id="rId72"/>
    <p:sldId id="1431" r:id="rId73"/>
    <p:sldId id="1432" r:id="rId74"/>
    <p:sldId id="1409" r:id="rId75"/>
    <p:sldId id="1383" r:id="rId76"/>
    <p:sldId id="1387" r:id="rId77"/>
    <p:sldId id="1386" r:id="rId78"/>
    <p:sldId id="1384" r:id="rId79"/>
    <p:sldId id="1385" r:id="rId80"/>
    <p:sldId id="1448" r:id="rId81"/>
    <p:sldId id="1447" r:id="rId82"/>
    <p:sldId id="1410" r:id="rId83"/>
    <p:sldId id="1373" r:id="rId84"/>
    <p:sldId id="1449" r:id="rId85"/>
    <p:sldId id="1411" r:id="rId86"/>
    <p:sldId id="1382" r:id="rId8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3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>
      <p:cViewPr varScale="1">
        <p:scale>
          <a:sx n="64" d="100"/>
          <a:sy n="64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327-4985-975D-FAEAE3B42CD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1年目</c:v>
                </c:pt>
                <c:pt idx="1">
                  <c:v>5年目</c:v>
                </c:pt>
              </c:strCache>
            </c:strRef>
          </c:cat>
          <c:val>
            <c:numRef>
              <c:f>Sheet1!$B$2:$B$3</c:f>
              <c:numCache>
                <c:formatCode>0.0_ 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327-4985-975D-FAEAE3B42CD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1年目</c:v>
                </c:pt>
                <c:pt idx="1">
                  <c:v>5年目</c:v>
                </c:pt>
              </c:strCache>
            </c:strRef>
          </c:cat>
          <c:val>
            <c:numRef>
              <c:f>Sheet1!$B$2:$B$3</c:f>
              <c:numCache>
                <c:formatCode>0.0_ 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noFill/>
              <a:ln w="28575">
                <a:solidFill>
                  <a:schemeClr val="accent1"/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rgbClr val="0070C0"/>
            </a:solidFill>
            <a:ln>
              <a:noFill/>
              <a:prstDash val="solid"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70C0"/>
              </a:solidFill>
              <a:ln w="28575">
                <a:solidFill>
                  <a:schemeClr val="accent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FB-4F0D-A751-07B025B2E12D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FB-4F0D-A751-07B025B2E1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FB-4F0D-A751-07B025B2E1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FB-4F0D-A751-07B025B2E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272016"/>
        <c:axId val="745272432"/>
      </c:line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営業店数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70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5年目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5-4FCD-A933-96B223AFB05C}"/>
              </c:ext>
            </c:extLst>
          </c:dPt>
          <c:cat>
            <c:strRef>
              <c:f>Sheet1!$A$2:$A$9</c:f>
              <c:strCache>
                <c:ptCount val="8"/>
                <c:pt idx="0">
                  <c:v>北海道</c:v>
                </c:pt>
                <c:pt idx="1">
                  <c:v>東北</c:v>
                </c:pt>
                <c:pt idx="2">
                  <c:v>四国</c:v>
                </c:pt>
                <c:pt idx="3">
                  <c:v>中部</c:v>
                </c:pt>
                <c:pt idx="4">
                  <c:v>中国</c:v>
                </c:pt>
                <c:pt idx="5">
                  <c:v>九州</c:v>
                </c:pt>
                <c:pt idx="6">
                  <c:v>近畿</c:v>
                </c:pt>
                <c:pt idx="7">
                  <c:v>関東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1年目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北海道</c:v>
                </c:pt>
                <c:pt idx="1">
                  <c:v>東北</c:v>
                </c:pt>
                <c:pt idx="2">
                  <c:v>四国</c:v>
                </c:pt>
                <c:pt idx="3">
                  <c:v>中部</c:v>
                </c:pt>
                <c:pt idx="4">
                  <c:v>中国</c:v>
                </c:pt>
                <c:pt idx="5">
                  <c:v>九州</c:v>
                </c:pt>
                <c:pt idx="6">
                  <c:v>近畿</c:v>
                </c:pt>
                <c:pt idx="7">
                  <c:v>関東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13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62-42B5-92B4-C97473DE2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17874928"/>
        <c:axId val="1058256192"/>
      </c:barChart>
      <c:catAx>
        <c:axId val="101787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FB-4F0D-A751-07B025B2E12D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FB-4F0D-A751-07B025B2E1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FB-4F0D-A751-07B025B2E1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FB-4F0D-A751-07B025B2E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272016"/>
        <c:axId val="745272432"/>
      </c:line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B93F1192-B5EC-4AF4-A0FC-0C9AF06891BD}" type="datetimeFigureOut">
              <a:rPr lang="ja-JP" altLang="en-US" smtClean="0"/>
              <a:pPr/>
              <a:t>2021/1/4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1DEDFB5D-3ED4-4EA6-B09B-1BBA265BC0F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 Medium" panose="020B0500000000000000" pitchFamily="50" charset="-128"/>
        <a:ea typeface="游ゴシック Medium" panose="020B0500000000000000" pitchFamily="50" charset="-128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1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1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0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17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45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9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73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4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23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8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31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6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0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23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70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45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0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84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9" indent="0" algn="ctr">
              <a:buNone/>
              <a:defRPr sz="2000"/>
            </a:lvl2pPr>
            <a:lvl3pPr marL="914241" indent="0" algn="ctr">
              <a:buNone/>
              <a:defRPr sz="1800"/>
            </a:lvl3pPr>
            <a:lvl4pPr marL="1371362" indent="0" algn="ctr">
              <a:buNone/>
              <a:defRPr sz="1600"/>
            </a:lvl4pPr>
            <a:lvl5pPr marL="1828482" indent="0" algn="ctr">
              <a:buNone/>
              <a:defRPr sz="1600"/>
            </a:lvl5pPr>
            <a:lvl6pPr marL="2285606" indent="0" algn="ctr">
              <a:buNone/>
              <a:defRPr sz="1600"/>
            </a:lvl6pPr>
            <a:lvl7pPr marL="2742722" indent="0" algn="ctr">
              <a:buNone/>
              <a:defRPr sz="1600"/>
            </a:lvl7pPr>
            <a:lvl8pPr marL="3199840" indent="0" algn="ctr">
              <a:buNone/>
              <a:defRPr sz="1600"/>
            </a:lvl8pPr>
            <a:lvl9pPr marL="365695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8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41" indent="0">
              <a:buNone/>
              <a:defRPr sz="1800" b="1"/>
            </a:lvl3pPr>
            <a:lvl4pPr marL="1371362" indent="0">
              <a:buNone/>
              <a:defRPr sz="1600" b="1"/>
            </a:lvl4pPr>
            <a:lvl5pPr marL="1828482" indent="0">
              <a:buNone/>
              <a:defRPr sz="1600" b="1"/>
            </a:lvl5pPr>
            <a:lvl6pPr marL="2285606" indent="0">
              <a:buNone/>
              <a:defRPr sz="1600" b="1"/>
            </a:lvl6pPr>
            <a:lvl7pPr marL="2742722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5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41" indent="0">
              <a:buNone/>
              <a:defRPr sz="1800" b="1"/>
            </a:lvl3pPr>
            <a:lvl4pPr marL="1371362" indent="0">
              <a:buNone/>
              <a:defRPr sz="1600" b="1"/>
            </a:lvl4pPr>
            <a:lvl5pPr marL="1828482" indent="0">
              <a:buNone/>
              <a:defRPr sz="1600" b="1"/>
            </a:lvl5pPr>
            <a:lvl6pPr marL="2285606" indent="0">
              <a:buNone/>
              <a:defRPr sz="1600" b="1"/>
            </a:lvl6pPr>
            <a:lvl7pPr marL="2742722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5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4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9" indent="0">
              <a:buNone/>
              <a:defRPr sz="1400"/>
            </a:lvl2pPr>
            <a:lvl3pPr marL="914241" indent="0">
              <a:buNone/>
              <a:defRPr sz="1200"/>
            </a:lvl3pPr>
            <a:lvl4pPr marL="1371362" indent="0">
              <a:buNone/>
              <a:defRPr sz="1000"/>
            </a:lvl4pPr>
            <a:lvl5pPr marL="1828482" indent="0">
              <a:buNone/>
              <a:defRPr sz="1000"/>
            </a:lvl5pPr>
            <a:lvl6pPr marL="2285606" indent="0">
              <a:buNone/>
              <a:defRPr sz="1000"/>
            </a:lvl6pPr>
            <a:lvl7pPr marL="2742722" indent="0">
              <a:buNone/>
              <a:defRPr sz="1000"/>
            </a:lvl7pPr>
            <a:lvl8pPr marL="3199840" indent="0">
              <a:buNone/>
              <a:defRPr sz="1000"/>
            </a:lvl8pPr>
            <a:lvl9pPr marL="365695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4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41" indent="0">
              <a:buNone/>
              <a:defRPr sz="2400"/>
            </a:lvl3pPr>
            <a:lvl4pPr marL="1371362" indent="0">
              <a:buNone/>
              <a:defRPr sz="2000"/>
            </a:lvl4pPr>
            <a:lvl5pPr marL="1828482" indent="0">
              <a:buNone/>
              <a:defRPr sz="2000"/>
            </a:lvl5pPr>
            <a:lvl6pPr marL="2285606" indent="0">
              <a:buNone/>
              <a:defRPr sz="2000"/>
            </a:lvl6pPr>
            <a:lvl7pPr marL="2742722" indent="0">
              <a:buNone/>
              <a:defRPr sz="2000"/>
            </a:lvl7pPr>
            <a:lvl8pPr marL="3199840" indent="0">
              <a:buNone/>
              <a:defRPr sz="2000"/>
            </a:lvl8pPr>
            <a:lvl9pPr marL="365695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9" indent="0">
              <a:buNone/>
              <a:defRPr sz="1400"/>
            </a:lvl2pPr>
            <a:lvl3pPr marL="914241" indent="0">
              <a:buNone/>
              <a:defRPr sz="1200"/>
            </a:lvl3pPr>
            <a:lvl4pPr marL="1371362" indent="0">
              <a:buNone/>
              <a:defRPr sz="1000"/>
            </a:lvl4pPr>
            <a:lvl5pPr marL="1828482" indent="0">
              <a:buNone/>
              <a:defRPr sz="1000"/>
            </a:lvl5pPr>
            <a:lvl6pPr marL="2285606" indent="0">
              <a:buNone/>
              <a:defRPr sz="1000"/>
            </a:lvl6pPr>
            <a:lvl7pPr marL="2742722" indent="0">
              <a:buNone/>
              <a:defRPr sz="1000"/>
            </a:lvl7pPr>
            <a:lvl8pPr marL="3199840" indent="0">
              <a:buNone/>
              <a:defRPr sz="1000"/>
            </a:lvl8pPr>
            <a:lvl9pPr marL="365695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88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99B00630-22D5-41DD-B9C5-D277F6AAEF81}" type="datetimeFigureOut">
              <a:rPr lang="ja-JP" altLang="en-US" smtClean="0"/>
              <a:pPr/>
              <a:t>2021/1/4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6D6218C0-28E9-4939-92F0-95EA2AE587C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41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562" indent="228562" algn="l" defTabSz="914241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686" indent="228562" algn="l" defTabSz="91424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2802" indent="228562" algn="l" defTabSz="91424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599920" indent="228562" algn="l" defTabSz="91424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039" indent="228562" algn="l" defTabSz="91424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161" indent="-228562" algn="l" defTabSz="9142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2" indent="-228562" algn="l" defTabSz="9142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2" indent="-228562" algn="l" defTabSz="9142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6" indent="-228562" algn="l" defTabSz="9142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1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2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2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6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2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9" algn="l" defTabSz="91424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1162053"/>
            <a:ext cx="513596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39312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F3E89F-004F-429A-B415-D9C2B61B9F3A}"/>
              </a:ext>
            </a:extLst>
          </p:cNvPr>
          <p:cNvSpPr/>
          <p:nvPr/>
        </p:nvSpPr>
        <p:spPr>
          <a:xfrm>
            <a:off x="239968" y="1465281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22F3-D8E5-47B4-B2B9-6EA767AD9E33}"/>
              </a:ext>
            </a:extLst>
          </p:cNvPr>
          <p:cNvSpPr txBox="1"/>
          <p:nvPr/>
        </p:nvSpPr>
        <p:spPr>
          <a:xfrm>
            <a:off x="285749" y="1364126"/>
            <a:ext cx="5018163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今月のサマリー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販売状況（国内）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販売状況（海外）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新規事業の紹介</a:t>
            </a:r>
          </a:p>
        </p:txBody>
      </p:sp>
    </p:spTree>
    <p:extLst>
      <p:ext uri="{BB962C8B-B14F-4D97-AF65-F5344CB8AC3E}">
        <p14:creationId xmlns:p14="http://schemas.microsoft.com/office/powerpoint/2010/main" val="3450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F3E89F-004F-429A-B415-D9C2B61B9F3A}"/>
              </a:ext>
            </a:extLst>
          </p:cNvPr>
          <p:cNvSpPr/>
          <p:nvPr/>
        </p:nvSpPr>
        <p:spPr>
          <a:xfrm>
            <a:off x="239968" y="2132857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22F3-D8E5-47B4-B2B9-6EA767AD9E33}"/>
              </a:ext>
            </a:extLst>
          </p:cNvPr>
          <p:cNvSpPr txBox="1"/>
          <p:nvPr/>
        </p:nvSpPr>
        <p:spPr>
          <a:xfrm>
            <a:off x="285749" y="1364126"/>
            <a:ext cx="5018163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今月のサマリー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販売状況（国内）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販売状況（海外）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新規事業の紹介</a:t>
            </a:r>
          </a:p>
        </p:txBody>
      </p:sp>
    </p:spTree>
    <p:extLst>
      <p:ext uri="{BB962C8B-B14F-4D97-AF65-F5344CB8AC3E}">
        <p14:creationId xmlns:p14="http://schemas.microsoft.com/office/powerpoint/2010/main" val="128424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F3E89F-004F-429A-B415-D9C2B61B9F3A}"/>
              </a:ext>
            </a:extLst>
          </p:cNvPr>
          <p:cNvSpPr/>
          <p:nvPr/>
        </p:nvSpPr>
        <p:spPr>
          <a:xfrm>
            <a:off x="239968" y="282982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22F3-D8E5-47B4-B2B9-6EA767AD9E33}"/>
              </a:ext>
            </a:extLst>
          </p:cNvPr>
          <p:cNvSpPr txBox="1"/>
          <p:nvPr/>
        </p:nvSpPr>
        <p:spPr>
          <a:xfrm>
            <a:off x="285749" y="1364126"/>
            <a:ext cx="5018163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今月のサマリー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販売状況（国内）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販売状況（海外）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新規事業の紹介</a:t>
            </a:r>
          </a:p>
        </p:txBody>
      </p:sp>
    </p:spTree>
    <p:extLst>
      <p:ext uri="{BB962C8B-B14F-4D97-AF65-F5344CB8AC3E}">
        <p14:creationId xmlns:p14="http://schemas.microsoft.com/office/powerpoint/2010/main" val="133077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22F3-D8E5-47B4-B2B9-6EA767AD9E33}"/>
              </a:ext>
            </a:extLst>
          </p:cNvPr>
          <p:cNvSpPr txBox="1"/>
          <p:nvPr/>
        </p:nvSpPr>
        <p:spPr>
          <a:xfrm>
            <a:off x="285749" y="1364126"/>
            <a:ext cx="5018163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今月のサマリー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販売状況（国内）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  <a:endParaRPr lang="en-US" altLang="ja-JP" sz="3000" dirty="0">
              <a:solidFill>
                <a:schemeClr val="bg1">
                  <a:lumMod val="50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販売状況（海外）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新規事業の紹介</a:t>
            </a:r>
          </a:p>
        </p:txBody>
      </p:sp>
    </p:spTree>
    <p:extLst>
      <p:ext uri="{BB962C8B-B14F-4D97-AF65-F5344CB8AC3E}">
        <p14:creationId xmlns:p14="http://schemas.microsoft.com/office/powerpoint/2010/main" val="423044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297256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37211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テキスト目次の問題点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いまいち流れがわからない・・・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図形を使った目次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目次の項目をグループ分けすることで、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より流れが分かりやすくなる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目次のポイント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00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F3E89F-004F-429A-B415-D9C2B61B9F3A}"/>
              </a:ext>
            </a:extLst>
          </p:cNvPr>
          <p:cNvSpPr/>
          <p:nvPr/>
        </p:nvSpPr>
        <p:spPr>
          <a:xfrm>
            <a:off x="239968" y="282982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22F3-D8E5-47B4-B2B9-6EA767AD9E33}"/>
              </a:ext>
            </a:extLst>
          </p:cNvPr>
          <p:cNvSpPr txBox="1"/>
          <p:nvPr/>
        </p:nvSpPr>
        <p:spPr>
          <a:xfrm>
            <a:off x="285749" y="1364126"/>
            <a:ext cx="5018163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今月のサマリー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販売状況（国内）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販売状況（海外）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  <a:p>
            <a:pPr marL="628555" indent="-62855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新規事業の紹介</a:t>
            </a:r>
          </a:p>
        </p:txBody>
      </p:sp>
    </p:spTree>
    <p:extLst>
      <p:ext uri="{BB962C8B-B14F-4D97-AF65-F5344CB8AC3E}">
        <p14:creationId xmlns:p14="http://schemas.microsoft.com/office/powerpoint/2010/main" val="47799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DA981A-06DA-42AE-985E-3CFF60CF6601}"/>
              </a:ext>
            </a:extLst>
          </p:cNvPr>
          <p:cNvSpPr/>
          <p:nvPr/>
        </p:nvSpPr>
        <p:spPr>
          <a:xfrm>
            <a:off x="551384" y="3405473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サマリー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A947EA-7D2E-48E9-A94C-1FBB36A37F92}"/>
              </a:ext>
            </a:extLst>
          </p:cNvPr>
          <p:cNvSpPr/>
          <p:nvPr/>
        </p:nvSpPr>
        <p:spPr>
          <a:xfrm>
            <a:off x="3975335" y="2224048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C40387-E7DC-4919-A962-9B7E902A1E68}"/>
              </a:ext>
            </a:extLst>
          </p:cNvPr>
          <p:cNvSpPr/>
          <p:nvPr/>
        </p:nvSpPr>
        <p:spPr>
          <a:xfrm>
            <a:off x="7399283" y="1302180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A9C78A-6AD9-4635-8EFD-28635E2E8312}"/>
              </a:ext>
            </a:extLst>
          </p:cNvPr>
          <p:cNvSpPr/>
          <p:nvPr/>
        </p:nvSpPr>
        <p:spPr>
          <a:xfrm>
            <a:off x="7399283" y="2224048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9EC217-808E-4280-80C0-6A5B44E5CA9A}"/>
              </a:ext>
            </a:extLst>
          </p:cNvPr>
          <p:cNvSpPr/>
          <p:nvPr/>
        </p:nvSpPr>
        <p:spPr>
          <a:xfrm>
            <a:off x="3975335" y="4528716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0D101-318D-48FA-B249-A148A2F1BB84}"/>
              </a:ext>
            </a:extLst>
          </p:cNvPr>
          <p:cNvSpPr/>
          <p:nvPr/>
        </p:nvSpPr>
        <p:spPr>
          <a:xfrm>
            <a:off x="7399283" y="4067784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9A8996-6A0C-4CA6-B94C-9C3B9EF21B59}"/>
              </a:ext>
            </a:extLst>
          </p:cNvPr>
          <p:cNvSpPr/>
          <p:nvPr/>
        </p:nvSpPr>
        <p:spPr>
          <a:xfrm>
            <a:off x="7399283" y="4989652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9E2CE28-28F0-4349-9397-6B3B2BB100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0559" y="2558207"/>
            <a:ext cx="694772" cy="118142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87655-4352-49AD-8873-44B8902375C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280559" y="3739641"/>
            <a:ext cx="694772" cy="11232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C367C85-880E-49C4-96F2-2395336D6A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04507" y="1636335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AB7BA53-6B56-4B82-8F51-E6ED83FE41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704507" y="2558200"/>
            <a:ext cx="694773" cy="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9B2F0B8-E0E0-4E7D-916E-B82AD6104A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704507" y="4401946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5366D8-E03F-4FBE-A67F-6B90AEFAF20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04507" y="4862882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CA0A1A-F02C-4C56-A382-094C4F8C73E4}"/>
              </a:ext>
            </a:extLst>
          </p:cNvPr>
          <p:cNvSpPr/>
          <p:nvPr/>
        </p:nvSpPr>
        <p:spPr>
          <a:xfrm>
            <a:off x="7399283" y="3145916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03852F1-A2F2-4294-9B23-C2DC498363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6704507" y="2558203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19CAD-494E-4946-81E1-71EBC60148C8}"/>
              </a:ext>
            </a:extLst>
          </p:cNvPr>
          <p:cNvSpPr/>
          <p:nvPr/>
        </p:nvSpPr>
        <p:spPr>
          <a:xfrm>
            <a:off x="3975335" y="5910692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7FDFA2C-9106-4D82-AC01-A54F1E94332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80559" y="3739642"/>
            <a:ext cx="694772" cy="25052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1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DA981A-06DA-42AE-985E-3CFF60CF6601}"/>
              </a:ext>
            </a:extLst>
          </p:cNvPr>
          <p:cNvSpPr/>
          <p:nvPr/>
        </p:nvSpPr>
        <p:spPr>
          <a:xfrm>
            <a:off x="551384" y="3405473"/>
            <a:ext cx="2729173" cy="66831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サマリー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A947EA-7D2E-48E9-A94C-1FBB36A37F92}"/>
              </a:ext>
            </a:extLst>
          </p:cNvPr>
          <p:cNvSpPr/>
          <p:nvPr/>
        </p:nvSpPr>
        <p:spPr>
          <a:xfrm>
            <a:off x="3975335" y="2224048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C40387-E7DC-4919-A962-9B7E902A1E68}"/>
              </a:ext>
            </a:extLst>
          </p:cNvPr>
          <p:cNvSpPr/>
          <p:nvPr/>
        </p:nvSpPr>
        <p:spPr>
          <a:xfrm>
            <a:off x="7399283" y="1302180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A9C78A-6AD9-4635-8EFD-28635E2E8312}"/>
              </a:ext>
            </a:extLst>
          </p:cNvPr>
          <p:cNvSpPr/>
          <p:nvPr/>
        </p:nvSpPr>
        <p:spPr>
          <a:xfrm>
            <a:off x="7399283" y="2224048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9EC217-808E-4280-80C0-6A5B44E5CA9A}"/>
              </a:ext>
            </a:extLst>
          </p:cNvPr>
          <p:cNvSpPr/>
          <p:nvPr/>
        </p:nvSpPr>
        <p:spPr>
          <a:xfrm>
            <a:off x="3975335" y="4528716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0D101-318D-48FA-B249-A148A2F1BB84}"/>
              </a:ext>
            </a:extLst>
          </p:cNvPr>
          <p:cNvSpPr/>
          <p:nvPr/>
        </p:nvSpPr>
        <p:spPr>
          <a:xfrm>
            <a:off x="7399283" y="4067784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9A8996-6A0C-4CA6-B94C-9C3B9EF21B59}"/>
              </a:ext>
            </a:extLst>
          </p:cNvPr>
          <p:cNvSpPr/>
          <p:nvPr/>
        </p:nvSpPr>
        <p:spPr>
          <a:xfrm>
            <a:off x="7399283" y="4989652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9E2CE28-28F0-4349-9397-6B3B2BB100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0559" y="2558207"/>
            <a:ext cx="694772" cy="118142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87655-4352-49AD-8873-44B8902375C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280559" y="3739641"/>
            <a:ext cx="694772" cy="11232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C367C85-880E-49C4-96F2-2395336D6A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04507" y="1636335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AB7BA53-6B56-4B82-8F51-E6ED83FE41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704507" y="2558200"/>
            <a:ext cx="694773" cy="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9B2F0B8-E0E0-4E7D-916E-B82AD6104A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704507" y="4401946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5366D8-E03F-4FBE-A67F-6B90AEFAF20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04507" y="4862882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CA0A1A-F02C-4C56-A382-094C4F8C73E4}"/>
              </a:ext>
            </a:extLst>
          </p:cNvPr>
          <p:cNvSpPr/>
          <p:nvPr/>
        </p:nvSpPr>
        <p:spPr>
          <a:xfrm>
            <a:off x="7399283" y="3145916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03852F1-A2F2-4294-9B23-C2DC498363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6704507" y="2558203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19CAD-494E-4946-81E1-71EBC60148C8}"/>
              </a:ext>
            </a:extLst>
          </p:cNvPr>
          <p:cNvSpPr/>
          <p:nvPr/>
        </p:nvSpPr>
        <p:spPr>
          <a:xfrm>
            <a:off x="3975335" y="5910692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7FDFA2C-9106-4D82-AC01-A54F1E94332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80559" y="3739642"/>
            <a:ext cx="694772" cy="25052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DA981A-06DA-42AE-985E-3CFF60CF6601}"/>
              </a:ext>
            </a:extLst>
          </p:cNvPr>
          <p:cNvSpPr/>
          <p:nvPr/>
        </p:nvSpPr>
        <p:spPr>
          <a:xfrm>
            <a:off x="551384" y="3405473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サマリー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A947EA-7D2E-48E9-A94C-1FBB36A37F92}"/>
              </a:ext>
            </a:extLst>
          </p:cNvPr>
          <p:cNvSpPr/>
          <p:nvPr/>
        </p:nvSpPr>
        <p:spPr>
          <a:xfrm>
            <a:off x="3975335" y="2224048"/>
            <a:ext cx="2729173" cy="66831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C40387-E7DC-4919-A962-9B7E902A1E68}"/>
              </a:ext>
            </a:extLst>
          </p:cNvPr>
          <p:cNvSpPr/>
          <p:nvPr/>
        </p:nvSpPr>
        <p:spPr>
          <a:xfrm>
            <a:off x="7399283" y="1302180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状況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A9C78A-6AD9-4635-8EFD-28635E2E8312}"/>
              </a:ext>
            </a:extLst>
          </p:cNvPr>
          <p:cNvSpPr/>
          <p:nvPr/>
        </p:nvSpPr>
        <p:spPr>
          <a:xfrm>
            <a:off x="7399283" y="2224048"/>
            <a:ext cx="3737285" cy="66831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 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9EC217-808E-4280-80C0-6A5B44E5CA9A}"/>
              </a:ext>
            </a:extLst>
          </p:cNvPr>
          <p:cNvSpPr/>
          <p:nvPr/>
        </p:nvSpPr>
        <p:spPr>
          <a:xfrm>
            <a:off x="3975335" y="4528716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0D101-318D-48FA-B249-A148A2F1BB84}"/>
              </a:ext>
            </a:extLst>
          </p:cNvPr>
          <p:cNvSpPr/>
          <p:nvPr/>
        </p:nvSpPr>
        <p:spPr>
          <a:xfrm>
            <a:off x="7399283" y="4067784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9A8996-6A0C-4CA6-B94C-9C3B9EF21B59}"/>
              </a:ext>
            </a:extLst>
          </p:cNvPr>
          <p:cNvSpPr/>
          <p:nvPr/>
        </p:nvSpPr>
        <p:spPr>
          <a:xfrm>
            <a:off x="7399283" y="4989652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9E2CE28-28F0-4349-9397-6B3B2BB100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0559" y="2558207"/>
            <a:ext cx="694772" cy="118142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87655-4352-49AD-8873-44B8902375C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280559" y="3739641"/>
            <a:ext cx="694772" cy="11232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C367C85-880E-49C4-96F2-2395336D6A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04507" y="1636335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AB7BA53-6B56-4B82-8F51-E6ED83FE41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704507" y="2558200"/>
            <a:ext cx="694773" cy="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9B2F0B8-E0E0-4E7D-916E-B82AD6104A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704507" y="4401946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5366D8-E03F-4FBE-A67F-6B90AEFAF20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04507" y="4862882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CA0A1A-F02C-4C56-A382-094C4F8C73E4}"/>
              </a:ext>
            </a:extLst>
          </p:cNvPr>
          <p:cNvSpPr/>
          <p:nvPr/>
        </p:nvSpPr>
        <p:spPr>
          <a:xfrm>
            <a:off x="7399283" y="3145916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03852F1-A2F2-4294-9B23-C2DC498363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6704507" y="2558203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19CAD-494E-4946-81E1-71EBC60148C8}"/>
              </a:ext>
            </a:extLst>
          </p:cNvPr>
          <p:cNvSpPr/>
          <p:nvPr/>
        </p:nvSpPr>
        <p:spPr>
          <a:xfrm>
            <a:off x="3975335" y="5910692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7FDFA2C-9106-4D82-AC01-A54F1E94332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80559" y="3739642"/>
            <a:ext cx="694772" cy="25052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プレゼンテーション資料の構成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9" y="17008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9" y="294894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9" y="419708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55640" y="1700815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プレゼン全体のまとめ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2855640" y="2948019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ストーリーの流れを理解してもらう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2855640" y="4195227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いちばん伝えたいこと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F186F-A59D-480B-8837-9B187611A1CB}"/>
              </a:ext>
            </a:extLst>
          </p:cNvPr>
          <p:cNvSpPr/>
          <p:nvPr/>
        </p:nvSpPr>
        <p:spPr>
          <a:xfrm>
            <a:off x="479379" y="544522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B818DE-FA2A-4C66-993F-53A44691243B}"/>
              </a:ext>
            </a:extLst>
          </p:cNvPr>
          <p:cNvSpPr/>
          <p:nvPr/>
        </p:nvSpPr>
        <p:spPr>
          <a:xfrm>
            <a:off x="2855640" y="5442431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質問された場合に備えて</a:t>
            </a:r>
          </a:p>
        </p:txBody>
      </p:sp>
    </p:spTree>
    <p:extLst>
      <p:ext uri="{BB962C8B-B14F-4D97-AF65-F5344CB8AC3E}">
        <p14:creationId xmlns:p14="http://schemas.microsoft.com/office/powerpoint/2010/main" val="412355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DA981A-06DA-42AE-985E-3CFF60CF6601}"/>
              </a:ext>
            </a:extLst>
          </p:cNvPr>
          <p:cNvSpPr/>
          <p:nvPr/>
        </p:nvSpPr>
        <p:spPr>
          <a:xfrm>
            <a:off x="551384" y="3405473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サマリー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A947EA-7D2E-48E9-A94C-1FBB36A37F92}"/>
              </a:ext>
            </a:extLst>
          </p:cNvPr>
          <p:cNvSpPr/>
          <p:nvPr/>
        </p:nvSpPr>
        <p:spPr>
          <a:xfrm>
            <a:off x="3975335" y="2224048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C40387-E7DC-4919-A962-9B7E902A1E68}"/>
              </a:ext>
            </a:extLst>
          </p:cNvPr>
          <p:cNvSpPr/>
          <p:nvPr/>
        </p:nvSpPr>
        <p:spPr>
          <a:xfrm>
            <a:off x="7399283" y="1302180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状況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A9C78A-6AD9-4635-8EFD-28635E2E8312}"/>
              </a:ext>
            </a:extLst>
          </p:cNvPr>
          <p:cNvSpPr/>
          <p:nvPr/>
        </p:nvSpPr>
        <p:spPr>
          <a:xfrm>
            <a:off x="7399283" y="2224048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en-US" altLang="ja-JP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 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9EC217-808E-4280-80C0-6A5B44E5CA9A}"/>
              </a:ext>
            </a:extLst>
          </p:cNvPr>
          <p:cNvSpPr/>
          <p:nvPr/>
        </p:nvSpPr>
        <p:spPr>
          <a:xfrm>
            <a:off x="3975335" y="4528716"/>
            <a:ext cx="2729173" cy="66831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0D101-318D-48FA-B249-A148A2F1BB84}"/>
              </a:ext>
            </a:extLst>
          </p:cNvPr>
          <p:cNvSpPr/>
          <p:nvPr/>
        </p:nvSpPr>
        <p:spPr>
          <a:xfrm>
            <a:off x="7399283" y="4067784"/>
            <a:ext cx="3737285" cy="66831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9A8996-6A0C-4CA6-B94C-9C3B9EF21B59}"/>
              </a:ext>
            </a:extLst>
          </p:cNvPr>
          <p:cNvSpPr/>
          <p:nvPr/>
        </p:nvSpPr>
        <p:spPr>
          <a:xfrm>
            <a:off x="7399283" y="4989652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シカゴ支店の開設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9E2CE28-28F0-4349-9397-6B3B2BB100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0559" y="2558207"/>
            <a:ext cx="694772" cy="118142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87655-4352-49AD-8873-44B8902375C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280559" y="3739641"/>
            <a:ext cx="694772" cy="11232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C367C85-880E-49C4-96F2-2395336D6A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04507" y="1636335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AB7BA53-6B56-4B82-8F51-E6ED83FE41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704507" y="2558200"/>
            <a:ext cx="694773" cy="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9B2F0B8-E0E0-4E7D-916E-B82AD6104A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704507" y="4401946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5366D8-E03F-4FBE-A67F-6B90AEFAF20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04507" y="4862882"/>
            <a:ext cx="694773" cy="46093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CA0A1A-F02C-4C56-A382-094C4F8C73E4}"/>
              </a:ext>
            </a:extLst>
          </p:cNvPr>
          <p:cNvSpPr/>
          <p:nvPr/>
        </p:nvSpPr>
        <p:spPr>
          <a:xfrm>
            <a:off x="7399283" y="3145916"/>
            <a:ext cx="3737285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東北支店の開設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03852F1-A2F2-4294-9B23-C2DC498363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6704507" y="2558203"/>
            <a:ext cx="694773" cy="9218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19CAD-494E-4946-81E1-71EBC60148C8}"/>
              </a:ext>
            </a:extLst>
          </p:cNvPr>
          <p:cNvSpPr/>
          <p:nvPr/>
        </p:nvSpPr>
        <p:spPr>
          <a:xfrm>
            <a:off x="3975335" y="5910692"/>
            <a:ext cx="2729173" cy="6683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新規事業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7FDFA2C-9106-4D82-AC01-A54F1E94332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80559" y="3739642"/>
            <a:ext cx="694772" cy="25052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35733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34250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プレゼンテーション資料の構成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9" y="17008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9" y="294894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9" y="4197088"/>
            <a:ext cx="2050468" cy="88952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55640" y="1700815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プレゼン全体のまとめ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2855640" y="2948019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ストーリーの流れを理解してもらう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2855640" y="4195227"/>
            <a:ext cx="7005672" cy="88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いちばん伝えたいこと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F186F-A59D-480B-8837-9B187611A1CB}"/>
              </a:ext>
            </a:extLst>
          </p:cNvPr>
          <p:cNvSpPr/>
          <p:nvPr/>
        </p:nvSpPr>
        <p:spPr>
          <a:xfrm>
            <a:off x="479379" y="544522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B818DE-FA2A-4C66-993F-53A44691243B}"/>
              </a:ext>
            </a:extLst>
          </p:cNvPr>
          <p:cNvSpPr/>
          <p:nvPr/>
        </p:nvSpPr>
        <p:spPr>
          <a:xfrm>
            <a:off x="2855640" y="5442431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質問された場合に備えて</a:t>
            </a:r>
          </a:p>
        </p:txBody>
      </p:sp>
    </p:spTree>
    <p:extLst>
      <p:ext uri="{BB962C8B-B14F-4D97-AF65-F5344CB8AC3E}">
        <p14:creationId xmlns:p14="http://schemas.microsoft.com/office/powerpoint/2010/main" val="300143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メッセージはシンプルに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メッセージが基本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メッセージの位置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グラフや図形の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右に並べる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グラフや図形の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上または下に並べる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本編のポイント</a:t>
            </a:r>
          </a:p>
        </p:txBody>
      </p:sp>
    </p:spTree>
    <p:extLst>
      <p:ext uri="{BB962C8B-B14F-4D97-AF65-F5344CB8AC3E}">
        <p14:creationId xmlns:p14="http://schemas.microsoft.com/office/powerpoint/2010/main" val="385084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42336" y="1809422"/>
            <a:ext cx="496499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60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577980"/>
              </p:ext>
            </p:extLst>
          </p:nvPr>
        </p:nvGraphicFramePr>
        <p:xfrm>
          <a:off x="479376" y="3389333"/>
          <a:ext cx="4536504" cy="2847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67" y="2420889"/>
            <a:ext cx="4536504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306701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1418C34-5236-4F0C-8B0E-B05572C4B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00009"/>
              </p:ext>
            </p:extLst>
          </p:nvPr>
        </p:nvGraphicFramePr>
        <p:xfrm>
          <a:off x="5827001" y="3389336"/>
          <a:ext cx="4536503" cy="325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F866D-81E9-4264-9664-BB7AE804327A}"/>
              </a:ext>
            </a:extLst>
          </p:cNvPr>
          <p:cNvSpPr txBox="1"/>
          <p:nvPr/>
        </p:nvSpPr>
        <p:spPr>
          <a:xfrm>
            <a:off x="5663952" y="3112348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8A8CB2-58FD-4F0C-84B4-BCF591D9C647}"/>
              </a:ext>
            </a:extLst>
          </p:cNvPr>
          <p:cNvSpPr/>
          <p:nvPr/>
        </p:nvSpPr>
        <p:spPr>
          <a:xfrm>
            <a:off x="5826996" y="2420892"/>
            <a:ext cx="4373467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競合商品との売上比較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059B6A-17EC-4B22-B4F0-46CB9DDD430A}"/>
              </a:ext>
            </a:extLst>
          </p:cNvPr>
          <p:cNvSpPr txBox="1"/>
          <p:nvPr/>
        </p:nvSpPr>
        <p:spPr>
          <a:xfrm>
            <a:off x="285749" y="1162059"/>
            <a:ext cx="11449051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の売上は増加しているものの、商品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に追いつかれそう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51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41547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35016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プレゼンテーション資料の構成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9" y="17008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9" y="294894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9" y="419708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55640" y="1700815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プレゼン全体のまとめ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2855640" y="2948019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ストーリーの流れを理解してもらう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2855640" y="4195227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いちばん伝えたいこと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F186F-A59D-480B-8837-9B187611A1CB}"/>
              </a:ext>
            </a:extLst>
          </p:cNvPr>
          <p:cNvSpPr/>
          <p:nvPr/>
        </p:nvSpPr>
        <p:spPr>
          <a:xfrm>
            <a:off x="479379" y="5445224"/>
            <a:ext cx="2050468" cy="88952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B818DE-FA2A-4C66-993F-53A44691243B}"/>
              </a:ext>
            </a:extLst>
          </p:cNvPr>
          <p:cNvSpPr/>
          <p:nvPr/>
        </p:nvSpPr>
        <p:spPr>
          <a:xfrm>
            <a:off x="2855640" y="5442431"/>
            <a:ext cx="7005672" cy="88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質問された場合に備えて</a:t>
            </a:r>
          </a:p>
        </p:txBody>
      </p:sp>
    </p:spTree>
    <p:extLst>
      <p:ext uri="{BB962C8B-B14F-4D97-AF65-F5344CB8AC3E}">
        <p14:creationId xmlns:p14="http://schemas.microsoft.com/office/powerpoint/2010/main" val="32304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質問された場合に備えた資料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本編に書かなかった、少し細かいデータなど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売上の内訳など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補足資料とは</a:t>
            </a:r>
          </a:p>
        </p:txBody>
      </p:sp>
    </p:spTree>
    <p:extLst>
      <p:ext uri="{BB962C8B-B14F-4D97-AF65-F5344CB8AC3E}">
        <p14:creationId xmlns:p14="http://schemas.microsoft.com/office/powerpoint/2010/main" val="36389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本編資料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42336" y="1809422"/>
            <a:ext cx="496499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b="1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b="1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47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1773189"/>
            <a:ext cx="513596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94745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DDAC5C-6B85-405C-9BA1-946DF9A1D91C}"/>
              </a:ext>
            </a:extLst>
          </p:cNvPr>
          <p:cNvSpPr/>
          <p:nvPr/>
        </p:nvSpPr>
        <p:spPr>
          <a:xfrm>
            <a:off x="6096013" y="3751038"/>
            <a:ext cx="3960439" cy="27302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40881"/>
              </p:ext>
            </p:extLst>
          </p:nvPr>
        </p:nvGraphicFramePr>
        <p:xfrm>
          <a:off x="479376" y="2695185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880621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営業支店数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24825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（支店）</a:t>
            </a: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F4A9AC47-7708-459C-967F-2FF58E9CD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288074"/>
              </p:ext>
            </p:extLst>
          </p:nvPr>
        </p:nvGraphicFramePr>
        <p:xfrm>
          <a:off x="6168008" y="2695186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DBD1ED-26C8-466B-9EBA-D9E5B0359E51}"/>
              </a:ext>
            </a:extLst>
          </p:cNvPr>
          <p:cNvSpPr/>
          <p:nvPr/>
        </p:nvSpPr>
        <p:spPr>
          <a:xfrm>
            <a:off x="6168021" y="1880624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現在の営業支店数（地方別）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BC1A74-02AA-461A-BEB8-42CFB30A6C7A}"/>
              </a:ext>
            </a:extLst>
          </p:cNvPr>
          <p:cNvSpPr txBox="1"/>
          <p:nvPr/>
        </p:nvSpPr>
        <p:spPr>
          <a:xfrm>
            <a:off x="6041014" y="2482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（支店）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22ED2F-FE56-4318-A6FC-787F142E1670}"/>
              </a:ext>
            </a:extLst>
          </p:cNvPr>
          <p:cNvSpPr txBox="1"/>
          <p:nvPr/>
        </p:nvSpPr>
        <p:spPr>
          <a:xfrm>
            <a:off x="285749" y="980728"/>
            <a:ext cx="11449051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b="1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営業支店数は、特に関東・近畿以外の地方で増加</a:t>
            </a:r>
            <a:endParaRPr lang="en-US" altLang="ja-JP" sz="3000" b="1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30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1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なぜ補足資料が重要か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本編をシンプルにするため、余計なスライドは補足資料へ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補足資料とは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FAEE09-A4A7-4070-9887-AC9224165C1F}"/>
              </a:ext>
            </a:extLst>
          </p:cNvPr>
          <p:cNvSpPr/>
          <p:nvPr/>
        </p:nvSpPr>
        <p:spPr>
          <a:xfrm>
            <a:off x="623400" y="3594388"/>
            <a:ext cx="1400497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13CF25-45E4-4305-BAB1-6B8264D1D534}"/>
              </a:ext>
            </a:extLst>
          </p:cNvPr>
          <p:cNvCxnSpPr>
            <a:cxnSpLocks/>
          </p:cNvCxnSpPr>
          <p:nvPr/>
        </p:nvCxnSpPr>
        <p:spPr>
          <a:xfrm>
            <a:off x="2291031" y="330915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4B7150-5B30-4315-B62C-42F6F1C322B3}"/>
              </a:ext>
            </a:extLst>
          </p:cNvPr>
          <p:cNvSpPr txBox="1"/>
          <p:nvPr/>
        </p:nvSpPr>
        <p:spPr>
          <a:xfrm>
            <a:off x="2291031" y="2783431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用途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4DDCF2-F1D2-4A36-A253-748A20BC2FC7}"/>
              </a:ext>
            </a:extLst>
          </p:cNvPr>
          <p:cNvCxnSpPr>
            <a:cxnSpLocks/>
          </p:cNvCxnSpPr>
          <p:nvPr/>
        </p:nvCxnSpPr>
        <p:spPr>
          <a:xfrm>
            <a:off x="6827535" y="3306651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1411A8-3F7E-4761-93CE-556C1A5E56AB}"/>
              </a:ext>
            </a:extLst>
          </p:cNvPr>
          <p:cNvSpPr txBox="1"/>
          <p:nvPr/>
        </p:nvSpPr>
        <p:spPr>
          <a:xfrm>
            <a:off x="6827535" y="2780930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55BAD6-1372-40B3-9500-DB79455D5089}"/>
              </a:ext>
            </a:extLst>
          </p:cNvPr>
          <p:cNvSpPr/>
          <p:nvPr/>
        </p:nvSpPr>
        <p:spPr>
          <a:xfrm>
            <a:off x="623400" y="5613412"/>
            <a:ext cx="1400497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FFA2EB-2B49-44BC-8CBA-E58C54E8A6E5}"/>
              </a:ext>
            </a:extLst>
          </p:cNvPr>
          <p:cNvSpPr/>
          <p:nvPr/>
        </p:nvSpPr>
        <p:spPr>
          <a:xfrm>
            <a:off x="2291034" y="3597191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プレゼンに使う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C87384-6F0D-4FF5-B64A-5C78A77BFF24}"/>
              </a:ext>
            </a:extLst>
          </p:cNvPr>
          <p:cNvSpPr/>
          <p:nvPr/>
        </p:nvSpPr>
        <p:spPr>
          <a:xfrm>
            <a:off x="2291034" y="56162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質問された時に使う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DB8BD7-BF46-40D0-BC72-5E2EF8ED4836}"/>
              </a:ext>
            </a:extLst>
          </p:cNvPr>
          <p:cNvSpPr/>
          <p:nvPr/>
        </p:nvSpPr>
        <p:spPr>
          <a:xfrm>
            <a:off x="6827538" y="3597191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できるだけ少なく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0EC5C7-47E7-4D30-938C-10C1E07E819C}"/>
              </a:ext>
            </a:extLst>
          </p:cNvPr>
          <p:cNvSpPr/>
          <p:nvPr/>
        </p:nvSpPr>
        <p:spPr>
          <a:xfrm>
            <a:off x="6827538" y="56162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多くなっても</a:t>
            </a: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OK</a:t>
            </a:r>
            <a:endParaRPr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77B08FD-4459-4EAB-B662-5725777639D7}"/>
              </a:ext>
            </a:extLst>
          </p:cNvPr>
          <p:cNvSpPr/>
          <p:nvPr/>
        </p:nvSpPr>
        <p:spPr>
          <a:xfrm rot="5400000">
            <a:off x="6056078" y="3843638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98C43F38-294F-462C-B134-39A8FCB2C06B}"/>
              </a:ext>
            </a:extLst>
          </p:cNvPr>
          <p:cNvSpPr/>
          <p:nvPr/>
        </p:nvSpPr>
        <p:spPr>
          <a:xfrm rot="5400000">
            <a:off x="6056078" y="5862661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下矢印 27">
            <a:extLst>
              <a:ext uri="{FF2B5EF4-FFF2-40B4-BE49-F238E27FC236}">
                <a16:creationId xmlns:a16="http://schemas.microsoft.com/office/drawing/2014/main" id="{31DF6334-9EAB-4F65-9119-5B3D88E8E397}"/>
              </a:ext>
            </a:extLst>
          </p:cNvPr>
          <p:cNvSpPr/>
          <p:nvPr/>
        </p:nvSpPr>
        <p:spPr bwMode="auto">
          <a:xfrm>
            <a:off x="7276753" y="4619247"/>
            <a:ext cx="579784" cy="885189"/>
          </a:xfrm>
          <a:prstGeom prst="downArrow">
            <a:avLst/>
          </a:prstGeom>
          <a:solidFill>
            <a:srgbClr val="FF7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39666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ja-JP" altLang="en-US" sz="120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735840B-874E-46D3-AECF-88949FC5D95B}"/>
              </a:ext>
            </a:extLst>
          </p:cNvPr>
          <p:cNvSpPr txBox="1"/>
          <p:nvPr/>
        </p:nvSpPr>
        <p:spPr>
          <a:xfrm>
            <a:off x="7928554" y="4563129"/>
            <a:ext cx="3806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重要ではないページは</a:t>
            </a:r>
            <a:endParaRPr lang="en-US" altLang="ja-JP" sz="2800" b="1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2800" b="1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補足資料にまわす！</a:t>
            </a:r>
          </a:p>
        </p:txBody>
      </p:sp>
    </p:spTree>
    <p:extLst>
      <p:ext uri="{BB962C8B-B14F-4D97-AF65-F5344CB8AC3E}">
        <p14:creationId xmlns:p14="http://schemas.microsoft.com/office/powerpoint/2010/main" val="253291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4753721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53241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42336" y="1809422"/>
            <a:ext cx="496499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7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3389333"/>
          <a:ext cx="4536504" cy="2847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67" y="2420889"/>
            <a:ext cx="4536504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306701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1418C34-5236-4F0C-8B0E-B05572C4B634}"/>
              </a:ext>
            </a:extLst>
          </p:cNvPr>
          <p:cNvGraphicFramePr/>
          <p:nvPr/>
        </p:nvGraphicFramePr>
        <p:xfrm>
          <a:off x="5827001" y="3389336"/>
          <a:ext cx="4536503" cy="325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F866D-81E9-4264-9664-BB7AE804327A}"/>
              </a:ext>
            </a:extLst>
          </p:cNvPr>
          <p:cNvSpPr txBox="1"/>
          <p:nvPr/>
        </p:nvSpPr>
        <p:spPr>
          <a:xfrm>
            <a:off x="5663952" y="3112348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8A8CB2-58FD-4F0C-84B4-BCF591D9C647}"/>
              </a:ext>
            </a:extLst>
          </p:cNvPr>
          <p:cNvSpPr/>
          <p:nvPr/>
        </p:nvSpPr>
        <p:spPr>
          <a:xfrm>
            <a:off x="5826996" y="2420892"/>
            <a:ext cx="4373467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競合商品との売上比較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059B6A-17EC-4B22-B4F0-46CB9DDD430A}"/>
              </a:ext>
            </a:extLst>
          </p:cNvPr>
          <p:cNvSpPr txBox="1"/>
          <p:nvPr/>
        </p:nvSpPr>
        <p:spPr>
          <a:xfrm>
            <a:off x="285749" y="1162059"/>
            <a:ext cx="11449051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の売上は増加しているものの、商品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に追いつかれそう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0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9"/>
            <a:ext cx="11449051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サイズは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種類あります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標準と、ワイド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スライドのサイズ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A4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紙に、</a:t>
            </a:r>
            <a:r>
              <a:rPr lang="en-US" altLang="ja-JP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アップで印刷する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には良い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ワイド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ディスプレイ、プロジェクターに映す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には良い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グラフとメッセージを横に並べることができる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スライドのサイズ</a:t>
            </a:r>
          </a:p>
        </p:txBody>
      </p:sp>
    </p:spTree>
    <p:extLst>
      <p:ext uri="{BB962C8B-B14F-4D97-AF65-F5344CB8AC3E}">
        <p14:creationId xmlns:p14="http://schemas.microsoft.com/office/powerpoint/2010/main" val="124616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5354541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218167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軸（タテ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×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ヨコ）で考える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軸を選ぶときのコツ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時間という軸（時系列）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担当別にまとめる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繰り返しの表現をくくり出す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1636157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軸で考える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61C1F2-B538-48B3-8AC9-1DD27C35DADE}"/>
              </a:ext>
            </a:extLst>
          </p:cNvPr>
          <p:cNvSpPr txBox="1"/>
          <p:nvPr/>
        </p:nvSpPr>
        <p:spPr>
          <a:xfrm>
            <a:off x="285749" y="1484796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キーメッセージ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弊社の商品価格は他社より高いので、価格を下げたい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デザインもかっこよくないので、変更したい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販売面についても、現在コンビニで買えないので、コンビニに対して営業開拓したい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→読むのが大変。</a:t>
            </a:r>
            <a:r>
              <a:rPr lang="en-US" altLang="ja-JP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軸で整理すると・・・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878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軸で考える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61C1F2-B538-48B3-8AC9-1DD27C35DADE}"/>
              </a:ext>
            </a:extLst>
          </p:cNvPr>
          <p:cNvSpPr txBox="1"/>
          <p:nvPr/>
        </p:nvSpPr>
        <p:spPr>
          <a:xfrm>
            <a:off x="285749" y="1484785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キーメッセージ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</a:t>
            </a: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は他社より高いので、価格を下げたい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もかっこよくないので、変更したい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面についても、現在コンビニで買えないので、コンビニに対して営業開拓したい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→マーケティングを考えるときに押さえるポイント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7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プレゼンテーション資料の構成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9" y="1700808"/>
            <a:ext cx="2050468" cy="88952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9" y="294894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9" y="419708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55640" y="1700815"/>
            <a:ext cx="7005672" cy="88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プレゼン全体のまとめ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2855640" y="2948019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ストーリーの流れを理解してもらう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2855640" y="4195227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いちばん伝えたいこと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F186F-A59D-480B-8837-9B187611A1CB}"/>
              </a:ext>
            </a:extLst>
          </p:cNvPr>
          <p:cNvSpPr/>
          <p:nvPr/>
        </p:nvSpPr>
        <p:spPr>
          <a:xfrm>
            <a:off x="479379" y="544522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B818DE-FA2A-4C66-993F-53A44691243B}"/>
              </a:ext>
            </a:extLst>
          </p:cNvPr>
          <p:cNvSpPr/>
          <p:nvPr/>
        </p:nvSpPr>
        <p:spPr>
          <a:xfrm>
            <a:off x="2855640" y="5442431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質問された場合に備えて</a:t>
            </a:r>
          </a:p>
        </p:txBody>
      </p:sp>
    </p:spTree>
    <p:extLst>
      <p:ext uri="{BB962C8B-B14F-4D97-AF65-F5344CB8AC3E}">
        <p14:creationId xmlns:p14="http://schemas.microsoft.com/office/powerpoint/2010/main" val="2271704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軸で考える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61C1F2-B538-48B3-8AC9-1DD27C35DADE}"/>
              </a:ext>
            </a:extLst>
          </p:cNvPr>
          <p:cNvSpPr txBox="1"/>
          <p:nvPr/>
        </p:nvSpPr>
        <p:spPr>
          <a:xfrm>
            <a:off x="285749" y="1484796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キーメッセージ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弊社の商品価格は</a:t>
            </a: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他社より高いので、価格を下げたい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デザインも</a:t>
            </a: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かっこよくないので、変更したい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販売面についても、現在</a:t>
            </a: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コンビニで買えないので、コンビニに対して営業開拓したい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03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→課題と、それを解決するアイデア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857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661159" y="234608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7" y="206084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7" y="153512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11" y="205834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11" y="153262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661159" y="35010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661159" y="4653136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10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10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10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14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14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14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54" y="2595330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54" y="3750258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54" y="4902386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588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整理されていると、意見も出やすい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661159" y="234608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7" y="206084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7" y="153512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11" y="205834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11" y="153262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661159" y="35010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661159" y="4653136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10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10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10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14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14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14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54" y="2595330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54" y="3750258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54" y="4902386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789592-EC6D-4942-90C9-F5F2E409F97D}"/>
              </a:ext>
            </a:extLst>
          </p:cNvPr>
          <p:cNvSpPr/>
          <p:nvPr/>
        </p:nvSpPr>
        <p:spPr>
          <a:xfrm>
            <a:off x="661159" y="5805264"/>
            <a:ext cx="2050468" cy="889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7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B61128A3-ED8E-4B06-8BBF-0B25EBFAB55A}"/>
              </a:ext>
            </a:extLst>
          </p:cNvPr>
          <p:cNvSpPr/>
          <p:nvPr/>
        </p:nvSpPr>
        <p:spPr>
          <a:xfrm>
            <a:off x="3135114" y="4308051"/>
            <a:ext cx="2780287" cy="889525"/>
          </a:xfrm>
          <a:prstGeom prst="wedgeRectCallout">
            <a:avLst>
              <a:gd name="adj1" fmla="val -76717"/>
              <a:gd name="adj2" fmla="val 163155"/>
            </a:avLst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他には？</a:t>
            </a:r>
          </a:p>
        </p:txBody>
      </p:sp>
    </p:spTree>
    <p:extLst>
      <p:ext uri="{BB962C8B-B14F-4D97-AF65-F5344CB8AC3E}">
        <p14:creationId xmlns:p14="http://schemas.microsoft.com/office/powerpoint/2010/main" val="3171031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整理されていると、意見も出やすい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661159" y="234608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7" y="206084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7" y="153512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11" y="205834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11" y="153262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661159" y="35010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661159" y="4653136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10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10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10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7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14" y="2348887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14" y="3503815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14" y="4655943"/>
            <a:ext cx="352126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54" y="2595330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54" y="3750258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54" y="4902386"/>
            <a:ext cx="702079" cy="41351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789592-EC6D-4942-90C9-F5F2E409F97D}"/>
              </a:ext>
            </a:extLst>
          </p:cNvPr>
          <p:cNvSpPr/>
          <p:nvPr/>
        </p:nvSpPr>
        <p:spPr>
          <a:xfrm>
            <a:off x="661159" y="5805264"/>
            <a:ext cx="2050468" cy="889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7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B61128A3-ED8E-4B06-8BBF-0B25EBFAB55A}"/>
              </a:ext>
            </a:extLst>
          </p:cNvPr>
          <p:cNvSpPr/>
          <p:nvPr/>
        </p:nvSpPr>
        <p:spPr>
          <a:xfrm>
            <a:off x="6858103" y="2811363"/>
            <a:ext cx="3198736" cy="1323804"/>
          </a:xfrm>
          <a:prstGeom prst="wedgeRectCallout">
            <a:avLst>
              <a:gd name="adj1" fmla="val -54979"/>
              <a:gd name="adj2" fmla="val 104155"/>
            </a:avLst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スーパーでも</a:t>
            </a:r>
            <a:endParaRPr lang="en-US" altLang="ja-JP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買えないよね？</a:t>
            </a:r>
          </a:p>
        </p:txBody>
      </p:sp>
    </p:spTree>
    <p:extLst>
      <p:ext uri="{BB962C8B-B14F-4D97-AF65-F5344CB8AC3E}">
        <p14:creationId xmlns:p14="http://schemas.microsoft.com/office/powerpoint/2010/main" val="830791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59496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3073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商品企画から販売までのフロー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501DB-9877-4DAF-BDDE-6224316E6888}"/>
              </a:ext>
            </a:extLst>
          </p:cNvPr>
          <p:cNvSpPr txBox="1"/>
          <p:nvPr/>
        </p:nvSpPr>
        <p:spPr>
          <a:xfrm>
            <a:off x="1991548" y="2882393"/>
            <a:ext cx="3105771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営業部が商品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プランを考える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次に調査部が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アンケート調査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7A2B0B7F-B922-40DD-ABE0-42275CAC9912}"/>
              </a:ext>
            </a:extLst>
          </p:cNvPr>
          <p:cNvSpPr/>
          <p:nvPr/>
        </p:nvSpPr>
        <p:spPr>
          <a:xfrm>
            <a:off x="199154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企画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F7931D-703A-4BD8-B152-4518567A223C}"/>
              </a:ext>
            </a:extLst>
          </p:cNvPr>
          <p:cNvSpPr txBox="1"/>
          <p:nvPr/>
        </p:nvSpPr>
        <p:spPr>
          <a:xfrm>
            <a:off x="5232204" y="2882397"/>
            <a:ext cx="3096344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開発部がコストを見積もり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販売価格は営業部が決定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B2FC1DEE-49AD-443B-8E64-A5C533E6D086}"/>
              </a:ext>
            </a:extLst>
          </p:cNvPr>
          <p:cNvSpPr/>
          <p:nvPr/>
        </p:nvSpPr>
        <p:spPr>
          <a:xfrm>
            <a:off x="523220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AFE30E-4B95-4BFD-BE67-0FCDC834764C}"/>
              </a:ext>
            </a:extLst>
          </p:cNvPr>
          <p:cNvSpPr txBox="1"/>
          <p:nvPr/>
        </p:nvSpPr>
        <p:spPr>
          <a:xfrm>
            <a:off x="8463449" y="2882401"/>
            <a:ext cx="3271361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5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営業部が販売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F8CA79F-DA95-46F6-BD22-335F764C7EE0}"/>
              </a:ext>
            </a:extLst>
          </p:cNvPr>
          <p:cNvSpPr/>
          <p:nvPr/>
        </p:nvSpPr>
        <p:spPr>
          <a:xfrm>
            <a:off x="8463439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</p:spTree>
    <p:extLst>
      <p:ext uri="{BB962C8B-B14F-4D97-AF65-F5344CB8AC3E}">
        <p14:creationId xmlns:p14="http://schemas.microsoft.com/office/powerpoint/2010/main" val="92163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商品企画から販売までのフロー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501DB-9877-4DAF-BDDE-6224316E6888}"/>
              </a:ext>
            </a:extLst>
          </p:cNvPr>
          <p:cNvSpPr txBox="1"/>
          <p:nvPr/>
        </p:nvSpPr>
        <p:spPr>
          <a:xfrm>
            <a:off x="1991548" y="2882393"/>
            <a:ext cx="3105771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営業部が商品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プランを考える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次に調査部が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アンケート調査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7A2B0B7F-B922-40DD-ABE0-42275CAC9912}"/>
              </a:ext>
            </a:extLst>
          </p:cNvPr>
          <p:cNvSpPr/>
          <p:nvPr/>
        </p:nvSpPr>
        <p:spPr>
          <a:xfrm>
            <a:off x="199154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企画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F7931D-703A-4BD8-B152-4518567A223C}"/>
              </a:ext>
            </a:extLst>
          </p:cNvPr>
          <p:cNvSpPr txBox="1"/>
          <p:nvPr/>
        </p:nvSpPr>
        <p:spPr>
          <a:xfrm>
            <a:off x="5232204" y="2882397"/>
            <a:ext cx="3096344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開発部がコストを見積もり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販売価格は営業部が決定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B2FC1DEE-49AD-443B-8E64-A5C533E6D086}"/>
              </a:ext>
            </a:extLst>
          </p:cNvPr>
          <p:cNvSpPr/>
          <p:nvPr/>
        </p:nvSpPr>
        <p:spPr>
          <a:xfrm>
            <a:off x="523220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AFE30E-4B95-4BFD-BE67-0FCDC834764C}"/>
              </a:ext>
            </a:extLst>
          </p:cNvPr>
          <p:cNvSpPr txBox="1"/>
          <p:nvPr/>
        </p:nvSpPr>
        <p:spPr>
          <a:xfrm>
            <a:off x="8463449" y="2882401"/>
            <a:ext cx="3271361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5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営業部が販売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F8CA79F-DA95-46F6-BD22-335F764C7EE0}"/>
              </a:ext>
            </a:extLst>
          </p:cNvPr>
          <p:cNvSpPr/>
          <p:nvPr/>
        </p:nvSpPr>
        <p:spPr>
          <a:xfrm>
            <a:off x="8463439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BD426F-FE38-427B-9079-2B9117992E0A}"/>
              </a:ext>
            </a:extLst>
          </p:cNvPr>
          <p:cNvSpPr/>
          <p:nvPr/>
        </p:nvSpPr>
        <p:spPr>
          <a:xfrm>
            <a:off x="1847528" y="1555071"/>
            <a:ext cx="10009112" cy="1258024"/>
          </a:xfrm>
          <a:prstGeom prst="rect">
            <a:avLst/>
          </a:prstGeom>
          <a:noFill/>
          <a:ln w="28575">
            <a:solidFill>
              <a:srgbClr val="F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F1F5B4-BEB1-454F-8B97-F4497D5FE94F}"/>
              </a:ext>
            </a:extLst>
          </p:cNvPr>
          <p:cNvSpPr/>
          <p:nvPr/>
        </p:nvSpPr>
        <p:spPr>
          <a:xfrm>
            <a:off x="119345" y="3094331"/>
            <a:ext cx="1487791" cy="2696687"/>
          </a:xfrm>
          <a:prstGeom prst="rect">
            <a:avLst/>
          </a:prstGeom>
          <a:noFill/>
          <a:ln w="28575">
            <a:solidFill>
              <a:srgbClr val="F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073EA975-A44E-4697-B6D1-643C1A333DD3}"/>
              </a:ext>
            </a:extLst>
          </p:cNvPr>
          <p:cNvSpPr txBox="1">
            <a:spLocks/>
          </p:cNvSpPr>
          <p:nvPr/>
        </p:nvSpPr>
        <p:spPr>
          <a:xfrm>
            <a:off x="1846415" y="932470"/>
            <a:ext cx="6464484" cy="76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ヨコ軸：販売までの流れ（時系列）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D083F5AC-D41A-4D1A-AD3D-860CAFA0C06B}"/>
              </a:ext>
            </a:extLst>
          </p:cNvPr>
          <p:cNvSpPr txBox="1">
            <a:spLocks/>
          </p:cNvSpPr>
          <p:nvPr/>
        </p:nvSpPr>
        <p:spPr>
          <a:xfrm>
            <a:off x="119343" y="3722257"/>
            <a:ext cx="1702303" cy="1237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タテ軸：</a:t>
            </a:r>
            <a:endParaRPr lang="en-US" altLang="ja-JP" sz="28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</a:p>
        </p:txBody>
      </p:sp>
    </p:spTree>
    <p:extLst>
      <p:ext uri="{BB962C8B-B14F-4D97-AF65-F5344CB8AC3E}">
        <p14:creationId xmlns:p14="http://schemas.microsoft.com/office/powerpoint/2010/main" val="733839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商品企画から販売までのフロー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501DB-9877-4DAF-BDDE-6224316E6888}"/>
              </a:ext>
            </a:extLst>
          </p:cNvPr>
          <p:cNvSpPr txBox="1"/>
          <p:nvPr/>
        </p:nvSpPr>
        <p:spPr>
          <a:xfrm>
            <a:off x="1991548" y="2882393"/>
            <a:ext cx="3105771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が商品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プランを考える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次に</a:t>
            </a:r>
            <a:r>
              <a:rPr lang="ja-JP" altLang="en-US" sz="24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調査部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</a:t>
            </a:r>
            <a:b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アンケート調査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7A2B0B7F-B922-40DD-ABE0-42275CAC9912}"/>
              </a:ext>
            </a:extLst>
          </p:cNvPr>
          <p:cNvSpPr/>
          <p:nvPr/>
        </p:nvSpPr>
        <p:spPr>
          <a:xfrm>
            <a:off x="199154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企画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F7931D-703A-4BD8-B152-4518567A223C}"/>
              </a:ext>
            </a:extLst>
          </p:cNvPr>
          <p:cNvSpPr txBox="1"/>
          <p:nvPr/>
        </p:nvSpPr>
        <p:spPr>
          <a:xfrm>
            <a:off x="5232204" y="2882397"/>
            <a:ext cx="3096344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開発部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がコストを見積もり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 defTabSz="895218">
              <a:lnSpc>
                <a:spcPct val="150000"/>
              </a:lnSpc>
              <a:buFont typeface="+mj-lt"/>
              <a:buAutoNum type="arabicPeriod" startAt="3"/>
              <a:tabLst>
                <a:tab pos="3590389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販売価格は</a:t>
            </a:r>
            <a:r>
              <a:rPr lang="ja-JP" altLang="en-US" sz="24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が決定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B2FC1DEE-49AD-443B-8E64-A5C533E6D086}"/>
              </a:ext>
            </a:extLst>
          </p:cNvPr>
          <p:cNvSpPr/>
          <p:nvPr/>
        </p:nvSpPr>
        <p:spPr>
          <a:xfrm>
            <a:off x="523220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AFE30E-4B95-4BFD-BE67-0FCDC834764C}"/>
              </a:ext>
            </a:extLst>
          </p:cNvPr>
          <p:cNvSpPr txBox="1"/>
          <p:nvPr/>
        </p:nvSpPr>
        <p:spPr>
          <a:xfrm>
            <a:off x="8463449" y="2882401"/>
            <a:ext cx="3271361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31" indent="-457131" defTabSz="895218">
              <a:lnSpc>
                <a:spcPct val="150000"/>
              </a:lnSpc>
              <a:buFont typeface="+mj-lt"/>
              <a:buAutoNum type="arabicPeriod" startAt="5"/>
              <a:tabLst>
                <a:tab pos="3590389" algn="r"/>
              </a:tabLst>
            </a:pPr>
            <a:r>
              <a:rPr lang="ja-JP" altLang="en-US" sz="24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が販売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F8CA79F-DA95-46F6-BD22-335F764C7EE0}"/>
              </a:ext>
            </a:extLst>
          </p:cNvPr>
          <p:cNvSpPr/>
          <p:nvPr/>
        </p:nvSpPr>
        <p:spPr>
          <a:xfrm>
            <a:off x="8463439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BD426F-FE38-427B-9079-2B9117992E0A}"/>
              </a:ext>
            </a:extLst>
          </p:cNvPr>
          <p:cNvSpPr/>
          <p:nvPr/>
        </p:nvSpPr>
        <p:spPr>
          <a:xfrm>
            <a:off x="1847528" y="1555071"/>
            <a:ext cx="10009112" cy="1258024"/>
          </a:xfrm>
          <a:prstGeom prst="rect">
            <a:avLst/>
          </a:prstGeom>
          <a:noFill/>
          <a:ln w="28575">
            <a:solidFill>
              <a:srgbClr val="F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F1F5B4-BEB1-454F-8B97-F4497D5FE94F}"/>
              </a:ext>
            </a:extLst>
          </p:cNvPr>
          <p:cNvSpPr/>
          <p:nvPr/>
        </p:nvSpPr>
        <p:spPr>
          <a:xfrm>
            <a:off x="119345" y="3094331"/>
            <a:ext cx="1487791" cy="2696687"/>
          </a:xfrm>
          <a:prstGeom prst="rect">
            <a:avLst/>
          </a:prstGeom>
          <a:noFill/>
          <a:ln w="28575">
            <a:solidFill>
              <a:srgbClr val="F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073EA975-A44E-4697-B6D1-643C1A333DD3}"/>
              </a:ext>
            </a:extLst>
          </p:cNvPr>
          <p:cNvSpPr txBox="1">
            <a:spLocks/>
          </p:cNvSpPr>
          <p:nvPr/>
        </p:nvSpPr>
        <p:spPr>
          <a:xfrm>
            <a:off x="1846415" y="932470"/>
            <a:ext cx="6464484" cy="76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ヨコ軸：販売までの流れ（時系列）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D083F5AC-D41A-4D1A-AD3D-860CAFA0C06B}"/>
              </a:ext>
            </a:extLst>
          </p:cNvPr>
          <p:cNvSpPr txBox="1">
            <a:spLocks/>
          </p:cNvSpPr>
          <p:nvPr/>
        </p:nvSpPr>
        <p:spPr>
          <a:xfrm>
            <a:off x="119343" y="3722257"/>
            <a:ext cx="1702303" cy="1237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タテ軸：</a:t>
            </a:r>
            <a:endParaRPr lang="en-US" altLang="ja-JP" sz="28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2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</a:p>
        </p:txBody>
      </p:sp>
    </p:spTree>
    <p:extLst>
      <p:ext uri="{BB962C8B-B14F-4D97-AF65-F5344CB8AC3E}">
        <p14:creationId xmlns:p14="http://schemas.microsoft.com/office/powerpoint/2010/main" val="2639711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軸（タテ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×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ヨコ）で考える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軸を選ぶときのコツ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時間という軸（時系列）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担当別にまとめる</a:t>
            </a:r>
            <a:endParaRPr lang="en-US" altLang="ja-JP" sz="3000" u="sng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繰り返しの表現をくくり出す</a:t>
            </a:r>
            <a:endParaRPr lang="en-US" altLang="ja-JP" sz="3000" u="sng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392802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商品企画から販売までのフロー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7A2B0B7F-B922-40DD-ABE0-42275CAC9912}"/>
              </a:ext>
            </a:extLst>
          </p:cNvPr>
          <p:cNvSpPr/>
          <p:nvPr/>
        </p:nvSpPr>
        <p:spPr>
          <a:xfrm>
            <a:off x="199154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企画</a:t>
            </a: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B2FC1DEE-49AD-443B-8E64-A5C533E6D086}"/>
              </a:ext>
            </a:extLst>
          </p:cNvPr>
          <p:cNvSpPr/>
          <p:nvPr/>
        </p:nvSpPr>
        <p:spPr>
          <a:xfrm>
            <a:off x="5232207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F8CA79F-DA95-46F6-BD22-335F764C7EE0}"/>
              </a:ext>
            </a:extLst>
          </p:cNvPr>
          <p:cNvSpPr/>
          <p:nvPr/>
        </p:nvSpPr>
        <p:spPr>
          <a:xfrm>
            <a:off x="8463439" y="1700808"/>
            <a:ext cx="324066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779F1EE-F648-439A-AF0D-4C55BACF3DCF}"/>
              </a:ext>
            </a:extLst>
          </p:cNvPr>
          <p:cNvSpPr/>
          <p:nvPr/>
        </p:nvSpPr>
        <p:spPr>
          <a:xfrm>
            <a:off x="155961" y="2984240"/>
            <a:ext cx="1694603" cy="88952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DCE805-0364-43B2-89AB-F480ABF6F172}"/>
              </a:ext>
            </a:extLst>
          </p:cNvPr>
          <p:cNvSpPr/>
          <p:nvPr/>
        </p:nvSpPr>
        <p:spPr>
          <a:xfrm>
            <a:off x="155961" y="4293096"/>
            <a:ext cx="1694603" cy="88952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調査部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D2BF90-A249-433C-9729-997BB799E2E0}"/>
              </a:ext>
            </a:extLst>
          </p:cNvPr>
          <p:cNvSpPr/>
          <p:nvPr/>
        </p:nvSpPr>
        <p:spPr>
          <a:xfrm>
            <a:off x="155961" y="5607140"/>
            <a:ext cx="1694603" cy="88952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833BB-2EB0-4239-A4EB-BA7A2A867E64}"/>
              </a:ext>
            </a:extLst>
          </p:cNvPr>
          <p:cNvSpPr/>
          <p:nvPr/>
        </p:nvSpPr>
        <p:spPr>
          <a:xfrm>
            <a:off x="1991548" y="2984243"/>
            <a:ext cx="2435363" cy="889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商品プラン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3ACE2F-E870-4DA3-960E-65A3176B5B6D}"/>
              </a:ext>
            </a:extLst>
          </p:cNvPr>
          <p:cNvSpPr/>
          <p:nvPr/>
        </p:nvSpPr>
        <p:spPr>
          <a:xfrm>
            <a:off x="2711632" y="4293103"/>
            <a:ext cx="2435363" cy="889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アンケート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78D665B-F187-4205-BBAA-97650A7AB867}"/>
              </a:ext>
            </a:extLst>
          </p:cNvPr>
          <p:cNvSpPr/>
          <p:nvPr/>
        </p:nvSpPr>
        <p:spPr>
          <a:xfrm>
            <a:off x="5316828" y="5607147"/>
            <a:ext cx="2435363" cy="889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コスト計算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C581CDB-2FFA-41AB-B3B3-9BFE598BDA2D}"/>
              </a:ext>
            </a:extLst>
          </p:cNvPr>
          <p:cNvSpPr/>
          <p:nvPr/>
        </p:nvSpPr>
        <p:spPr>
          <a:xfrm>
            <a:off x="5820884" y="2984243"/>
            <a:ext cx="2435363" cy="889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価格決定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33BFFF-F205-4202-AAA3-7A6AC943B046}"/>
              </a:ext>
            </a:extLst>
          </p:cNvPr>
          <p:cNvSpPr/>
          <p:nvPr/>
        </p:nvSpPr>
        <p:spPr>
          <a:xfrm>
            <a:off x="8773212" y="2984243"/>
            <a:ext cx="2435363" cy="889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EFC6557-56D2-46A1-8831-65D8EB1804E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3359606" y="3723401"/>
            <a:ext cx="419335" cy="72008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FC2C6BF-37AB-4190-9383-4DFF16CDE44A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4188436" y="4923508"/>
            <a:ext cx="869281" cy="138751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C2C5187-9EBB-4F16-A168-D1565140A73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256247" y="3429000"/>
            <a:ext cx="5169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F98E972D-B349-431D-B3B9-6C77ED5E81C9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5919856" y="4488423"/>
            <a:ext cx="1733377" cy="50405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335363" y="1335283"/>
            <a:ext cx="2050468" cy="244827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月の</a:t>
            </a:r>
            <a:endParaRPr lang="en-US" altLang="ja-JP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販売状況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17876" y="1338083"/>
            <a:ext cx="8784976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月の販売は順調で</a:t>
            </a: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3,200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個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特に東北地方の販売が好調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理由として、テレビ</a:t>
            </a: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の効果が大きかった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66C612-2E77-4F7D-ABFD-711952826605}"/>
              </a:ext>
            </a:extLst>
          </p:cNvPr>
          <p:cNvSpPr/>
          <p:nvPr/>
        </p:nvSpPr>
        <p:spPr>
          <a:xfrm>
            <a:off x="335363" y="4146281"/>
            <a:ext cx="2050468" cy="244827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月の</a:t>
            </a:r>
            <a:b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予定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EEB6DF-7EB8-4B38-89F4-AFF3C6B24552}"/>
              </a:ext>
            </a:extLst>
          </p:cNvPr>
          <p:cNvSpPr/>
          <p:nvPr/>
        </p:nvSpPr>
        <p:spPr>
          <a:xfrm>
            <a:off x="2817876" y="4149080"/>
            <a:ext cx="8784976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月も</a:t>
            </a: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月と同水準の販売数を見込む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を中国、四国地方にも展開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131" indent="-4571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年末商戦キャンペーンについて広告代理店と議論</a:t>
            </a:r>
          </a:p>
        </p:txBody>
      </p:sp>
    </p:spTree>
    <p:extLst>
      <p:ext uri="{BB962C8B-B14F-4D97-AF65-F5344CB8AC3E}">
        <p14:creationId xmlns:p14="http://schemas.microsoft.com/office/powerpoint/2010/main" val="4046587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1162056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24448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ウェブサイト開発スケジュール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9D2C5F-8954-44EA-B1B1-F2E085D2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93836"/>
              </p:ext>
            </p:extLst>
          </p:nvPr>
        </p:nvGraphicFramePr>
        <p:xfrm>
          <a:off x="407368" y="1700816"/>
          <a:ext cx="9649072" cy="48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631652985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142124563"/>
                    </a:ext>
                  </a:extLst>
                </a:gridCol>
              </a:tblGrid>
              <a:tr h="979309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スケジュール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134291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デザイン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1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月～</a:t>
                      </a:r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2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月末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090749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開発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2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月～</a:t>
                      </a:r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4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月末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143522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システムチェック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5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月～</a:t>
                      </a:r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6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月上旬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225047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リリース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6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10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7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47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ウェブサイト開発スケジュール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9D2C5F-8954-44EA-B1B1-F2E085D2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05051"/>
              </p:ext>
            </p:extLst>
          </p:nvPr>
        </p:nvGraphicFramePr>
        <p:xfrm>
          <a:off x="407368" y="1700821"/>
          <a:ext cx="11449278" cy="48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940">
                  <a:extLst>
                    <a:ext uri="{9D8B030D-6E8A-4147-A177-3AD203B41FA5}">
                      <a16:colId xmlns:a16="http://schemas.microsoft.com/office/drawing/2014/main" val="3631652985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1142124563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2367222225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3876910784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2566572160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3662475303"/>
                    </a:ext>
                  </a:extLst>
                </a:gridCol>
                <a:gridCol w="1397723">
                  <a:extLst>
                    <a:ext uri="{9D8B030D-6E8A-4147-A177-3AD203B41FA5}">
                      <a16:colId xmlns:a16="http://schemas.microsoft.com/office/drawing/2014/main" val="3422601559"/>
                    </a:ext>
                  </a:extLst>
                </a:gridCol>
              </a:tblGrid>
              <a:tr h="979309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1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2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3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4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5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6</a:t>
                      </a:r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134291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デザイン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090749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開発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143522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システムチェック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225047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リリース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72392"/>
                  </a:ext>
                </a:extLst>
              </a:tr>
            </a:tbl>
          </a:graphicData>
        </a:graphic>
      </p:graphicFrame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6B7F771-9C19-483A-82C4-91A2966A4781}"/>
              </a:ext>
            </a:extLst>
          </p:cNvPr>
          <p:cNvSpPr/>
          <p:nvPr/>
        </p:nvSpPr>
        <p:spPr>
          <a:xfrm>
            <a:off x="3480108" y="2948644"/>
            <a:ext cx="2759915" cy="4803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E285E49F-2A6C-4FA8-88F5-0CF695C7A362}"/>
              </a:ext>
            </a:extLst>
          </p:cNvPr>
          <p:cNvSpPr/>
          <p:nvPr/>
        </p:nvSpPr>
        <p:spPr>
          <a:xfrm>
            <a:off x="4871864" y="3908908"/>
            <a:ext cx="4176464" cy="4803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AB3C726E-CF94-4A78-B9C0-94D1DDBD5C8C}"/>
              </a:ext>
            </a:extLst>
          </p:cNvPr>
          <p:cNvSpPr/>
          <p:nvPr/>
        </p:nvSpPr>
        <p:spPr>
          <a:xfrm>
            <a:off x="9048328" y="4917020"/>
            <a:ext cx="2088232" cy="4803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28B8010-52D8-4AB0-98CC-501A03DB9ADC}"/>
              </a:ext>
            </a:extLst>
          </p:cNvPr>
          <p:cNvSpPr/>
          <p:nvPr/>
        </p:nvSpPr>
        <p:spPr>
          <a:xfrm>
            <a:off x="10894745" y="6001672"/>
            <a:ext cx="313831" cy="307648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25285B-3B66-481A-B4B6-9EE87FB55A55}"/>
              </a:ext>
            </a:extLst>
          </p:cNvPr>
          <p:cNvSpPr txBox="1"/>
          <p:nvPr/>
        </p:nvSpPr>
        <p:spPr>
          <a:xfrm>
            <a:off x="9770680" y="5908418"/>
            <a:ext cx="10058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6/10</a:t>
            </a:r>
            <a:endParaRPr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385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期間の長さ、を分かりやすく表現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各タスクにかかる時間を議論する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ときに適している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作り方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表を作って（タテは時系列、ヨコはタスク）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矢印で期間の長さを示す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</p:txBody>
      </p:sp>
    </p:spTree>
    <p:extLst>
      <p:ext uri="{BB962C8B-B14F-4D97-AF65-F5344CB8AC3E}">
        <p14:creationId xmlns:p14="http://schemas.microsoft.com/office/powerpoint/2010/main" val="1553227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1772824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509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51" y="1162056"/>
            <a:ext cx="11714907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なぜそれをする必要があるのか？を整理して伝える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手段、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具体的な施策・・・と並べて記載する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</p:txBody>
      </p:sp>
    </p:spTree>
    <p:extLst>
      <p:ext uri="{BB962C8B-B14F-4D97-AF65-F5344CB8AC3E}">
        <p14:creationId xmlns:p14="http://schemas.microsoft.com/office/powerpoint/2010/main" val="1207008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62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ある人気の飲食店が、ピーク時の行列をなくしたい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店を拡大する、新たな店舗をつくる・・・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値段を上げる、料理時間を短縮する・・・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→整理されている印象がない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</p:txBody>
      </p:sp>
    </p:spTree>
    <p:extLst>
      <p:ext uri="{BB962C8B-B14F-4D97-AF65-F5344CB8AC3E}">
        <p14:creationId xmlns:p14="http://schemas.microsoft.com/office/powerpoint/2010/main" val="2365026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5AF8FA-42BA-4FB2-BE57-372011937A7A}"/>
              </a:ext>
            </a:extLst>
          </p:cNvPr>
          <p:cNvSpPr/>
          <p:nvPr/>
        </p:nvSpPr>
        <p:spPr bwMode="auto">
          <a:xfrm>
            <a:off x="5564004" y="1721489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現在の店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E314A9-C09B-4ADC-AB0E-A8122453DE21}"/>
              </a:ext>
            </a:extLst>
          </p:cNvPr>
          <p:cNvSpPr/>
          <p:nvPr/>
        </p:nvSpPr>
        <p:spPr bwMode="auto">
          <a:xfrm>
            <a:off x="5564004" y="2603397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新たな店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D67747-2FA0-4223-AACA-90DBCBCFC6F8}"/>
              </a:ext>
            </a:extLst>
          </p:cNvPr>
          <p:cNvSpPr/>
          <p:nvPr/>
        </p:nvSpPr>
        <p:spPr bwMode="auto">
          <a:xfrm>
            <a:off x="2651352" y="3648407"/>
            <a:ext cx="2400267" cy="1196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1D62AB-C00E-4612-AA8F-16040CB75F72}"/>
              </a:ext>
            </a:extLst>
          </p:cNvPr>
          <p:cNvSpPr/>
          <p:nvPr/>
        </p:nvSpPr>
        <p:spPr bwMode="auto">
          <a:xfrm>
            <a:off x="174457" y="3429637"/>
            <a:ext cx="1961111" cy="1633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行列をなくす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BBA253-28A9-4E60-B412-B0289D1BDF47}"/>
              </a:ext>
            </a:extLst>
          </p:cNvPr>
          <p:cNvSpPr txBox="1"/>
          <p:nvPr/>
        </p:nvSpPr>
        <p:spPr>
          <a:xfrm>
            <a:off x="8084290" y="179779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席数を増やす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613E6F-FDCC-4CAF-B864-A690192A908D}"/>
              </a:ext>
            </a:extLst>
          </p:cNvPr>
          <p:cNvCxnSpPr>
            <a:cxnSpLocks/>
          </p:cNvCxnSpPr>
          <p:nvPr/>
        </p:nvCxnSpPr>
        <p:spPr bwMode="auto">
          <a:xfrm>
            <a:off x="8052230" y="2473772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F4E3CCC-9C50-4350-A3E8-21A11EC56CCA}"/>
              </a:ext>
            </a:extLst>
          </p:cNvPr>
          <p:cNvSpPr/>
          <p:nvPr/>
        </p:nvSpPr>
        <p:spPr bwMode="auto">
          <a:xfrm>
            <a:off x="2655876" y="5418781"/>
            <a:ext cx="2400267" cy="12502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客の回転を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高める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63A69D-2CB9-4C01-8EDC-237D40A2A418}"/>
              </a:ext>
            </a:extLst>
          </p:cNvPr>
          <p:cNvSpPr txBox="1"/>
          <p:nvPr/>
        </p:nvSpPr>
        <p:spPr>
          <a:xfrm>
            <a:off x="8084290" y="2672845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近くに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号店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6BCE557-0FDF-419E-A8F1-B5527F0FE7BA}"/>
              </a:ext>
            </a:extLst>
          </p:cNvPr>
          <p:cNvSpPr/>
          <p:nvPr/>
        </p:nvSpPr>
        <p:spPr bwMode="auto">
          <a:xfrm>
            <a:off x="5567132" y="3485305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値段を上げる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85B02-24B6-44E5-B52A-ABB75468763D}"/>
              </a:ext>
            </a:extLst>
          </p:cNvPr>
          <p:cNvSpPr/>
          <p:nvPr/>
        </p:nvSpPr>
        <p:spPr bwMode="auto">
          <a:xfrm>
            <a:off x="5564004" y="4367213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D0BE63-904B-417A-8029-B4A34DDAC4DF}"/>
              </a:ext>
            </a:extLst>
          </p:cNvPr>
          <p:cNvSpPr txBox="1"/>
          <p:nvPr/>
        </p:nvSpPr>
        <p:spPr>
          <a:xfrm>
            <a:off x="8084290" y="356624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ピーク時に値段を上げる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2A90C74-A52F-4F0E-B51B-C7CDE1055DA3}"/>
              </a:ext>
            </a:extLst>
          </p:cNvPr>
          <p:cNvCxnSpPr>
            <a:cxnSpLocks/>
          </p:cNvCxnSpPr>
          <p:nvPr/>
        </p:nvCxnSpPr>
        <p:spPr bwMode="auto">
          <a:xfrm>
            <a:off x="8052230" y="4239428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98AE39-B003-4F44-9E9F-BD317E4BC4A4}"/>
              </a:ext>
            </a:extLst>
          </p:cNvPr>
          <p:cNvSpPr txBox="1"/>
          <p:nvPr/>
        </p:nvSpPr>
        <p:spPr>
          <a:xfrm>
            <a:off x="8084290" y="4438498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ピーク時は予約制にする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AB807E6-460A-445C-A271-778634B5AAAA}"/>
              </a:ext>
            </a:extLst>
          </p:cNvPr>
          <p:cNvCxnSpPr>
            <a:cxnSpLocks/>
          </p:cNvCxnSpPr>
          <p:nvPr/>
        </p:nvCxnSpPr>
        <p:spPr bwMode="auto">
          <a:xfrm>
            <a:off x="8060286" y="3346832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AE3B304-851D-47BD-8A58-966230FF9E3E}"/>
              </a:ext>
            </a:extLst>
          </p:cNvPr>
          <p:cNvSpPr/>
          <p:nvPr/>
        </p:nvSpPr>
        <p:spPr bwMode="auto">
          <a:xfrm>
            <a:off x="5564004" y="5249121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料理時間を短縮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BD3B714-08C5-4ECD-8136-C0CB66085C6E}"/>
              </a:ext>
            </a:extLst>
          </p:cNvPr>
          <p:cNvSpPr/>
          <p:nvPr/>
        </p:nvSpPr>
        <p:spPr bwMode="auto">
          <a:xfrm>
            <a:off x="5564004" y="6131026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注文を受けない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64AE4CB-33E2-45C5-8E8A-4152D6AC309B}"/>
              </a:ext>
            </a:extLst>
          </p:cNvPr>
          <p:cNvSpPr txBox="1"/>
          <p:nvPr/>
        </p:nvSpPr>
        <p:spPr>
          <a:xfrm>
            <a:off x="8084290" y="5335081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メニューを減らす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19C276-9A99-4076-9F34-3A467CE9C1A4}"/>
              </a:ext>
            </a:extLst>
          </p:cNvPr>
          <p:cNvCxnSpPr>
            <a:cxnSpLocks/>
          </p:cNvCxnSpPr>
          <p:nvPr/>
        </p:nvCxnSpPr>
        <p:spPr bwMode="auto">
          <a:xfrm>
            <a:off x="8052230" y="6008260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9B7549-D722-4316-98BB-3E067E96593A}"/>
              </a:ext>
            </a:extLst>
          </p:cNvPr>
          <p:cNvSpPr txBox="1"/>
          <p:nvPr/>
        </p:nvSpPr>
        <p:spPr>
          <a:xfrm>
            <a:off x="8084290" y="6207330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ビュッフェスタイルにする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0A96F5-51B4-46F4-90E9-857927614D89}"/>
              </a:ext>
            </a:extLst>
          </p:cNvPr>
          <p:cNvCxnSpPr>
            <a:cxnSpLocks/>
          </p:cNvCxnSpPr>
          <p:nvPr/>
        </p:nvCxnSpPr>
        <p:spPr bwMode="auto">
          <a:xfrm>
            <a:off x="8060286" y="5115664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B0DF6D27-F44B-45FA-97CF-0EB87C5AFF83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 flipV="1">
            <a:off x="5051616" y="3807823"/>
            <a:ext cx="515515" cy="4385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2E545F8-2E57-4229-BDA1-C57FE81A6BE9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 bwMode="auto">
          <a:xfrm>
            <a:off x="5051624" y="4246416"/>
            <a:ext cx="512385" cy="44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20BE6E5-22C2-4D86-A209-4663B6BCA431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 bwMode="auto">
          <a:xfrm flipV="1">
            <a:off x="5056140" y="5571644"/>
            <a:ext cx="507859" cy="4722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62FCE37-6210-419A-A29A-DC0C0DE4281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 bwMode="auto">
          <a:xfrm>
            <a:off x="5056140" y="6043879"/>
            <a:ext cx="507859" cy="4096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D47FEF-2FD6-47F1-93DA-27A9F729746F}"/>
              </a:ext>
            </a:extLst>
          </p:cNvPr>
          <p:cNvSpPr/>
          <p:nvPr/>
        </p:nvSpPr>
        <p:spPr bwMode="auto">
          <a:xfrm>
            <a:off x="2651348" y="1979963"/>
            <a:ext cx="2400267" cy="11960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店舗を拡大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20BA0FAE-7A58-43C3-988B-A9A5FA37C5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 bwMode="auto">
          <a:xfrm flipV="1">
            <a:off x="2135573" y="2577990"/>
            <a:ext cx="515783" cy="1668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93C064F7-8464-4BE4-A38D-EAF3FEEC7C1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 bwMode="auto">
          <a:xfrm flipV="1">
            <a:off x="5051616" y="2044011"/>
            <a:ext cx="512387" cy="5339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A6FF70E2-4954-4AF4-8412-4578BB8B419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051616" y="2577990"/>
            <a:ext cx="512387" cy="347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58994E7-71E8-4C50-B683-721094649665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 bwMode="auto">
          <a:xfrm>
            <a:off x="2135560" y="4246429"/>
            <a:ext cx="520312" cy="17974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タイトル 1">
            <a:extLst>
              <a:ext uri="{FF2B5EF4-FFF2-40B4-BE49-F238E27FC236}">
                <a16:creationId xmlns:a16="http://schemas.microsoft.com/office/drawing/2014/main" id="{3DA0BEFA-0838-4CF5-8591-AB0FD7D3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35177A-055E-4D08-921F-F7FFC17086CD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135560" y="4246416"/>
            <a:ext cx="5157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8F27FE08-261A-429A-9BD3-A8C697471085}"/>
              </a:ext>
            </a:extLst>
          </p:cNvPr>
          <p:cNvSpPr/>
          <p:nvPr/>
        </p:nvSpPr>
        <p:spPr>
          <a:xfrm>
            <a:off x="119336" y="1008793"/>
            <a:ext cx="2232248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</a:t>
            </a:r>
          </a:p>
        </p:txBody>
      </p:sp>
      <p:sp>
        <p:nvSpPr>
          <p:cNvPr id="61" name="矢印: 五方向 60">
            <a:extLst>
              <a:ext uri="{FF2B5EF4-FFF2-40B4-BE49-F238E27FC236}">
                <a16:creationId xmlns:a16="http://schemas.microsoft.com/office/drawing/2014/main" id="{8E208954-B487-4801-A6B6-57E14EE35014}"/>
              </a:ext>
            </a:extLst>
          </p:cNvPr>
          <p:cNvSpPr/>
          <p:nvPr/>
        </p:nvSpPr>
        <p:spPr>
          <a:xfrm>
            <a:off x="2651353" y="1008796"/>
            <a:ext cx="2292529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手段</a:t>
            </a: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806BFE40-02B5-490D-AB84-651144BB377A}"/>
              </a:ext>
            </a:extLst>
          </p:cNvPr>
          <p:cNvSpPr/>
          <p:nvPr/>
        </p:nvSpPr>
        <p:spPr>
          <a:xfrm>
            <a:off x="5565288" y="1008796"/>
            <a:ext cx="6363363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具体的に</a:t>
            </a:r>
          </a:p>
        </p:txBody>
      </p:sp>
    </p:spTree>
    <p:extLst>
      <p:ext uri="{BB962C8B-B14F-4D97-AF65-F5344CB8AC3E}">
        <p14:creationId xmlns:p14="http://schemas.microsoft.com/office/powerpoint/2010/main" val="553232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5AF8FA-42BA-4FB2-BE57-372011937A7A}"/>
              </a:ext>
            </a:extLst>
          </p:cNvPr>
          <p:cNvSpPr/>
          <p:nvPr/>
        </p:nvSpPr>
        <p:spPr bwMode="auto">
          <a:xfrm>
            <a:off x="4871872" y="1163332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現在の店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E314A9-C09B-4ADC-AB0E-A8122453DE21}"/>
              </a:ext>
            </a:extLst>
          </p:cNvPr>
          <p:cNvSpPr/>
          <p:nvPr/>
        </p:nvSpPr>
        <p:spPr bwMode="auto">
          <a:xfrm>
            <a:off x="4871872" y="2038384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新たな店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24A260-3F44-4C48-8354-CA714AEBB2D9}"/>
              </a:ext>
            </a:extLst>
          </p:cNvPr>
          <p:cNvSpPr/>
          <p:nvPr/>
        </p:nvSpPr>
        <p:spPr bwMode="auto">
          <a:xfrm>
            <a:off x="1615312" y="1163325"/>
            <a:ext cx="2696353" cy="159360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店舗を拡大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D67747-2FA0-4223-AACA-90DBCBCFC6F8}"/>
              </a:ext>
            </a:extLst>
          </p:cNvPr>
          <p:cNvSpPr/>
          <p:nvPr/>
        </p:nvSpPr>
        <p:spPr bwMode="auto">
          <a:xfrm>
            <a:off x="1615312" y="2931788"/>
            <a:ext cx="2696353" cy="1591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ピーク時の</a:t>
            </a:r>
            <a:endParaRPr lang="en-US" altLang="ja-JP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客数を減らす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1D62AB-C00E-4612-AA8F-16040CB75F72}"/>
              </a:ext>
            </a:extLst>
          </p:cNvPr>
          <p:cNvSpPr/>
          <p:nvPr/>
        </p:nvSpPr>
        <p:spPr bwMode="auto">
          <a:xfrm>
            <a:off x="335369" y="1182463"/>
            <a:ext cx="719727" cy="5126860"/>
          </a:xfrm>
          <a:prstGeom prst="rect">
            <a:avLst/>
          </a:prstGeom>
          <a:solidFill>
            <a:srgbClr val="00206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ピーク時の行列をなくす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BBA253-28A9-4E60-B412-B0289D1BDF47}"/>
              </a:ext>
            </a:extLst>
          </p:cNvPr>
          <p:cNvSpPr txBox="1"/>
          <p:nvPr/>
        </p:nvSpPr>
        <p:spPr>
          <a:xfrm>
            <a:off x="7392147" y="1276946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席数を増やす、テラス席設置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613E6F-FDCC-4CAF-B864-A690192A908D}"/>
              </a:ext>
            </a:extLst>
          </p:cNvPr>
          <p:cNvCxnSpPr>
            <a:cxnSpLocks/>
          </p:cNvCxnSpPr>
          <p:nvPr/>
        </p:nvCxnSpPr>
        <p:spPr bwMode="auto">
          <a:xfrm>
            <a:off x="7438925" y="1952927"/>
            <a:ext cx="4169641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F4E3CCC-9C50-4350-A3E8-21A11EC56CCA}"/>
              </a:ext>
            </a:extLst>
          </p:cNvPr>
          <p:cNvSpPr/>
          <p:nvPr/>
        </p:nvSpPr>
        <p:spPr bwMode="auto">
          <a:xfrm>
            <a:off x="1615312" y="4715720"/>
            <a:ext cx="2696353" cy="159360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客の回転を</a:t>
            </a:r>
            <a:endParaRPr lang="en-US" altLang="ja-JP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高める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63A69D-2CB9-4C01-8EDC-237D40A2A418}"/>
              </a:ext>
            </a:extLst>
          </p:cNvPr>
          <p:cNvSpPr txBox="1"/>
          <p:nvPr/>
        </p:nvSpPr>
        <p:spPr>
          <a:xfrm>
            <a:off x="7392147" y="2152000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近くに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号店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6BCE557-0FDF-419E-A8F1-B5527F0FE7BA}"/>
              </a:ext>
            </a:extLst>
          </p:cNvPr>
          <p:cNvSpPr/>
          <p:nvPr/>
        </p:nvSpPr>
        <p:spPr bwMode="auto">
          <a:xfrm>
            <a:off x="4871872" y="2931788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値段を上げる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85B02-24B6-44E5-B52A-ABB75468763D}"/>
              </a:ext>
            </a:extLst>
          </p:cNvPr>
          <p:cNvSpPr/>
          <p:nvPr/>
        </p:nvSpPr>
        <p:spPr bwMode="auto">
          <a:xfrm>
            <a:off x="4871872" y="3804040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客数を減らす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D0BE63-904B-417A-8029-B4A34DDAC4DF}"/>
              </a:ext>
            </a:extLst>
          </p:cNvPr>
          <p:cNvSpPr txBox="1"/>
          <p:nvPr/>
        </p:nvSpPr>
        <p:spPr>
          <a:xfrm>
            <a:off x="7392147" y="3045398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ピーク時に値段を上げる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2A90C74-A52F-4F0E-B51B-C7CDE1055DA3}"/>
              </a:ext>
            </a:extLst>
          </p:cNvPr>
          <p:cNvCxnSpPr>
            <a:cxnSpLocks/>
          </p:cNvCxnSpPr>
          <p:nvPr/>
        </p:nvCxnSpPr>
        <p:spPr bwMode="auto">
          <a:xfrm>
            <a:off x="7438925" y="3718583"/>
            <a:ext cx="4169641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98AE39-B003-4F44-9E9F-BD317E4BC4A4}"/>
              </a:ext>
            </a:extLst>
          </p:cNvPr>
          <p:cNvSpPr txBox="1"/>
          <p:nvPr/>
        </p:nvSpPr>
        <p:spPr>
          <a:xfrm>
            <a:off x="7392147" y="3917650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ピーク時は予約制にする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AB807E6-460A-445C-A271-778634B5AAAA}"/>
              </a:ext>
            </a:extLst>
          </p:cNvPr>
          <p:cNvCxnSpPr>
            <a:cxnSpLocks/>
          </p:cNvCxnSpPr>
          <p:nvPr/>
        </p:nvCxnSpPr>
        <p:spPr bwMode="auto">
          <a:xfrm>
            <a:off x="7446985" y="2825987"/>
            <a:ext cx="4169641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AE3B304-851D-47BD-8A58-966230FF9E3E}"/>
              </a:ext>
            </a:extLst>
          </p:cNvPr>
          <p:cNvSpPr/>
          <p:nvPr/>
        </p:nvSpPr>
        <p:spPr bwMode="auto">
          <a:xfrm>
            <a:off x="4871872" y="4700620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料理時間を短縮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BD3B714-08C5-4ECD-8136-C0CB66085C6E}"/>
              </a:ext>
            </a:extLst>
          </p:cNvPr>
          <p:cNvSpPr/>
          <p:nvPr/>
        </p:nvSpPr>
        <p:spPr bwMode="auto">
          <a:xfrm>
            <a:off x="4871872" y="5572872"/>
            <a:ext cx="2400267" cy="719667"/>
          </a:xfrm>
          <a:prstGeom prst="rect">
            <a:avLst/>
          </a:prstGeom>
          <a:solidFill>
            <a:srgbClr val="3BABFF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注文を受けない</a:t>
            </a:r>
            <a:endParaRPr 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64AE4CB-33E2-45C5-8E8A-4152D6AC309B}"/>
              </a:ext>
            </a:extLst>
          </p:cNvPr>
          <p:cNvSpPr txBox="1"/>
          <p:nvPr/>
        </p:nvSpPr>
        <p:spPr>
          <a:xfrm>
            <a:off x="7392147" y="4814236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メニューを減らす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19C276-9A99-4076-9F34-3A467CE9C1A4}"/>
              </a:ext>
            </a:extLst>
          </p:cNvPr>
          <p:cNvCxnSpPr>
            <a:cxnSpLocks/>
          </p:cNvCxnSpPr>
          <p:nvPr/>
        </p:nvCxnSpPr>
        <p:spPr bwMode="auto">
          <a:xfrm>
            <a:off x="7438925" y="5487415"/>
            <a:ext cx="4169641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9B7549-D722-4316-98BB-3E067E96593A}"/>
              </a:ext>
            </a:extLst>
          </p:cNvPr>
          <p:cNvSpPr txBox="1"/>
          <p:nvPr/>
        </p:nvSpPr>
        <p:spPr>
          <a:xfrm>
            <a:off x="7392147" y="5686482"/>
            <a:ext cx="463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ビュッフェスタイルにする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0A96F5-51B4-46F4-90E9-857927614D89}"/>
              </a:ext>
            </a:extLst>
          </p:cNvPr>
          <p:cNvCxnSpPr>
            <a:cxnSpLocks/>
          </p:cNvCxnSpPr>
          <p:nvPr/>
        </p:nvCxnSpPr>
        <p:spPr bwMode="auto">
          <a:xfrm>
            <a:off x="7446985" y="4594819"/>
            <a:ext cx="4169641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タイトル 1">
            <a:extLst>
              <a:ext uri="{FF2B5EF4-FFF2-40B4-BE49-F238E27FC236}">
                <a16:creationId xmlns:a16="http://schemas.microsoft.com/office/drawing/2014/main" id="{28F84054-4F95-4808-8CB8-4A5C53BD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コネクタなし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408698E-8118-4641-903E-40DAB1841083}"/>
              </a:ext>
            </a:extLst>
          </p:cNvPr>
          <p:cNvSpPr/>
          <p:nvPr/>
        </p:nvSpPr>
        <p:spPr>
          <a:xfrm rot="5400000">
            <a:off x="879187" y="1787988"/>
            <a:ext cx="936104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831DDBF-C111-47F2-9D25-9914FC41F3AB}"/>
              </a:ext>
            </a:extLst>
          </p:cNvPr>
          <p:cNvSpPr/>
          <p:nvPr/>
        </p:nvSpPr>
        <p:spPr>
          <a:xfrm rot="5400000">
            <a:off x="879187" y="3555600"/>
            <a:ext cx="936104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2D062E2-11D0-416B-B0B4-C22B77A9E002}"/>
              </a:ext>
            </a:extLst>
          </p:cNvPr>
          <p:cNvSpPr/>
          <p:nvPr/>
        </p:nvSpPr>
        <p:spPr>
          <a:xfrm rot="5400000">
            <a:off x="879187" y="5340384"/>
            <a:ext cx="936104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22070D45-4D77-4C09-80A5-04CCF7750FA3}"/>
              </a:ext>
            </a:extLst>
          </p:cNvPr>
          <p:cNvSpPr/>
          <p:nvPr/>
        </p:nvSpPr>
        <p:spPr>
          <a:xfrm rot="5400000">
            <a:off x="4312976" y="1348151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79B72DE-25BE-4B88-95F7-99D499E999DC}"/>
              </a:ext>
            </a:extLst>
          </p:cNvPr>
          <p:cNvSpPr/>
          <p:nvPr/>
        </p:nvSpPr>
        <p:spPr>
          <a:xfrm rot="5400000">
            <a:off x="4312976" y="2233179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A466B3EA-0D3B-431B-B763-CD01325F580A}"/>
              </a:ext>
            </a:extLst>
          </p:cNvPr>
          <p:cNvSpPr/>
          <p:nvPr/>
        </p:nvSpPr>
        <p:spPr>
          <a:xfrm rot="5400000">
            <a:off x="4312976" y="3119483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FA7F55DB-CE52-423F-A40C-77E7FEF697D2}"/>
              </a:ext>
            </a:extLst>
          </p:cNvPr>
          <p:cNvSpPr/>
          <p:nvPr/>
        </p:nvSpPr>
        <p:spPr>
          <a:xfrm rot="5400000">
            <a:off x="4312976" y="3989723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66E96F19-DC81-4968-965F-53D5D38ABF5E}"/>
              </a:ext>
            </a:extLst>
          </p:cNvPr>
          <p:cNvSpPr/>
          <p:nvPr/>
        </p:nvSpPr>
        <p:spPr>
          <a:xfrm rot="5400000">
            <a:off x="4312976" y="4888315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7E08746F-76E3-4E4E-A00D-7A9701D6697E}"/>
              </a:ext>
            </a:extLst>
          </p:cNvPr>
          <p:cNvSpPr/>
          <p:nvPr/>
        </p:nvSpPr>
        <p:spPr>
          <a:xfrm rot="5400000">
            <a:off x="4312976" y="5747255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1180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2392692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53308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とにかくシンプルに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この資料で何が言いたいか、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シンプルに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報告するときは、結論ファーストの原則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プレゼンのコツ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結論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1990429" lvl="3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その理由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(1-1), (1-2), (1-3)…</a:t>
            </a: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結論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1990429" lvl="3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その理由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(2-1), (2-2), (2-3)…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サマリーのポイント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400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使用するケース例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レベルと規模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を表現したいとき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作り方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 → 三角形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白い線で区切る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lang="ja-JP" altLang="en-US" dirty="0"/>
              <a:t>ピラミッド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562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の顧客層とマーケティング施策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8A6FBC77-E6CE-4D20-9C6D-7D004D539BAF}"/>
              </a:ext>
            </a:extLst>
          </p:cNvPr>
          <p:cNvSpPr/>
          <p:nvPr/>
        </p:nvSpPr>
        <p:spPr>
          <a:xfrm>
            <a:off x="248944" y="1196752"/>
            <a:ext cx="2261408" cy="5328592"/>
          </a:xfrm>
          <a:prstGeom prst="triangl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827FD3C-618D-4689-8430-90BDA5C66152}"/>
              </a:ext>
            </a:extLst>
          </p:cNvPr>
          <p:cNvCxnSpPr/>
          <p:nvPr/>
        </p:nvCxnSpPr>
        <p:spPr>
          <a:xfrm>
            <a:off x="1066612" y="2492896"/>
            <a:ext cx="6257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4DE785D-FB89-4FCF-B248-A94A8A596A6E}"/>
              </a:ext>
            </a:extLst>
          </p:cNvPr>
          <p:cNvCxnSpPr>
            <a:cxnSpLocks/>
          </p:cNvCxnSpPr>
          <p:nvPr/>
        </p:nvCxnSpPr>
        <p:spPr>
          <a:xfrm>
            <a:off x="748361" y="3837045"/>
            <a:ext cx="1230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E70FA1-66A8-4534-886A-C3282FA0209E}"/>
              </a:ext>
            </a:extLst>
          </p:cNvPr>
          <p:cNvCxnSpPr/>
          <p:nvPr/>
        </p:nvCxnSpPr>
        <p:spPr>
          <a:xfrm>
            <a:off x="397557" y="5181195"/>
            <a:ext cx="19638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658545-9B2A-48E9-A5EB-9D4000704EA6}"/>
              </a:ext>
            </a:extLst>
          </p:cNvPr>
          <p:cNvCxnSpPr>
            <a:cxnSpLocks/>
          </p:cNvCxnSpPr>
          <p:nvPr/>
        </p:nvCxnSpPr>
        <p:spPr>
          <a:xfrm>
            <a:off x="1739688" y="2492896"/>
            <a:ext cx="1011695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FF3A757-33C9-4952-96B4-20B2BC1D1354}"/>
              </a:ext>
            </a:extLst>
          </p:cNvPr>
          <p:cNvCxnSpPr>
            <a:cxnSpLocks/>
          </p:cNvCxnSpPr>
          <p:nvPr/>
        </p:nvCxnSpPr>
        <p:spPr>
          <a:xfrm>
            <a:off x="2387760" y="5181195"/>
            <a:ext cx="94688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C18E9B0-A5AC-4139-A5EF-7A26393A1397}"/>
              </a:ext>
            </a:extLst>
          </p:cNvPr>
          <p:cNvCxnSpPr>
            <a:cxnSpLocks/>
          </p:cNvCxnSpPr>
          <p:nvPr/>
        </p:nvCxnSpPr>
        <p:spPr>
          <a:xfrm>
            <a:off x="2046434" y="3837045"/>
            <a:ext cx="98102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2E596D-1AC6-4404-8BFD-C2E382B0F726}"/>
              </a:ext>
            </a:extLst>
          </p:cNvPr>
          <p:cNvSpPr txBox="1"/>
          <p:nvPr/>
        </p:nvSpPr>
        <p:spPr>
          <a:xfrm>
            <a:off x="2459768" y="14847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リピーター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6A89C7-20C4-4169-AAF6-9B3DA5106AF4}"/>
              </a:ext>
            </a:extLst>
          </p:cNvPr>
          <p:cNvSpPr txBox="1"/>
          <p:nvPr/>
        </p:nvSpPr>
        <p:spPr>
          <a:xfrm>
            <a:off x="2459768" y="2853641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休眠客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66F75C1-884E-4CC2-A68A-FC2831932F09}"/>
              </a:ext>
            </a:extLst>
          </p:cNvPr>
          <p:cNvSpPr txBox="1"/>
          <p:nvPr/>
        </p:nvSpPr>
        <p:spPr>
          <a:xfrm>
            <a:off x="2459768" y="42224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見込み客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DFD4FC-8E46-405B-A36D-3BA0D3FA5FE1}"/>
              </a:ext>
            </a:extLst>
          </p:cNvPr>
          <p:cNvSpPr txBox="1"/>
          <p:nvPr/>
        </p:nvSpPr>
        <p:spPr>
          <a:xfrm>
            <a:off x="2459768" y="559133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未認知客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6EB7C1-030C-4F8D-BD42-9E7ED5FC82C1}"/>
              </a:ext>
            </a:extLst>
          </p:cNvPr>
          <p:cNvSpPr txBox="1"/>
          <p:nvPr/>
        </p:nvSpPr>
        <p:spPr>
          <a:xfrm>
            <a:off x="4367808" y="14847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6D3AC4-EBE9-4386-82FD-1E8141B2E506}"/>
              </a:ext>
            </a:extLst>
          </p:cNvPr>
          <p:cNvSpPr txBox="1"/>
          <p:nvPr/>
        </p:nvSpPr>
        <p:spPr>
          <a:xfrm>
            <a:off x="4367808" y="28536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E049C3-9D2B-4A4B-B8B7-BD964C443642}"/>
              </a:ext>
            </a:extLst>
          </p:cNvPr>
          <p:cNvSpPr txBox="1"/>
          <p:nvPr/>
        </p:nvSpPr>
        <p:spPr>
          <a:xfrm>
            <a:off x="4367808" y="42224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D2D29A-965E-4208-B8B0-DD42D88AF1E0}"/>
              </a:ext>
            </a:extLst>
          </p:cNvPr>
          <p:cNvSpPr txBox="1"/>
          <p:nvPr/>
        </p:nvSpPr>
        <p:spPr>
          <a:xfrm>
            <a:off x="4367808" y="55913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D93818-AE85-4492-8905-D674EC8FCD51}"/>
              </a:ext>
            </a:extLst>
          </p:cNvPr>
          <p:cNvSpPr txBox="1"/>
          <p:nvPr/>
        </p:nvSpPr>
        <p:spPr>
          <a:xfrm>
            <a:off x="7274043" y="28536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クーポンで継続的に利用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12AA36F-8859-49EA-9627-B90A94EB6CCA}"/>
              </a:ext>
            </a:extLst>
          </p:cNvPr>
          <p:cNvSpPr txBox="1"/>
          <p:nvPr/>
        </p:nvSpPr>
        <p:spPr>
          <a:xfrm>
            <a:off x="7274042" y="4222487"/>
            <a:ext cx="4582607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初回無料で使ってもらう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AAE907-EAD5-41CF-A61D-877C0D55DB5B}"/>
              </a:ext>
            </a:extLst>
          </p:cNvPr>
          <p:cNvSpPr txBox="1"/>
          <p:nvPr/>
        </p:nvSpPr>
        <p:spPr>
          <a:xfrm>
            <a:off x="7274039" y="55913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で認知拡大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61CA82B0-6C6C-4BBB-A557-4857509B7AB7}"/>
              </a:ext>
            </a:extLst>
          </p:cNvPr>
          <p:cNvSpPr/>
          <p:nvPr/>
        </p:nvSpPr>
        <p:spPr>
          <a:xfrm rot="5400000">
            <a:off x="6637156" y="3067135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CC7B9D0B-A05E-40AE-A47C-CB59B39C7D9E}"/>
              </a:ext>
            </a:extLst>
          </p:cNvPr>
          <p:cNvSpPr/>
          <p:nvPr/>
        </p:nvSpPr>
        <p:spPr>
          <a:xfrm rot="5400000">
            <a:off x="6637156" y="4457003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6F96FEB0-BBC7-4E2F-B98F-E73E34192C63}"/>
              </a:ext>
            </a:extLst>
          </p:cNvPr>
          <p:cNvSpPr/>
          <p:nvPr/>
        </p:nvSpPr>
        <p:spPr>
          <a:xfrm rot="5400000">
            <a:off x="6637156" y="5851959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968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2959232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2526242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使用するケース例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大勢の人たちの前でプレゼンする場合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文字は少なく、大きく（特に数字）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グラフの数字もどんどん省く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矢印の図形で強調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lang="ja-JP" altLang="en-US" dirty="0"/>
              <a:t>キャッチーに見せる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483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売上の状況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42336" y="1809422"/>
            <a:ext cx="496499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673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84" y="1585109"/>
          <a:ext cx="6061745" cy="466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3518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10114" y="2431974"/>
            <a:ext cx="5461495" cy="28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営業体制の拡大で</a:t>
            </a:r>
            <a:endParaRPr lang="en-US" altLang="ja-JP" sz="4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</a:t>
            </a:r>
            <a:r>
              <a:rPr lang="en-US" altLang="ja-JP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8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4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48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F7519EF-3CA9-411B-81AD-38FDB736C9CE}"/>
              </a:ext>
            </a:extLst>
          </p:cNvPr>
          <p:cNvSpPr/>
          <p:nvPr/>
        </p:nvSpPr>
        <p:spPr>
          <a:xfrm rot="18000000">
            <a:off x="2490920" y="3287927"/>
            <a:ext cx="2168635" cy="576064"/>
          </a:xfrm>
          <a:prstGeom prst="rightArrow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512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3548640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4028969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使用するケース例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大勢の人たちの前でプレゼンする場合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文字は少なく、大きく（特に数字）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グラフの数字もどんどん省く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矢印の図形で強調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lang="ja-JP" altLang="en-US" dirty="0"/>
              <a:t>キャッチーに見せる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252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84" y="1585109"/>
          <a:ext cx="6061745" cy="466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3518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410114" y="2431974"/>
            <a:ext cx="5461495" cy="28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営業体制の拡大で</a:t>
            </a:r>
            <a:endParaRPr lang="en-US" altLang="ja-JP" sz="4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</a:t>
            </a:r>
            <a:r>
              <a:rPr lang="en-US" altLang="ja-JP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4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8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48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48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F7519EF-3CA9-411B-81AD-38FDB736C9CE}"/>
              </a:ext>
            </a:extLst>
          </p:cNvPr>
          <p:cNvSpPr/>
          <p:nvPr/>
        </p:nvSpPr>
        <p:spPr>
          <a:xfrm rot="18000000">
            <a:off x="2490920" y="3287927"/>
            <a:ext cx="2168635" cy="576064"/>
          </a:xfrm>
          <a:prstGeom prst="rightArrow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010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4149460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1067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68" y="236793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8" y="1162064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2030241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9"/>
            <a:ext cx="11449051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使用するケース例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市場の大きさを表現する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図形を大きく見せる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lang="ja-JP" altLang="en-US" dirty="0"/>
              <a:t>キャッチーに見せる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521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1BDC082-742E-43DA-8281-52A78ADA4BAB}"/>
              </a:ext>
            </a:extLst>
          </p:cNvPr>
          <p:cNvSpPr/>
          <p:nvPr/>
        </p:nvSpPr>
        <p:spPr bwMode="auto">
          <a:xfrm>
            <a:off x="623396" y="1519445"/>
            <a:ext cx="5328589" cy="4933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DA7852-64BF-494D-9D62-5D02A5B44908}"/>
              </a:ext>
            </a:extLst>
          </p:cNvPr>
          <p:cNvSpPr/>
          <p:nvPr/>
        </p:nvSpPr>
        <p:spPr bwMode="auto">
          <a:xfrm>
            <a:off x="623395" y="3573025"/>
            <a:ext cx="3101884" cy="28803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D8133CD-0277-43F5-8418-B1CE35EF083F}"/>
              </a:ext>
            </a:extLst>
          </p:cNvPr>
          <p:cNvCxnSpPr>
            <a:cxnSpLocks/>
          </p:cNvCxnSpPr>
          <p:nvPr/>
        </p:nvCxnSpPr>
        <p:spPr bwMode="auto">
          <a:xfrm>
            <a:off x="623392" y="1172749"/>
            <a:ext cx="0" cy="5280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A0A8F0-51C1-42DE-A983-D76C53A0E7A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392" y="6453335"/>
            <a:ext cx="62406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EE8D3-34D4-407D-B16B-7AB278C2064A}"/>
              </a:ext>
            </a:extLst>
          </p:cNvPr>
          <p:cNvSpPr/>
          <p:nvPr/>
        </p:nvSpPr>
        <p:spPr bwMode="auto">
          <a:xfrm>
            <a:off x="623402" y="5049181"/>
            <a:ext cx="1512167" cy="140415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19521">
              <a:lnSpc>
                <a:spcPct val="90000"/>
              </a:lnSpc>
              <a:spcBef>
                <a:spcPct val="15000"/>
              </a:spcBef>
              <a:buClr>
                <a:srgbClr val="355779"/>
              </a:buClr>
              <a:buFont typeface="ＭＳ Ｐゴシック" pitchFamily="50" charset="-128"/>
              <a:buChar char="‥"/>
            </a:pPr>
            <a:endParaRPr lang="en-US" sz="1600" dirty="0">
              <a:latin typeface="游ゴシック Medium" panose="020B05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5B3CF3-E0F0-455D-AC84-C0FB9A71E47C}"/>
              </a:ext>
            </a:extLst>
          </p:cNvPr>
          <p:cNvSpPr txBox="1"/>
          <p:nvPr/>
        </p:nvSpPr>
        <p:spPr>
          <a:xfrm>
            <a:off x="623398" y="5359333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日本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62A395-360D-464F-807A-599C19CF1452}"/>
              </a:ext>
            </a:extLst>
          </p:cNvPr>
          <p:cNvSpPr txBox="1"/>
          <p:nvPr/>
        </p:nvSpPr>
        <p:spPr>
          <a:xfrm>
            <a:off x="780365" y="3799489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アジア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250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17608D-80D5-40F1-9081-8DBA5D8AB03B}"/>
              </a:ext>
            </a:extLst>
          </p:cNvPr>
          <p:cNvSpPr txBox="1"/>
          <p:nvPr/>
        </p:nvSpPr>
        <p:spPr>
          <a:xfrm>
            <a:off x="780365" y="2036844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世界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1,500</a:t>
            </a: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海外展開で、より大きな市場を攻める</a:t>
            </a:r>
          </a:p>
        </p:txBody>
      </p:sp>
    </p:spTree>
    <p:extLst>
      <p:ext uri="{BB962C8B-B14F-4D97-AF65-F5344CB8AC3E}">
        <p14:creationId xmlns:p14="http://schemas.microsoft.com/office/powerpoint/2010/main" val="2821758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0255D9-D7ED-42EF-B5BD-3FC25D3375CF}"/>
              </a:ext>
            </a:extLst>
          </p:cNvPr>
          <p:cNvSpPr txBox="1"/>
          <p:nvPr/>
        </p:nvSpPr>
        <p:spPr>
          <a:xfrm>
            <a:off x="8784307" y="3358726"/>
            <a:ext cx="1240133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高機能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89FB4A-2808-48EE-A022-3A3583BCDEBF}"/>
              </a:ext>
            </a:extLst>
          </p:cNvPr>
          <p:cNvSpPr txBox="1"/>
          <p:nvPr/>
        </p:nvSpPr>
        <p:spPr>
          <a:xfrm>
            <a:off x="4704162" y="1286589"/>
            <a:ext cx="1275519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高価格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419F3-DEA9-4C54-BEC2-1BDD0886FDFE}"/>
              </a:ext>
            </a:extLst>
          </p:cNvPr>
          <p:cNvSpPr txBox="1"/>
          <p:nvPr/>
        </p:nvSpPr>
        <p:spPr>
          <a:xfrm>
            <a:off x="4704162" y="5986065"/>
            <a:ext cx="1275519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低価格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6D1BBB-0523-4315-881B-F90C7B8CB30F}"/>
              </a:ext>
            </a:extLst>
          </p:cNvPr>
          <p:cNvSpPr txBox="1"/>
          <p:nvPr/>
        </p:nvSpPr>
        <p:spPr>
          <a:xfrm>
            <a:off x="1015440" y="3353137"/>
            <a:ext cx="1240133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低機能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A8EE71-CDD4-4024-A220-D840721B3B58}"/>
              </a:ext>
            </a:extLst>
          </p:cNvPr>
          <p:cNvCxnSpPr/>
          <p:nvPr/>
        </p:nvCxnSpPr>
        <p:spPr bwMode="auto">
          <a:xfrm>
            <a:off x="5327915" y="1858008"/>
            <a:ext cx="0" cy="4046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73BF8A5-2F33-4A62-B091-5C1B82A9B2F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1591" y="3641341"/>
            <a:ext cx="62406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3F45FAF6-B4B3-4BB1-B671-D4E1DBE3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競合分析（価格 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</a:t>
            </a:r>
            <a:r>
              <a:rPr lang="ja-JP" altLang="en-US" dirty="0"/>
              <a:t>機能 </a:t>
            </a:r>
            <a:r>
              <a:rPr lang="en-US" altLang="ja-JP" dirty="0"/>
              <a:t>x </a:t>
            </a:r>
            <a:r>
              <a:rPr lang="ja-JP" altLang="en-US" dirty="0"/>
              <a:t>売上規模）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71C53CE-98BD-4D79-B461-61D58BD54F2D}"/>
              </a:ext>
            </a:extLst>
          </p:cNvPr>
          <p:cNvSpPr/>
          <p:nvPr/>
        </p:nvSpPr>
        <p:spPr>
          <a:xfrm>
            <a:off x="3703751" y="2428599"/>
            <a:ext cx="1000404" cy="1000404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D940E1B-B41E-49DE-BB07-DC8B08FED498}"/>
              </a:ext>
            </a:extLst>
          </p:cNvPr>
          <p:cNvSpPr/>
          <p:nvPr/>
        </p:nvSpPr>
        <p:spPr>
          <a:xfrm>
            <a:off x="2020908" y="3813372"/>
            <a:ext cx="2613651" cy="2613651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17B1AB1-8490-4F02-A369-8E5665A6FD32}"/>
              </a:ext>
            </a:extLst>
          </p:cNvPr>
          <p:cNvSpPr/>
          <p:nvPr/>
        </p:nvSpPr>
        <p:spPr>
          <a:xfrm>
            <a:off x="6699749" y="1713524"/>
            <a:ext cx="1008112" cy="1008112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</p:spTree>
    <p:extLst>
      <p:ext uri="{BB962C8B-B14F-4D97-AF65-F5344CB8AC3E}">
        <p14:creationId xmlns:p14="http://schemas.microsoft.com/office/powerpoint/2010/main" val="2095157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0255D9-D7ED-42EF-B5BD-3FC25D3375CF}"/>
              </a:ext>
            </a:extLst>
          </p:cNvPr>
          <p:cNvSpPr txBox="1"/>
          <p:nvPr/>
        </p:nvSpPr>
        <p:spPr>
          <a:xfrm>
            <a:off x="8784307" y="3358726"/>
            <a:ext cx="1240133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高機能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89FB4A-2808-48EE-A022-3A3583BCDEBF}"/>
              </a:ext>
            </a:extLst>
          </p:cNvPr>
          <p:cNvSpPr txBox="1"/>
          <p:nvPr/>
        </p:nvSpPr>
        <p:spPr>
          <a:xfrm>
            <a:off x="4704162" y="1286589"/>
            <a:ext cx="1275519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高価格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419F3-DEA9-4C54-BEC2-1BDD0886FDFE}"/>
              </a:ext>
            </a:extLst>
          </p:cNvPr>
          <p:cNvSpPr txBox="1"/>
          <p:nvPr/>
        </p:nvSpPr>
        <p:spPr>
          <a:xfrm>
            <a:off x="4704162" y="5986065"/>
            <a:ext cx="1275519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低価格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6D1BBB-0523-4315-881B-F90C7B8CB30F}"/>
              </a:ext>
            </a:extLst>
          </p:cNvPr>
          <p:cNvSpPr txBox="1"/>
          <p:nvPr/>
        </p:nvSpPr>
        <p:spPr>
          <a:xfrm>
            <a:off x="1015440" y="3353137"/>
            <a:ext cx="1240133" cy="515350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低機能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A8EE71-CDD4-4024-A220-D840721B3B58}"/>
              </a:ext>
            </a:extLst>
          </p:cNvPr>
          <p:cNvCxnSpPr/>
          <p:nvPr/>
        </p:nvCxnSpPr>
        <p:spPr bwMode="auto">
          <a:xfrm>
            <a:off x="5327915" y="1858008"/>
            <a:ext cx="0" cy="4046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73BF8A5-2F33-4A62-B091-5C1B82A9B2F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1591" y="3641341"/>
            <a:ext cx="62406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3F45FAF6-B4B3-4BB1-B671-D4E1DBE3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競合分析（価格 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</a:t>
            </a:r>
            <a:r>
              <a:rPr lang="ja-JP" altLang="en-US" dirty="0"/>
              <a:t>機能 </a:t>
            </a:r>
            <a:r>
              <a:rPr lang="en-US" altLang="ja-JP" dirty="0"/>
              <a:t>x </a:t>
            </a:r>
            <a:r>
              <a:rPr lang="ja-JP" altLang="en-US" dirty="0"/>
              <a:t>売上規模）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71C53CE-98BD-4D79-B461-61D58BD54F2D}"/>
              </a:ext>
            </a:extLst>
          </p:cNvPr>
          <p:cNvSpPr/>
          <p:nvPr/>
        </p:nvSpPr>
        <p:spPr>
          <a:xfrm>
            <a:off x="3703751" y="2428599"/>
            <a:ext cx="1000404" cy="1000404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D940E1B-B41E-49DE-BB07-DC8B08FED498}"/>
              </a:ext>
            </a:extLst>
          </p:cNvPr>
          <p:cNvSpPr/>
          <p:nvPr/>
        </p:nvSpPr>
        <p:spPr>
          <a:xfrm>
            <a:off x="2020908" y="3813372"/>
            <a:ext cx="2613651" cy="2613651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17B1AB1-8490-4F02-A369-8E5665A6FD32}"/>
              </a:ext>
            </a:extLst>
          </p:cNvPr>
          <p:cNvSpPr/>
          <p:nvPr/>
        </p:nvSpPr>
        <p:spPr>
          <a:xfrm>
            <a:off x="6699749" y="1713524"/>
            <a:ext cx="1008112" cy="1008112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C1F99137-6046-455A-BA41-490A453E46C0}"/>
              </a:ext>
            </a:extLst>
          </p:cNvPr>
          <p:cNvSpPr/>
          <p:nvPr/>
        </p:nvSpPr>
        <p:spPr>
          <a:xfrm>
            <a:off x="8299220" y="5388963"/>
            <a:ext cx="3269401" cy="889525"/>
          </a:xfrm>
          <a:prstGeom prst="wedgeRectCallout">
            <a:avLst>
              <a:gd name="adj1" fmla="val -91338"/>
              <a:gd name="adj2" fmla="val -138708"/>
            </a:avLst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ここがねらい目？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90A860C-5732-4DDC-9D15-CFD17B9947C5}"/>
              </a:ext>
            </a:extLst>
          </p:cNvPr>
          <p:cNvSpPr/>
          <p:nvPr/>
        </p:nvSpPr>
        <p:spPr>
          <a:xfrm>
            <a:off x="5326352" y="3216672"/>
            <a:ext cx="2159929" cy="2159929"/>
          </a:xfrm>
          <a:prstGeom prst="ellipse">
            <a:avLst/>
          </a:prstGeom>
          <a:noFill/>
          <a:ln w="38100">
            <a:solidFill>
              <a:srgbClr val="FF7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492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4768956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2406620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2"/>
            <a:ext cx="11449051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たくさんの色を使わずに、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つの色の濃淡で表現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lvl="1" defTabSz="895218">
              <a:lnSpc>
                <a:spcPct val="150000"/>
              </a:lnSpc>
              <a:tabLst>
                <a:tab pos="3590389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うすいグレーで区切り線を入れると見やすい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プレゼン資料のコツ：うすい色を使う</a:t>
            </a:r>
          </a:p>
        </p:txBody>
      </p:sp>
    </p:spTree>
    <p:extLst>
      <p:ext uri="{BB962C8B-B14F-4D97-AF65-F5344CB8AC3E}">
        <p14:creationId xmlns:p14="http://schemas.microsoft.com/office/powerpoint/2010/main" val="3298682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1BDC082-742E-43DA-8281-52A78ADA4BAB}"/>
              </a:ext>
            </a:extLst>
          </p:cNvPr>
          <p:cNvSpPr/>
          <p:nvPr/>
        </p:nvSpPr>
        <p:spPr bwMode="auto">
          <a:xfrm>
            <a:off x="623396" y="1519445"/>
            <a:ext cx="5328589" cy="4933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DA7852-64BF-494D-9D62-5D02A5B44908}"/>
              </a:ext>
            </a:extLst>
          </p:cNvPr>
          <p:cNvSpPr/>
          <p:nvPr/>
        </p:nvSpPr>
        <p:spPr bwMode="auto">
          <a:xfrm>
            <a:off x="623395" y="3573025"/>
            <a:ext cx="3101884" cy="28803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D8133CD-0277-43F5-8418-B1CE35EF083F}"/>
              </a:ext>
            </a:extLst>
          </p:cNvPr>
          <p:cNvCxnSpPr>
            <a:cxnSpLocks/>
          </p:cNvCxnSpPr>
          <p:nvPr/>
        </p:nvCxnSpPr>
        <p:spPr bwMode="auto">
          <a:xfrm>
            <a:off x="623392" y="1172749"/>
            <a:ext cx="0" cy="5280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A0A8F0-51C1-42DE-A983-D76C53A0E7A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392" y="6453335"/>
            <a:ext cx="62406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EE8D3-34D4-407D-B16B-7AB278C2064A}"/>
              </a:ext>
            </a:extLst>
          </p:cNvPr>
          <p:cNvSpPr/>
          <p:nvPr/>
        </p:nvSpPr>
        <p:spPr bwMode="auto">
          <a:xfrm>
            <a:off x="623402" y="5049181"/>
            <a:ext cx="1512167" cy="140415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19521">
              <a:lnSpc>
                <a:spcPct val="90000"/>
              </a:lnSpc>
              <a:spcBef>
                <a:spcPct val="15000"/>
              </a:spcBef>
              <a:buClr>
                <a:srgbClr val="355779"/>
              </a:buClr>
              <a:buFont typeface="ＭＳ Ｐゴシック" pitchFamily="50" charset="-128"/>
              <a:buChar char="‥"/>
            </a:pPr>
            <a:endParaRPr lang="en-US" sz="1600" dirty="0">
              <a:latin typeface="游ゴシック Medium" panose="020B05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5B3CF3-E0F0-455D-AC84-C0FB9A71E47C}"/>
              </a:ext>
            </a:extLst>
          </p:cNvPr>
          <p:cNvSpPr txBox="1"/>
          <p:nvPr/>
        </p:nvSpPr>
        <p:spPr>
          <a:xfrm>
            <a:off x="623398" y="5359333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日本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62A395-360D-464F-807A-599C19CF1452}"/>
              </a:ext>
            </a:extLst>
          </p:cNvPr>
          <p:cNvSpPr txBox="1"/>
          <p:nvPr/>
        </p:nvSpPr>
        <p:spPr>
          <a:xfrm>
            <a:off x="780365" y="3799489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アジア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250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17608D-80D5-40F1-9081-8DBA5D8AB03B}"/>
              </a:ext>
            </a:extLst>
          </p:cNvPr>
          <p:cNvSpPr txBox="1"/>
          <p:nvPr/>
        </p:nvSpPr>
        <p:spPr>
          <a:xfrm>
            <a:off x="780365" y="2036844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世界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1,500</a:t>
            </a:r>
            <a:r>
              <a:rPr lang="ja-JP" altLang="en-US" sz="2667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海外展開で、より大きな市場を攻める</a:t>
            </a:r>
          </a:p>
        </p:txBody>
      </p:sp>
    </p:spTree>
    <p:extLst>
      <p:ext uri="{BB962C8B-B14F-4D97-AF65-F5344CB8AC3E}">
        <p14:creationId xmlns:p14="http://schemas.microsoft.com/office/powerpoint/2010/main" val="1191422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1BDC082-742E-43DA-8281-52A78ADA4BAB}"/>
              </a:ext>
            </a:extLst>
          </p:cNvPr>
          <p:cNvSpPr/>
          <p:nvPr/>
        </p:nvSpPr>
        <p:spPr bwMode="auto">
          <a:xfrm>
            <a:off x="623396" y="1519445"/>
            <a:ext cx="5328589" cy="493389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DA7852-64BF-494D-9D62-5D02A5B44908}"/>
              </a:ext>
            </a:extLst>
          </p:cNvPr>
          <p:cNvSpPr/>
          <p:nvPr/>
        </p:nvSpPr>
        <p:spPr bwMode="auto">
          <a:xfrm>
            <a:off x="623395" y="3573025"/>
            <a:ext cx="3101884" cy="2880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119521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355779"/>
              </a:buClr>
              <a:buFont typeface="ＭＳ Ｐゴシック" pitchFamily="50" charset="-128"/>
              <a:buChar char="‥"/>
            </a:pPr>
            <a:endParaRPr kumimoji="0" 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D8133CD-0277-43F5-8418-B1CE35EF083F}"/>
              </a:ext>
            </a:extLst>
          </p:cNvPr>
          <p:cNvCxnSpPr>
            <a:cxnSpLocks/>
          </p:cNvCxnSpPr>
          <p:nvPr/>
        </p:nvCxnSpPr>
        <p:spPr bwMode="auto">
          <a:xfrm>
            <a:off x="623392" y="1172749"/>
            <a:ext cx="0" cy="5280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A0A8F0-51C1-42DE-A983-D76C53A0E7A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392" y="6453335"/>
            <a:ext cx="62406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EE8D3-34D4-407D-B16B-7AB278C2064A}"/>
              </a:ext>
            </a:extLst>
          </p:cNvPr>
          <p:cNvSpPr/>
          <p:nvPr/>
        </p:nvSpPr>
        <p:spPr bwMode="auto">
          <a:xfrm>
            <a:off x="623402" y="5049181"/>
            <a:ext cx="1512167" cy="140415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19521">
              <a:lnSpc>
                <a:spcPct val="90000"/>
              </a:lnSpc>
              <a:spcBef>
                <a:spcPct val="15000"/>
              </a:spcBef>
              <a:buClr>
                <a:srgbClr val="355779"/>
              </a:buClr>
              <a:buFont typeface="ＭＳ Ｐゴシック" pitchFamily="50" charset="-128"/>
              <a:buChar char="‥"/>
            </a:pPr>
            <a:endParaRPr lang="en-US" sz="1600" dirty="0">
              <a:latin typeface="游ゴシック Medium" panose="020B05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5B3CF3-E0F0-455D-AC84-C0FB9A71E47C}"/>
              </a:ext>
            </a:extLst>
          </p:cNvPr>
          <p:cNvSpPr txBox="1"/>
          <p:nvPr/>
        </p:nvSpPr>
        <p:spPr>
          <a:xfrm>
            <a:off x="623398" y="5359333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日本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62A395-360D-464F-807A-599C19CF1452}"/>
              </a:ext>
            </a:extLst>
          </p:cNvPr>
          <p:cNvSpPr txBox="1"/>
          <p:nvPr/>
        </p:nvSpPr>
        <p:spPr>
          <a:xfrm>
            <a:off x="780365" y="3799489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アジア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250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17608D-80D5-40F1-9081-8DBA5D8AB03B}"/>
              </a:ext>
            </a:extLst>
          </p:cNvPr>
          <p:cNvSpPr txBox="1"/>
          <p:nvPr/>
        </p:nvSpPr>
        <p:spPr>
          <a:xfrm>
            <a:off x="780365" y="2036844"/>
            <a:ext cx="1793729" cy="925782"/>
          </a:xfrm>
          <a:prstGeom prst="rect">
            <a:avLst/>
          </a:prstGeom>
          <a:noFill/>
        </p:spPr>
        <p:txBody>
          <a:bodyPr wrap="square" lIns="103900" tIns="51951" rIns="103900" bIns="51951">
            <a:spAutoFit/>
          </a:bodyPr>
          <a:lstStyle/>
          <a:p>
            <a:pPr>
              <a:defRPr/>
            </a:pP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世界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defRPr/>
            </a:pPr>
            <a:r>
              <a:rPr lang="en-US" altLang="ja-JP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1,500</a:t>
            </a:r>
            <a:r>
              <a:rPr lang="ja-JP" altLang="en-US" sz="2667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億円</a:t>
            </a:r>
            <a:endParaRPr lang="en-US" altLang="ja-JP" sz="2667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海外展開で、より大きな市場を攻める</a:t>
            </a:r>
          </a:p>
        </p:txBody>
      </p:sp>
    </p:spTree>
    <p:extLst>
      <p:ext uri="{BB962C8B-B14F-4D97-AF65-F5344CB8AC3E}">
        <p14:creationId xmlns:p14="http://schemas.microsoft.com/office/powerpoint/2010/main" val="21374165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の顧客層とマーケティング施策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8A6FBC77-E6CE-4D20-9C6D-7D004D539BAF}"/>
              </a:ext>
            </a:extLst>
          </p:cNvPr>
          <p:cNvSpPr/>
          <p:nvPr/>
        </p:nvSpPr>
        <p:spPr>
          <a:xfrm>
            <a:off x="248944" y="1196752"/>
            <a:ext cx="2261408" cy="5328592"/>
          </a:xfrm>
          <a:prstGeom prst="triangl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827FD3C-618D-4689-8430-90BDA5C66152}"/>
              </a:ext>
            </a:extLst>
          </p:cNvPr>
          <p:cNvCxnSpPr/>
          <p:nvPr/>
        </p:nvCxnSpPr>
        <p:spPr>
          <a:xfrm>
            <a:off x="1066612" y="2492896"/>
            <a:ext cx="6257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4DE785D-FB89-4FCF-B248-A94A8A596A6E}"/>
              </a:ext>
            </a:extLst>
          </p:cNvPr>
          <p:cNvCxnSpPr>
            <a:cxnSpLocks/>
          </p:cNvCxnSpPr>
          <p:nvPr/>
        </p:nvCxnSpPr>
        <p:spPr>
          <a:xfrm>
            <a:off x="748361" y="3837045"/>
            <a:ext cx="1230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E70FA1-66A8-4534-886A-C3282FA0209E}"/>
              </a:ext>
            </a:extLst>
          </p:cNvPr>
          <p:cNvCxnSpPr/>
          <p:nvPr/>
        </p:nvCxnSpPr>
        <p:spPr>
          <a:xfrm>
            <a:off x="397557" y="5181195"/>
            <a:ext cx="19638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658545-9B2A-48E9-A5EB-9D4000704EA6}"/>
              </a:ext>
            </a:extLst>
          </p:cNvPr>
          <p:cNvCxnSpPr>
            <a:cxnSpLocks/>
          </p:cNvCxnSpPr>
          <p:nvPr/>
        </p:nvCxnSpPr>
        <p:spPr>
          <a:xfrm>
            <a:off x="1739688" y="2492896"/>
            <a:ext cx="1011695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FF3A757-33C9-4952-96B4-20B2BC1D1354}"/>
              </a:ext>
            </a:extLst>
          </p:cNvPr>
          <p:cNvCxnSpPr>
            <a:cxnSpLocks/>
          </p:cNvCxnSpPr>
          <p:nvPr/>
        </p:nvCxnSpPr>
        <p:spPr>
          <a:xfrm>
            <a:off x="2387760" y="5181195"/>
            <a:ext cx="94688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C18E9B0-A5AC-4139-A5EF-7A26393A1397}"/>
              </a:ext>
            </a:extLst>
          </p:cNvPr>
          <p:cNvCxnSpPr>
            <a:cxnSpLocks/>
          </p:cNvCxnSpPr>
          <p:nvPr/>
        </p:nvCxnSpPr>
        <p:spPr>
          <a:xfrm>
            <a:off x="2046434" y="3837045"/>
            <a:ext cx="98102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2E596D-1AC6-4404-8BFD-C2E382B0F726}"/>
              </a:ext>
            </a:extLst>
          </p:cNvPr>
          <p:cNvSpPr txBox="1"/>
          <p:nvPr/>
        </p:nvSpPr>
        <p:spPr>
          <a:xfrm>
            <a:off x="2459768" y="14847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リピーター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6A89C7-20C4-4169-AAF6-9B3DA5106AF4}"/>
              </a:ext>
            </a:extLst>
          </p:cNvPr>
          <p:cNvSpPr txBox="1"/>
          <p:nvPr/>
        </p:nvSpPr>
        <p:spPr>
          <a:xfrm>
            <a:off x="2459768" y="2853641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休眠客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66F75C1-884E-4CC2-A68A-FC2831932F09}"/>
              </a:ext>
            </a:extLst>
          </p:cNvPr>
          <p:cNvSpPr txBox="1"/>
          <p:nvPr/>
        </p:nvSpPr>
        <p:spPr>
          <a:xfrm>
            <a:off x="2459768" y="42224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見込み客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DFD4FC-8E46-405B-A36D-3BA0D3FA5FE1}"/>
              </a:ext>
            </a:extLst>
          </p:cNvPr>
          <p:cNvSpPr txBox="1"/>
          <p:nvPr/>
        </p:nvSpPr>
        <p:spPr>
          <a:xfrm>
            <a:off x="2459768" y="559133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未認知客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6EB7C1-030C-4F8D-BD42-9E7ED5FC82C1}"/>
              </a:ext>
            </a:extLst>
          </p:cNvPr>
          <p:cNvSpPr txBox="1"/>
          <p:nvPr/>
        </p:nvSpPr>
        <p:spPr>
          <a:xfrm>
            <a:off x="4367808" y="14847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6D3AC4-EBE9-4386-82FD-1E8141B2E506}"/>
              </a:ext>
            </a:extLst>
          </p:cNvPr>
          <p:cNvSpPr txBox="1"/>
          <p:nvPr/>
        </p:nvSpPr>
        <p:spPr>
          <a:xfrm>
            <a:off x="4367808" y="28536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E049C3-9D2B-4A4B-B8B7-BD964C443642}"/>
              </a:ext>
            </a:extLst>
          </p:cNvPr>
          <p:cNvSpPr txBox="1"/>
          <p:nvPr/>
        </p:nvSpPr>
        <p:spPr>
          <a:xfrm>
            <a:off x="4367808" y="42224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D2D29A-965E-4208-B8B0-DD42D88AF1E0}"/>
              </a:ext>
            </a:extLst>
          </p:cNvPr>
          <p:cNvSpPr txBox="1"/>
          <p:nvPr/>
        </p:nvSpPr>
        <p:spPr>
          <a:xfrm>
            <a:off x="4367808" y="55913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D93818-AE85-4492-8905-D674EC8FCD51}"/>
              </a:ext>
            </a:extLst>
          </p:cNvPr>
          <p:cNvSpPr txBox="1"/>
          <p:nvPr/>
        </p:nvSpPr>
        <p:spPr>
          <a:xfrm>
            <a:off x="7274043" y="28536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クーポンで継続的に利用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12AA36F-8859-49EA-9627-B90A94EB6CCA}"/>
              </a:ext>
            </a:extLst>
          </p:cNvPr>
          <p:cNvSpPr txBox="1"/>
          <p:nvPr/>
        </p:nvSpPr>
        <p:spPr>
          <a:xfrm>
            <a:off x="7274042" y="4222487"/>
            <a:ext cx="4582607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初回無料で使ってもらう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AAE907-EAD5-41CF-A61D-877C0D55DB5B}"/>
              </a:ext>
            </a:extLst>
          </p:cNvPr>
          <p:cNvSpPr txBox="1"/>
          <p:nvPr/>
        </p:nvSpPr>
        <p:spPr>
          <a:xfrm>
            <a:off x="7274039" y="55913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で認知拡大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61CA82B0-6C6C-4BBB-A557-4857509B7AB7}"/>
              </a:ext>
            </a:extLst>
          </p:cNvPr>
          <p:cNvSpPr/>
          <p:nvPr/>
        </p:nvSpPr>
        <p:spPr>
          <a:xfrm rot="5400000">
            <a:off x="6637156" y="3067135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CC7B9D0B-A05E-40AE-A47C-CB59B39C7D9E}"/>
              </a:ext>
            </a:extLst>
          </p:cNvPr>
          <p:cNvSpPr/>
          <p:nvPr/>
        </p:nvSpPr>
        <p:spPr>
          <a:xfrm rot="5400000">
            <a:off x="6637156" y="4457003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6F96FEB0-BBC7-4E2F-B98F-E73E34192C63}"/>
              </a:ext>
            </a:extLst>
          </p:cNvPr>
          <p:cNvSpPr/>
          <p:nvPr/>
        </p:nvSpPr>
        <p:spPr>
          <a:xfrm rot="5400000">
            <a:off x="6637156" y="5851959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152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CF7F36F7-FC4E-45C8-BF29-C4285AF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の顧客層とマーケティング施策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8A6FBC77-E6CE-4D20-9C6D-7D004D539BAF}"/>
              </a:ext>
            </a:extLst>
          </p:cNvPr>
          <p:cNvSpPr/>
          <p:nvPr/>
        </p:nvSpPr>
        <p:spPr>
          <a:xfrm>
            <a:off x="248944" y="1196752"/>
            <a:ext cx="2261408" cy="5328592"/>
          </a:xfrm>
          <a:prstGeom prst="triangl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827FD3C-618D-4689-8430-90BDA5C66152}"/>
              </a:ext>
            </a:extLst>
          </p:cNvPr>
          <p:cNvCxnSpPr/>
          <p:nvPr/>
        </p:nvCxnSpPr>
        <p:spPr>
          <a:xfrm>
            <a:off x="1066612" y="2492896"/>
            <a:ext cx="6257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4DE785D-FB89-4FCF-B248-A94A8A596A6E}"/>
              </a:ext>
            </a:extLst>
          </p:cNvPr>
          <p:cNvCxnSpPr>
            <a:cxnSpLocks/>
          </p:cNvCxnSpPr>
          <p:nvPr/>
        </p:nvCxnSpPr>
        <p:spPr>
          <a:xfrm>
            <a:off x="748361" y="3837045"/>
            <a:ext cx="1230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E70FA1-66A8-4534-886A-C3282FA0209E}"/>
              </a:ext>
            </a:extLst>
          </p:cNvPr>
          <p:cNvCxnSpPr/>
          <p:nvPr/>
        </p:nvCxnSpPr>
        <p:spPr>
          <a:xfrm>
            <a:off x="397557" y="5181195"/>
            <a:ext cx="19638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2E596D-1AC6-4404-8BFD-C2E382B0F726}"/>
              </a:ext>
            </a:extLst>
          </p:cNvPr>
          <p:cNvSpPr txBox="1"/>
          <p:nvPr/>
        </p:nvSpPr>
        <p:spPr>
          <a:xfrm>
            <a:off x="2459768" y="14847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リピーター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6A89C7-20C4-4169-AAF6-9B3DA5106AF4}"/>
              </a:ext>
            </a:extLst>
          </p:cNvPr>
          <p:cNvSpPr txBox="1"/>
          <p:nvPr/>
        </p:nvSpPr>
        <p:spPr>
          <a:xfrm>
            <a:off x="2459768" y="2853641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休眠客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66F75C1-884E-4CC2-A68A-FC2831932F09}"/>
              </a:ext>
            </a:extLst>
          </p:cNvPr>
          <p:cNvSpPr txBox="1"/>
          <p:nvPr/>
        </p:nvSpPr>
        <p:spPr>
          <a:xfrm>
            <a:off x="2459768" y="422248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見込み客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DFD4FC-8E46-405B-A36D-3BA0D3FA5FE1}"/>
              </a:ext>
            </a:extLst>
          </p:cNvPr>
          <p:cNvSpPr txBox="1"/>
          <p:nvPr/>
        </p:nvSpPr>
        <p:spPr>
          <a:xfrm>
            <a:off x="2459768" y="5591337"/>
            <a:ext cx="2376264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未認知客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6EB7C1-030C-4F8D-BD42-9E7ED5FC82C1}"/>
              </a:ext>
            </a:extLst>
          </p:cNvPr>
          <p:cNvSpPr txBox="1"/>
          <p:nvPr/>
        </p:nvSpPr>
        <p:spPr>
          <a:xfrm>
            <a:off x="4367808" y="14847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6D3AC4-EBE9-4386-82FD-1E8141B2E506}"/>
              </a:ext>
            </a:extLst>
          </p:cNvPr>
          <p:cNvSpPr txBox="1"/>
          <p:nvPr/>
        </p:nvSpPr>
        <p:spPr>
          <a:xfrm>
            <a:off x="4367808" y="28536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E049C3-9D2B-4A4B-B8B7-BD964C443642}"/>
              </a:ext>
            </a:extLst>
          </p:cNvPr>
          <p:cNvSpPr txBox="1"/>
          <p:nvPr/>
        </p:nvSpPr>
        <p:spPr>
          <a:xfrm>
            <a:off x="4367808" y="422248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D2D29A-965E-4208-B8B0-DD42D88AF1E0}"/>
              </a:ext>
            </a:extLst>
          </p:cNvPr>
          <p:cNvSpPr txBox="1"/>
          <p:nvPr/>
        </p:nvSpPr>
        <p:spPr>
          <a:xfrm>
            <a:off x="4367808" y="5591337"/>
            <a:ext cx="1800200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algn="r" defTabSz="895218">
              <a:lnSpc>
                <a:spcPct val="150000"/>
              </a:lnSpc>
              <a:tabLst>
                <a:tab pos="3590389" algn="r"/>
              </a:tabLst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5,000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D93818-AE85-4492-8905-D674EC8FCD51}"/>
              </a:ext>
            </a:extLst>
          </p:cNvPr>
          <p:cNvSpPr txBox="1"/>
          <p:nvPr/>
        </p:nvSpPr>
        <p:spPr>
          <a:xfrm>
            <a:off x="7274043" y="28536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クーポンで継続的に利用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12AA36F-8859-49EA-9627-B90A94EB6CCA}"/>
              </a:ext>
            </a:extLst>
          </p:cNvPr>
          <p:cNvSpPr txBox="1"/>
          <p:nvPr/>
        </p:nvSpPr>
        <p:spPr>
          <a:xfrm>
            <a:off x="7274042" y="4222487"/>
            <a:ext cx="4582607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初回無料で使ってもらう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AAE907-EAD5-41CF-A61D-877C0D55DB5B}"/>
              </a:ext>
            </a:extLst>
          </p:cNvPr>
          <p:cNvSpPr txBox="1"/>
          <p:nvPr/>
        </p:nvSpPr>
        <p:spPr>
          <a:xfrm>
            <a:off x="7274039" y="5591337"/>
            <a:ext cx="4450085" cy="67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38" defTabSz="895218">
              <a:lnSpc>
                <a:spcPct val="150000"/>
              </a:lnSpc>
              <a:tabLst>
                <a:tab pos="3590389" algn="r"/>
              </a:tabLst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で認知拡大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61CA82B0-6C6C-4BBB-A557-4857509B7AB7}"/>
              </a:ext>
            </a:extLst>
          </p:cNvPr>
          <p:cNvSpPr/>
          <p:nvPr/>
        </p:nvSpPr>
        <p:spPr>
          <a:xfrm rot="5400000">
            <a:off x="6637156" y="3067135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CC7B9D0B-A05E-40AE-A47C-CB59B39C7D9E}"/>
              </a:ext>
            </a:extLst>
          </p:cNvPr>
          <p:cNvSpPr/>
          <p:nvPr/>
        </p:nvSpPr>
        <p:spPr>
          <a:xfrm rot="5400000">
            <a:off x="6637156" y="4457003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6F96FEB0-BBC7-4E2F-B98F-E73E34192C63}"/>
              </a:ext>
            </a:extLst>
          </p:cNvPr>
          <p:cNvSpPr/>
          <p:nvPr/>
        </p:nvSpPr>
        <p:spPr>
          <a:xfrm rot="5400000">
            <a:off x="6637156" y="5851959"/>
            <a:ext cx="581667" cy="344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3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プレゼンテーション資料の構成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9" y="170080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9" y="2948948"/>
            <a:ext cx="2050468" cy="889525"/>
          </a:xfrm>
          <a:prstGeom prst="rect">
            <a:avLst/>
          </a:prstGeom>
          <a:solidFill>
            <a:srgbClr val="FF7D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9" y="4197088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2855640" y="1700815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プレゼン全体のまとめ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2855640" y="2948019"/>
            <a:ext cx="7005672" cy="88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ストーリーの流れを理解してもらう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2855640" y="4195227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いちばん伝えたいこと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F186F-A59D-480B-8837-9B187611A1CB}"/>
              </a:ext>
            </a:extLst>
          </p:cNvPr>
          <p:cNvSpPr/>
          <p:nvPr/>
        </p:nvSpPr>
        <p:spPr>
          <a:xfrm>
            <a:off x="479379" y="5445224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B818DE-FA2A-4C66-993F-53A44691243B}"/>
              </a:ext>
            </a:extLst>
          </p:cNvPr>
          <p:cNvSpPr/>
          <p:nvPr/>
        </p:nvSpPr>
        <p:spPr>
          <a:xfrm>
            <a:off x="2855640" y="5442431"/>
            <a:ext cx="700567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質問された場合に備えて</a:t>
            </a:r>
          </a:p>
        </p:txBody>
      </p:sp>
    </p:spTree>
    <p:extLst>
      <p:ext uri="{BB962C8B-B14F-4D97-AF65-F5344CB8AC3E}">
        <p14:creationId xmlns:p14="http://schemas.microsoft.com/office/powerpoint/2010/main" val="15896496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5AF8FA-42BA-4FB2-BE57-372011937A7A}"/>
              </a:ext>
            </a:extLst>
          </p:cNvPr>
          <p:cNvSpPr/>
          <p:nvPr/>
        </p:nvSpPr>
        <p:spPr bwMode="auto">
          <a:xfrm>
            <a:off x="5564004" y="1721489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現在の店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E314A9-C09B-4ADC-AB0E-A8122453DE21}"/>
              </a:ext>
            </a:extLst>
          </p:cNvPr>
          <p:cNvSpPr/>
          <p:nvPr/>
        </p:nvSpPr>
        <p:spPr bwMode="auto">
          <a:xfrm>
            <a:off x="5564004" y="2603397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新たな店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D67747-2FA0-4223-AACA-90DBCBCFC6F8}"/>
              </a:ext>
            </a:extLst>
          </p:cNvPr>
          <p:cNvSpPr/>
          <p:nvPr/>
        </p:nvSpPr>
        <p:spPr bwMode="auto">
          <a:xfrm>
            <a:off x="2651352" y="3648407"/>
            <a:ext cx="2400267" cy="1196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1D62AB-C00E-4612-AA8F-16040CB75F72}"/>
              </a:ext>
            </a:extLst>
          </p:cNvPr>
          <p:cNvSpPr/>
          <p:nvPr/>
        </p:nvSpPr>
        <p:spPr bwMode="auto">
          <a:xfrm>
            <a:off x="174457" y="3429637"/>
            <a:ext cx="1961111" cy="1633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行列をなくす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BBA253-28A9-4E60-B412-B0289D1BDF47}"/>
              </a:ext>
            </a:extLst>
          </p:cNvPr>
          <p:cNvSpPr txBox="1"/>
          <p:nvPr/>
        </p:nvSpPr>
        <p:spPr>
          <a:xfrm>
            <a:off x="8084290" y="179779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席数を増やす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613E6F-FDCC-4CAF-B864-A690192A908D}"/>
              </a:ext>
            </a:extLst>
          </p:cNvPr>
          <p:cNvCxnSpPr>
            <a:cxnSpLocks/>
          </p:cNvCxnSpPr>
          <p:nvPr/>
        </p:nvCxnSpPr>
        <p:spPr bwMode="auto">
          <a:xfrm>
            <a:off x="8052230" y="2473772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F4E3CCC-9C50-4350-A3E8-21A11EC56CCA}"/>
              </a:ext>
            </a:extLst>
          </p:cNvPr>
          <p:cNvSpPr/>
          <p:nvPr/>
        </p:nvSpPr>
        <p:spPr bwMode="auto">
          <a:xfrm>
            <a:off x="2655876" y="5418781"/>
            <a:ext cx="2400267" cy="12502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客の回転を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高める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63A69D-2CB9-4C01-8EDC-237D40A2A418}"/>
              </a:ext>
            </a:extLst>
          </p:cNvPr>
          <p:cNvSpPr txBox="1"/>
          <p:nvPr/>
        </p:nvSpPr>
        <p:spPr>
          <a:xfrm>
            <a:off x="8084290" y="2672845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近くに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号店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6BCE557-0FDF-419E-A8F1-B5527F0FE7BA}"/>
              </a:ext>
            </a:extLst>
          </p:cNvPr>
          <p:cNvSpPr/>
          <p:nvPr/>
        </p:nvSpPr>
        <p:spPr bwMode="auto">
          <a:xfrm>
            <a:off x="5567132" y="3485305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値段を上げる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85B02-24B6-44E5-B52A-ABB75468763D}"/>
              </a:ext>
            </a:extLst>
          </p:cNvPr>
          <p:cNvSpPr/>
          <p:nvPr/>
        </p:nvSpPr>
        <p:spPr bwMode="auto">
          <a:xfrm>
            <a:off x="5564004" y="4367213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D0BE63-904B-417A-8029-B4A34DDAC4DF}"/>
              </a:ext>
            </a:extLst>
          </p:cNvPr>
          <p:cNvSpPr txBox="1"/>
          <p:nvPr/>
        </p:nvSpPr>
        <p:spPr>
          <a:xfrm>
            <a:off x="8084290" y="356624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ピーク時に値段を上げる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2A90C74-A52F-4F0E-B51B-C7CDE1055DA3}"/>
              </a:ext>
            </a:extLst>
          </p:cNvPr>
          <p:cNvCxnSpPr>
            <a:cxnSpLocks/>
          </p:cNvCxnSpPr>
          <p:nvPr/>
        </p:nvCxnSpPr>
        <p:spPr bwMode="auto">
          <a:xfrm>
            <a:off x="8052230" y="4239428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98AE39-B003-4F44-9E9F-BD317E4BC4A4}"/>
              </a:ext>
            </a:extLst>
          </p:cNvPr>
          <p:cNvSpPr txBox="1"/>
          <p:nvPr/>
        </p:nvSpPr>
        <p:spPr>
          <a:xfrm>
            <a:off x="8084290" y="4438498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ピーク時は予約制にする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AB807E6-460A-445C-A271-778634B5AAAA}"/>
              </a:ext>
            </a:extLst>
          </p:cNvPr>
          <p:cNvCxnSpPr>
            <a:cxnSpLocks/>
          </p:cNvCxnSpPr>
          <p:nvPr/>
        </p:nvCxnSpPr>
        <p:spPr bwMode="auto">
          <a:xfrm>
            <a:off x="8060286" y="3346832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AE3B304-851D-47BD-8A58-966230FF9E3E}"/>
              </a:ext>
            </a:extLst>
          </p:cNvPr>
          <p:cNvSpPr/>
          <p:nvPr/>
        </p:nvSpPr>
        <p:spPr bwMode="auto">
          <a:xfrm>
            <a:off x="5564004" y="5249121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料理時間を短縮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BD3B714-08C5-4ECD-8136-C0CB66085C6E}"/>
              </a:ext>
            </a:extLst>
          </p:cNvPr>
          <p:cNvSpPr/>
          <p:nvPr/>
        </p:nvSpPr>
        <p:spPr bwMode="auto">
          <a:xfrm>
            <a:off x="5564004" y="6131026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注文を受けない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64AE4CB-33E2-45C5-8E8A-4152D6AC309B}"/>
              </a:ext>
            </a:extLst>
          </p:cNvPr>
          <p:cNvSpPr txBox="1"/>
          <p:nvPr/>
        </p:nvSpPr>
        <p:spPr>
          <a:xfrm>
            <a:off x="8084290" y="5335081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メニューを減らす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19C276-9A99-4076-9F34-3A467CE9C1A4}"/>
              </a:ext>
            </a:extLst>
          </p:cNvPr>
          <p:cNvCxnSpPr>
            <a:cxnSpLocks/>
          </p:cNvCxnSpPr>
          <p:nvPr/>
        </p:nvCxnSpPr>
        <p:spPr bwMode="auto">
          <a:xfrm>
            <a:off x="8052230" y="6008260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9B7549-D722-4316-98BB-3E067E96593A}"/>
              </a:ext>
            </a:extLst>
          </p:cNvPr>
          <p:cNvSpPr txBox="1"/>
          <p:nvPr/>
        </p:nvSpPr>
        <p:spPr>
          <a:xfrm>
            <a:off x="8084290" y="6207330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ビュッフェスタイルにする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0A96F5-51B4-46F4-90E9-857927614D89}"/>
              </a:ext>
            </a:extLst>
          </p:cNvPr>
          <p:cNvCxnSpPr>
            <a:cxnSpLocks/>
          </p:cNvCxnSpPr>
          <p:nvPr/>
        </p:nvCxnSpPr>
        <p:spPr bwMode="auto">
          <a:xfrm>
            <a:off x="8060286" y="5115664"/>
            <a:ext cx="3944495" cy="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B0DF6D27-F44B-45FA-97CF-0EB87C5AFF83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 flipV="1">
            <a:off x="5051616" y="3807823"/>
            <a:ext cx="515515" cy="4385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2E545F8-2E57-4229-BDA1-C57FE81A6BE9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 bwMode="auto">
          <a:xfrm>
            <a:off x="5051624" y="4246416"/>
            <a:ext cx="512385" cy="44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20BE6E5-22C2-4D86-A209-4663B6BCA431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 bwMode="auto">
          <a:xfrm flipV="1">
            <a:off x="5056140" y="5571644"/>
            <a:ext cx="507859" cy="4722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62FCE37-6210-419A-A29A-DC0C0DE4281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 bwMode="auto">
          <a:xfrm>
            <a:off x="5056140" y="6043879"/>
            <a:ext cx="507859" cy="4096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D47FEF-2FD6-47F1-93DA-27A9F729746F}"/>
              </a:ext>
            </a:extLst>
          </p:cNvPr>
          <p:cNvSpPr/>
          <p:nvPr/>
        </p:nvSpPr>
        <p:spPr bwMode="auto">
          <a:xfrm>
            <a:off x="2651348" y="1979963"/>
            <a:ext cx="2400267" cy="11960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店舗を拡大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20BA0FAE-7A58-43C3-988B-A9A5FA37C5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 bwMode="auto">
          <a:xfrm flipV="1">
            <a:off x="2135573" y="2577990"/>
            <a:ext cx="515783" cy="1668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93C064F7-8464-4BE4-A38D-EAF3FEEC7C1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 bwMode="auto">
          <a:xfrm flipV="1">
            <a:off x="5051616" y="2044011"/>
            <a:ext cx="512387" cy="5339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A6FF70E2-4954-4AF4-8412-4578BB8B419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051616" y="2577990"/>
            <a:ext cx="512387" cy="347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58994E7-71E8-4C50-B683-721094649665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 bwMode="auto">
          <a:xfrm>
            <a:off x="2135560" y="4246429"/>
            <a:ext cx="520312" cy="17974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タイトル 1">
            <a:extLst>
              <a:ext uri="{FF2B5EF4-FFF2-40B4-BE49-F238E27FC236}">
                <a16:creationId xmlns:a16="http://schemas.microsoft.com/office/drawing/2014/main" id="{3DA0BEFA-0838-4CF5-8591-AB0FD7D3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35177A-055E-4D08-921F-F7FFC17086CD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135560" y="4246416"/>
            <a:ext cx="5157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8F27FE08-261A-429A-9BD3-A8C697471085}"/>
              </a:ext>
            </a:extLst>
          </p:cNvPr>
          <p:cNvSpPr/>
          <p:nvPr/>
        </p:nvSpPr>
        <p:spPr>
          <a:xfrm>
            <a:off x="119336" y="1008793"/>
            <a:ext cx="2232248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</a:t>
            </a:r>
          </a:p>
        </p:txBody>
      </p:sp>
      <p:sp>
        <p:nvSpPr>
          <p:cNvPr id="61" name="矢印: 五方向 60">
            <a:extLst>
              <a:ext uri="{FF2B5EF4-FFF2-40B4-BE49-F238E27FC236}">
                <a16:creationId xmlns:a16="http://schemas.microsoft.com/office/drawing/2014/main" id="{8E208954-B487-4801-A6B6-57E14EE35014}"/>
              </a:ext>
            </a:extLst>
          </p:cNvPr>
          <p:cNvSpPr/>
          <p:nvPr/>
        </p:nvSpPr>
        <p:spPr>
          <a:xfrm>
            <a:off x="2651353" y="1008796"/>
            <a:ext cx="2292529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手段</a:t>
            </a: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806BFE40-02B5-490D-AB84-651144BB377A}"/>
              </a:ext>
            </a:extLst>
          </p:cNvPr>
          <p:cNvSpPr/>
          <p:nvPr/>
        </p:nvSpPr>
        <p:spPr>
          <a:xfrm>
            <a:off x="5565288" y="1008796"/>
            <a:ext cx="6363363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具体的に</a:t>
            </a:r>
          </a:p>
        </p:txBody>
      </p:sp>
    </p:spTree>
    <p:extLst>
      <p:ext uri="{BB962C8B-B14F-4D97-AF65-F5344CB8AC3E}">
        <p14:creationId xmlns:p14="http://schemas.microsoft.com/office/powerpoint/2010/main" val="42028391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5AF8FA-42BA-4FB2-BE57-372011937A7A}"/>
              </a:ext>
            </a:extLst>
          </p:cNvPr>
          <p:cNvSpPr/>
          <p:nvPr/>
        </p:nvSpPr>
        <p:spPr bwMode="auto">
          <a:xfrm>
            <a:off x="5564004" y="1721489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現在の店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E314A9-C09B-4ADC-AB0E-A8122453DE21}"/>
              </a:ext>
            </a:extLst>
          </p:cNvPr>
          <p:cNvSpPr/>
          <p:nvPr/>
        </p:nvSpPr>
        <p:spPr bwMode="auto">
          <a:xfrm>
            <a:off x="5564004" y="2603397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新たな店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D67747-2FA0-4223-AACA-90DBCBCFC6F8}"/>
              </a:ext>
            </a:extLst>
          </p:cNvPr>
          <p:cNvSpPr/>
          <p:nvPr/>
        </p:nvSpPr>
        <p:spPr bwMode="auto">
          <a:xfrm>
            <a:off x="2651352" y="3648407"/>
            <a:ext cx="2400267" cy="1196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1D62AB-C00E-4612-AA8F-16040CB75F72}"/>
              </a:ext>
            </a:extLst>
          </p:cNvPr>
          <p:cNvSpPr/>
          <p:nvPr/>
        </p:nvSpPr>
        <p:spPr bwMode="auto">
          <a:xfrm>
            <a:off x="174457" y="3429637"/>
            <a:ext cx="1961111" cy="1633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ピーク時の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行列をなくす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BBA253-28A9-4E60-B412-B0289D1BDF47}"/>
              </a:ext>
            </a:extLst>
          </p:cNvPr>
          <p:cNvSpPr txBox="1"/>
          <p:nvPr/>
        </p:nvSpPr>
        <p:spPr>
          <a:xfrm>
            <a:off x="8084290" y="179779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席数を増やす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F4E3CCC-9C50-4350-A3E8-21A11EC56CCA}"/>
              </a:ext>
            </a:extLst>
          </p:cNvPr>
          <p:cNvSpPr/>
          <p:nvPr/>
        </p:nvSpPr>
        <p:spPr bwMode="auto">
          <a:xfrm>
            <a:off x="2655876" y="5418781"/>
            <a:ext cx="2400267" cy="12502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客の回転を</a:t>
            </a:r>
            <a:endParaRPr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メイリオ" panose="020B0604030504040204" pitchFamily="50" charset="-128"/>
              </a:rPr>
              <a:t>高める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63A69D-2CB9-4C01-8EDC-237D40A2A418}"/>
              </a:ext>
            </a:extLst>
          </p:cNvPr>
          <p:cNvSpPr txBox="1"/>
          <p:nvPr/>
        </p:nvSpPr>
        <p:spPr>
          <a:xfrm>
            <a:off x="8084290" y="2672845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近くに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号店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6BCE557-0FDF-419E-A8F1-B5527F0FE7BA}"/>
              </a:ext>
            </a:extLst>
          </p:cNvPr>
          <p:cNvSpPr/>
          <p:nvPr/>
        </p:nvSpPr>
        <p:spPr bwMode="auto">
          <a:xfrm>
            <a:off x="5567132" y="3485305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値段を上げる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85B02-24B6-44E5-B52A-ABB75468763D}"/>
              </a:ext>
            </a:extLst>
          </p:cNvPr>
          <p:cNvSpPr/>
          <p:nvPr/>
        </p:nvSpPr>
        <p:spPr bwMode="auto">
          <a:xfrm>
            <a:off x="5564004" y="4367213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客数を減らす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D0BE63-904B-417A-8029-B4A34DDAC4DF}"/>
              </a:ext>
            </a:extLst>
          </p:cNvPr>
          <p:cNvSpPr txBox="1"/>
          <p:nvPr/>
        </p:nvSpPr>
        <p:spPr>
          <a:xfrm>
            <a:off x="8084290" y="3566246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ピーク時に値段を上げる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98AE39-B003-4F44-9E9F-BD317E4BC4A4}"/>
              </a:ext>
            </a:extLst>
          </p:cNvPr>
          <p:cNvSpPr txBox="1"/>
          <p:nvPr/>
        </p:nvSpPr>
        <p:spPr>
          <a:xfrm>
            <a:off x="8084290" y="4438498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ピーク時は予約制にする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AE3B304-851D-47BD-8A58-966230FF9E3E}"/>
              </a:ext>
            </a:extLst>
          </p:cNvPr>
          <p:cNvSpPr/>
          <p:nvPr/>
        </p:nvSpPr>
        <p:spPr bwMode="auto">
          <a:xfrm>
            <a:off x="5564004" y="5249121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料理時間を短縮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BD3B714-08C5-4ECD-8136-C0CB66085C6E}"/>
              </a:ext>
            </a:extLst>
          </p:cNvPr>
          <p:cNvSpPr/>
          <p:nvPr/>
        </p:nvSpPr>
        <p:spPr bwMode="auto">
          <a:xfrm>
            <a:off x="5564004" y="6131026"/>
            <a:ext cx="2400267" cy="645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注文を受けない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64AE4CB-33E2-45C5-8E8A-4152D6AC309B}"/>
              </a:ext>
            </a:extLst>
          </p:cNvPr>
          <p:cNvSpPr txBox="1"/>
          <p:nvPr/>
        </p:nvSpPr>
        <p:spPr>
          <a:xfrm>
            <a:off x="8084290" y="5335081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メニューを減らす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9B7549-D722-4316-98BB-3E067E96593A}"/>
              </a:ext>
            </a:extLst>
          </p:cNvPr>
          <p:cNvSpPr txBox="1"/>
          <p:nvPr/>
        </p:nvSpPr>
        <p:spPr>
          <a:xfrm>
            <a:off x="8084290" y="6207330"/>
            <a:ext cx="39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ビュッフェスタイルにする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B0DF6D27-F44B-45FA-97CF-0EB87C5AFF83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 flipV="1">
            <a:off x="5051616" y="3807823"/>
            <a:ext cx="515515" cy="4385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2E545F8-2E57-4229-BDA1-C57FE81A6BE9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 bwMode="auto">
          <a:xfrm>
            <a:off x="5051624" y="4246416"/>
            <a:ext cx="512385" cy="44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20BE6E5-22C2-4D86-A209-4663B6BCA431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 bwMode="auto">
          <a:xfrm flipV="1">
            <a:off x="5056140" y="5571644"/>
            <a:ext cx="507859" cy="4722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62FCE37-6210-419A-A29A-DC0C0DE4281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 bwMode="auto">
          <a:xfrm>
            <a:off x="5056140" y="6043879"/>
            <a:ext cx="507859" cy="4096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D47FEF-2FD6-47F1-93DA-27A9F729746F}"/>
              </a:ext>
            </a:extLst>
          </p:cNvPr>
          <p:cNvSpPr/>
          <p:nvPr/>
        </p:nvSpPr>
        <p:spPr bwMode="auto">
          <a:xfrm>
            <a:off x="2651348" y="1979963"/>
            <a:ext cx="2400267" cy="11960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店舗を拡大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20BA0FAE-7A58-43C3-988B-A9A5FA37C5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 bwMode="auto">
          <a:xfrm flipV="1">
            <a:off x="2135573" y="2577990"/>
            <a:ext cx="515783" cy="1668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93C064F7-8464-4BE4-A38D-EAF3FEEC7C1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 bwMode="auto">
          <a:xfrm flipV="1">
            <a:off x="5051616" y="2044011"/>
            <a:ext cx="512387" cy="5339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A6FF70E2-4954-4AF4-8412-4578BB8B419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051616" y="2577990"/>
            <a:ext cx="512387" cy="347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58994E7-71E8-4C50-B683-721094649665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 bwMode="auto">
          <a:xfrm>
            <a:off x="2135560" y="4246429"/>
            <a:ext cx="520312" cy="17974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タイトル 1">
            <a:extLst>
              <a:ext uri="{FF2B5EF4-FFF2-40B4-BE49-F238E27FC236}">
                <a16:creationId xmlns:a16="http://schemas.microsoft.com/office/drawing/2014/main" id="{3DA0BEFA-0838-4CF5-8591-AB0FD7D3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35177A-055E-4D08-921F-F7FFC17086CD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135560" y="4246416"/>
            <a:ext cx="5157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8F27FE08-261A-429A-9BD3-A8C697471085}"/>
              </a:ext>
            </a:extLst>
          </p:cNvPr>
          <p:cNvSpPr/>
          <p:nvPr/>
        </p:nvSpPr>
        <p:spPr>
          <a:xfrm>
            <a:off x="119336" y="1008793"/>
            <a:ext cx="2232248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</a:t>
            </a:r>
          </a:p>
        </p:txBody>
      </p:sp>
      <p:sp>
        <p:nvSpPr>
          <p:cNvPr id="61" name="矢印: 五方向 60">
            <a:extLst>
              <a:ext uri="{FF2B5EF4-FFF2-40B4-BE49-F238E27FC236}">
                <a16:creationId xmlns:a16="http://schemas.microsoft.com/office/drawing/2014/main" id="{8E208954-B487-4801-A6B6-57E14EE35014}"/>
              </a:ext>
            </a:extLst>
          </p:cNvPr>
          <p:cNvSpPr/>
          <p:nvPr/>
        </p:nvSpPr>
        <p:spPr>
          <a:xfrm>
            <a:off x="2651353" y="1008796"/>
            <a:ext cx="2292529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手段</a:t>
            </a: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806BFE40-02B5-490D-AB84-651144BB377A}"/>
              </a:ext>
            </a:extLst>
          </p:cNvPr>
          <p:cNvSpPr/>
          <p:nvPr/>
        </p:nvSpPr>
        <p:spPr>
          <a:xfrm>
            <a:off x="5565288" y="1008796"/>
            <a:ext cx="6363363" cy="5929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具体的に</a:t>
            </a:r>
          </a:p>
        </p:txBody>
      </p:sp>
    </p:spTree>
    <p:extLst>
      <p:ext uri="{BB962C8B-B14F-4D97-AF65-F5344CB8AC3E}">
        <p14:creationId xmlns:p14="http://schemas.microsoft.com/office/powerpoint/2010/main" val="10112280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5345020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3776923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点線の使い方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/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298326" y="1809421"/>
            <a:ext cx="5846359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百万円の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見込み</a:t>
            </a:r>
            <a:endParaRPr lang="en-US" altLang="ja-JP" sz="3000" u="sng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62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点線の使い方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064514"/>
              </p:ext>
            </p:extLst>
          </p:nvPr>
        </p:nvGraphicFramePr>
        <p:xfrm>
          <a:off x="479376" y="2204871"/>
          <a:ext cx="5256584" cy="40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462376" y="1390305"/>
            <a:ext cx="5222969" cy="50211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335369" y="19922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（百万円）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CB0B29-7EC0-4D4C-86E8-3BE051975732}"/>
              </a:ext>
            </a:extLst>
          </p:cNvPr>
          <p:cNvSpPr txBox="1"/>
          <p:nvPr/>
        </p:nvSpPr>
        <p:spPr>
          <a:xfrm>
            <a:off x="6298326" y="1809421"/>
            <a:ext cx="5846359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売上は順調に増加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百万円の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見込み</a:t>
            </a:r>
            <a:endParaRPr lang="en-US" altLang="ja-JP" sz="3000" u="sng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年目の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営業体制の拡大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テレビ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が成功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6832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212477" y="5949288"/>
            <a:ext cx="5693785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プレゼンテーション資料をマスター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60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プレゼン資料の流れ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サマリー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目次（応用）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本編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補足資料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スライドサイズ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レイアウトの考え方</a:t>
            </a:r>
          </a:p>
          <a:p>
            <a:pPr marL="628555" indent="-628555" defTabSz="895218">
              <a:lnSpc>
                <a:spcPct val="13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フローチャート（応用）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96" y="1162064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ガントチャート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ロジックツリー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ピラミッド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キャッチーに見せる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endParaRPr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実線と点線</a:t>
            </a:r>
          </a:p>
          <a:p>
            <a:pPr marL="714267" indent="-714267" defTabSz="895218">
              <a:lnSpc>
                <a:spcPct val="130000"/>
              </a:lnSpc>
              <a:buFont typeface="+mj-lt"/>
              <a:buAutoNum type="arabicPeriod" startAt="10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スマートアート</a:t>
            </a:r>
          </a:p>
        </p:txBody>
      </p:sp>
    </p:spTree>
    <p:extLst>
      <p:ext uri="{BB962C8B-B14F-4D97-AF65-F5344CB8AC3E}">
        <p14:creationId xmlns:p14="http://schemas.microsoft.com/office/powerpoint/2010/main" val="8851646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3"/>
            <a:ext cx="11449051" cy="510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アイコン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人のイメージ、地図のイメージなど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2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SmartArt</a:t>
            </a: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循環図など、やや複雑な図形セット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2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/>
          <a:lstStyle/>
          <a:p>
            <a:r>
              <a:rPr lang="ja-JP" altLang="en-US" dirty="0"/>
              <a:t>アイコンと</a:t>
            </a:r>
            <a:r>
              <a:rPr lang="en-US" altLang="ja-JP" dirty="0"/>
              <a:t>SmartArt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3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9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目次は毎回すべての項目を見せる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聞き手が、プレゼン全体の流れが分かるように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「ああ、これはあとで説明してくれるんだな」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845" indent="-542845" defTabSz="895218">
              <a:lnSpc>
                <a:spcPct val="150000"/>
              </a:lnSpc>
              <a:buFont typeface="+mj-lt"/>
              <a:buAutoNum type="arabicPeriod"/>
              <a:tabLst>
                <a:tab pos="3590389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背景色を使う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これから説明する目次項目に、背景色をつける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図形「四角」を重ねて、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165" lvl="1" indent="-361902" defTabSz="89521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389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最背面へ移動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85962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目次のポイント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30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12096</TotalTime>
  <Words>3501</Words>
  <Application>Microsoft Office PowerPoint</Application>
  <PresentationFormat>ワイド画面</PresentationFormat>
  <Paragraphs>1017</Paragraphs>
  <Slides>86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86</vt:i4>
      </vt:variant>
    </vt:vector>
  </HeadingPairs>
  <TitlesOfParts>
    <vt:vector size="91" baseType="lpstr">
      <vt:lpstr>ＭＳ Ｐゴシック</vt:lpstr>
      <vt:lpstr>游ゴシック</vt:lpstr>
      <vt:lpstr>游ゴシック Medium</vt:lpstr>
      <vt:lpstr>Arial</vt:lpstr>
      <vt:lpstr>Office テーマ</vt:lpstr>
      <vt:lpstr>プレゼンテーション資料をマスター</vt:lpstr>
      <vt:lpstr>プレゼンテーション資料の構成</vt:lpstr>
      <vt:lpstr>プレゼンテーション資料をマスター</vt:lpstr>
      <vt:lpstr>プレゼンテーション資料の構成</vt:lpstr>
      <vt:lpstr>サマリー</vt:lpstr>
      <vt:lpstr>サマリーのポイント</vt:lpstr>
      <vt:lpstr>プレゼンテーション資料をマスター</vt:lpstr>
      <vt:lpstr>プレゼンテーション資料の構成</vt:lpstr>
      <vt:lpstr>目次のポイント</vt:lpstr>
      <vt:lpstr>目次の例</vt:lpstr>
      <vt:lpstr>目次の例</vt:lpstr>
      <vt:lpstr>目次の例</vt:lpstr>
      <vt:lpstr>目次の例</vt:lpstr>
      <vt:lpstr>プレゼンテーション資料をマスター</vt:lpstr>
      <vt:lpstr>目次のポイント</vt:lpstr>
      <vt:lpstr>目次の例</vt:lpstr>
      <vt:lpstr>目次の例</vt:lpstr>
      <vt:lpstr>目次の例</vt:lpstr>
      <vt:lpstr>目次の例</vt:lpstr>
      <vt:lpstr>目次の例</vt:lpstr>
      <vt:lpstr>プレゼンテーション資料をマスター</vt:lpstr>
      <vt:lpstr>プレゼンテーション資料の構成</vt:lpstr>
      <vt:lpstr>本編のポイント</vt:lpstr>
      <vt:lpstr>1グラフ、1メッセージ</vt:lpstr>
      <vt:lpstr>2グラフ、1メッセージ</vt:lpstr>
      <vt:lpstr>プレゼンテーション資料をマスター</vt:lpstr>
      <vt:lpstr>プレゼンテーション資料の構成</vt:lpstr>
      <vt:lpstr>補足資料とは</vt:lpstr>
      <vt:lpstr>本編資料</vt:lpstr>
      <vt:lpstr>補足資料</vt:lpstr>
      <vt:lpstr>補足資料とは</vt:lpstr>
      <vt:lpstr>プレゼンテーション資料をマスター</vt:lpstr>
      <vt:lpstr>1グラフ、1メッセージ</vt:lpstr>
      <vt:lpstr>2グラフ、1メッセージ</vt:lpstr>
      <vt:lpstr>スライドのサイズ</vt:lpstr>
      <vt:lpstr>プレゼンテーション資料をマスター</vt:lpstr>
      <vt:lpstr>レイアウト</vt:lpstr>
      <vt:lpstr>2軸で考える</vt:lpstr>
      <vt:lpstr>2軸で考える</vt:lpstr>
      <vt:lpstr>2軸で考える</vt:lpstr>
      <vt:lpstr>弊社の商品の課題</vt:lpstr>
      <vt:lpstr>整理されていると、意見も出やすい</vt:lpstr>
      <vt:lpstr>整理されていると、意見も出やすい</vt:lpstr>
      <vt:lpstr>プレゼンテーション資料をマスター</vt:lpstr>
      <vt:lpstr>商品企画から販売までのフロー</vt:lpstr>
      <vt:lpstr>商品企画から販売までのフロー</vt:lpstr>
      <vt:lpstr>商品企画から販売までのフロー</vt:lpstr>
      <vt:lpstr>レイアウト</vt:lpstr>
      <vt:lpstr>商品企画から販売までのフロー</vt:lpstr>
      <vt:lpstr>プレゼンテーション資料をマスター</vt:lpstr>
      <vt:lpstr>ウェブサイト開発スケジュール</vt:lpstr>
      <vt:lpstr>ウェブサイト開発スケジュール</vt:lpstr>
      <vt:lpstr>ガントチャート</vt:lpstr>
      <vt:lpstr>プレゼンテーション資料をマスター</vt:lpstr>
      <vt:lpstr>ロジックツリー</vt:lpstr>
      <vt:lpstr>ロジックツリー</vt:lpstr>
      <vt:lpstr>ロジックツリー</vt:lpstr>
      <vt:lpstr>コネクタなし</vt:lpstr>
      <vt:lpstr>プレゼンテーション資料をマスター</vt:lpstr>
      <vt:lpstr>ピラミッド</vt:lpstr>
      <vt:lpstr>商品Aの顧客層とマーケティング施策</vt:lpstr>
      <vt:lpstr>プレゼンテーション資料をマスター</vt:lpstr>
      <vt:lpstr>キャッチーに見せる</vt:lpstr>
      <vt:lpstr>売上の状況</vt:lpstr>
      <vt:lpstr>売上</vt:lpstr>
      <vt:lpstr>プレゼンテーション資料をマスター</vt:lpstr>
      <vt:lpstr>キャッチーに見せる</vt:lpstr>
      <vt:lpstr>売上</vt:lpstr>
      <vt:lpstr>プレゼンテーション資料をマスター</vt:lpstr>
      <vt:lpstr>キャッチーに見せる</vt:lpstr>
      <vt:lpstr>海外展開で、より大きな市場を攻める</vt:lpstr>
      <vt:lpstr>競合分析（価格 x 機能 x 売上規模）</vt:lpstr>
      <vt:lpstr>競合分析（価格 x 機能 x 売上規模）</vt:lpstr>
      <vt:lpstr>プレゼンテーション資料をマスター</vt:lpstr>
      <vt:lpstr>プレゼン資料のコツ：うすい色を使う</vt:lpstr>
      <vt:lpstr>海外展開で、より大きな市場を攻める</vt:lpstr>
      <vt:lpstr>海外展開で、より大きな市場を攻める</vt:lpstr>
      <vt:lpstr>商品Aの顧客層とマーケティング施策</vt:lpstr>
      <vt:lpstr>商品Aの顧客層とマーケティング施策</vt:lpstr>
      <vt:lpstr>ロジックツリー</vt:lpstr>
      <vt:lpstr>ロジックツリー</vt:lpstr>
      <vt:lpstr>プレゼンテーション資料をマスター</vt:lpstr>
      <vt:lpstr>点線の使い方</vt:lpstr>
      <vt:lpstr>点線の使い方</vt:lpstr>
      <vt:lpstr>プレゼンテーション資料をマスター</vt:lpstr>
      <vt:lpstr>アイコンとSmartArt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Kumano Hitoshi</cp:lastModifiedBy>
  <cp:revision>234</cp:revision>
  <dcterms:created xsi:type="dcterms:W3CDTF">2020-11-14T08:32:21Z</dcterms:created>
  <dcterms:modified xsi:type="dcterms:W3CDTF">2021-01-04T09:58:50Z</dcterms:modified>
</cp:coreProperties>
</file>