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506" r:id="rId2"/>
    <p:sldId id="546" r:id="rId3"/>
    <p:sldId id="604" r:id="rId4"/>
    <p:sldId id="563" r:id="rId5"/>
    <p:sldId id="552" r:id="rId6"/>
    <p:sldId id="547" r:id="rId7"/>
    <p:sldId id="568" r:id="rId8"/>
    <p:sldId id="564" r:id="rId9"/>
    <p:sldId id="565" r:id="rId10"/>
    <p:sldId id="569" r:id="rId11"/>
    <p:sldId id="567" r:id="rId12"/>
    <p:sldId id="571" r:id="rId13"/>
    <p:sldId id="572" r:id="rId14"/>
    <p:sldId id="605" r:id="rId15"/>
    <p:sldId id="570" r:id="rId16"/>
    <p:sldId id="555" r:id="rId17"/>
    <p:sldId id="556" r:id="rId18"/>
    <p:sldId id="573" r:id="rId19"/>
    <p:sldId id="575" r:id="rId20"/>
    <p:sldId id="566" r:id="rId21"/>
    <p:sldId id="574" r:id="rId22"/>
    <p:sldId id="577" r:id="rId23"/>
    <p:sldId id="578" r:id="rId24"/>
    <p:sldId id="576" r:id="rId25"/>
    <p:sldId id="579" r:id="rId26"/>
    <p:sldId id="581" r:id="rId27"/>
    <p:sldId id="606" r:id="rId28"/>
    <p:sldId id="582" r:id="rId29"/>
    <p:sldId id="607" r:id="rId30"/>
    <p:sldId id="551" r:id="rId31"/>
    <p:sldId id="550" r:id="rId32"/>
    <p:sldId id="583" r:id="rId33"/>
    <p:sldId id="557" r:id="rId34"/>
    <p:sldId id="584" r:id="rId35"/>
    <p:sldId id="538" r:id="rId36"/>
    <p:sldId id="537" r:id="rId37"/>
    <p:sldId id="585" r:id="rId38"/>
    <p:sldId id="539" r:id="rId39"/>
    <p:sldId id="586" r:id="rId40"/>
    <p:sldId id="588" r:id="rId41"/>
    <p:sldId id="587" r:id="rId42"/>
    <p:sldId id="540" r:id="rId43"/>
    <p:sldId id="589" r:id="rId44"/>
    <p:sldId id="541" r:id="rId45"/>
    <p:sldId id="558" r:id="rId46"/>
    <p:sldId id="608" r:id="rId47"/>
    <p:sldId id="590" r:id="rId48"/>
    <p:sldId id="559" r:id="rId49"/>
    <p:sldId id="560" r:id="rId50"/>
    <p:sldId id="609" r:id="rId51"/>
    <p:sldId id="591" r:id="rId52"/>
    <p:sldId id="562" r:id="rId53"/>
    <p:sldId id="561" r:id="rId54"/>
    <p:sldId id="610" r:id="rId55"/>
    <p:sldId id="592" r:id="rId56"/>
    <p:sldId id="601" r:id="rId57"/>
    <p:sldId id="545" r:id="rId58"/>
    <p:sldId id="544" r:id="rId59"/>
    <p:sldId id="603" r:id="rId60"/>
    <p:sldId id="593" r:id="rId61"/>
    <p:sldId id="599" r:id="rId62"/>
    <p:sldId id="595" r:id="rId63"/>
    <p:sldId id="596" r:id="rId64"/>
    <p:sldId id="602" r:id="rId6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toshi" initials="H" lastIdx="2" clrIdx="0">
    <p:extLst>
      <p:ext uri="{19B8F6BF-5375-455C-9EA6-DF929625EA0E}">
        <p15:presenceInfo xmlns:p15="http://schemas.microsoft.com/office/powerpoint/2012/main" userId="c075a0ba67b129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31"/>
    <a:srgbClr val="FF7D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360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FA9-4794-897A-903647326762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FA9-4794-897A-9036473267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0.0_);[Red]\(0.0\)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45272016"/>
        <c:axId val="745272432"/>
      </c:bar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AB-49BE-9921-A6F53512A84E}"/>
              </c:ext>
            </c:extLst>
          </c:dPt>
          <c:cat>
            <c:strRef>
              <c:f>Sheet1!$A$2:$A$7</c:f>
              <c:strCache>
                <c:ptCount val="6"/>
                <c:pt idx="0">
                  <c:v>中国</c:v>
                </c:pt>
                <c:pt idx="1">
                  <c:v>インドネシア</c:v>
                </c:pt>
                <c:pt idx="2">
                  <c:v>タイ</c:v>
                </c:pt>
                <c:pt idx="3">
                  <c:v>インド</c:v>
                </c:pt>
                <c:pt idx="4">
                  <c:v>ベトナム</c:v>
                </c:pt>
                <c:pt idx="5">
                  <c:v>韓国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650</c:v>
                </c:pt>
                <c:pt idx="1">
                  <c:v>500</c:v>
                </c:pt>
                <c:pt idx="2">
                  <c:v>350</c:v>
                </c:pt>
                <c:pt idx="3">
                  <c:v>280</c:v>
                </c:pt>
                <c:pt idx="4">
                  <c:v>250</c:v>
                </c:pt>
                <c:pt idx="5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45272016"/>
        <c:axId val="745272432"/>
      </c:barChart>
      <c:catAx>
        <c:axId val="745272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AB-49BE-9921-A6F53512A84E}"/>
              </c:ext>
            </c:extLst>
          </c:dPt>
          <c:cat>
            <c:strRef>
              <c:f>Sheet1!$A$2:$A$7</c:f>
              <c:strCache>
                <c:ptCount val="6"/>
                <c:pt idx="0">
                  <c:v>中国</c:v>
                </c:pt>
                <c:pt idx="1">
                  <c:v>インドネシア</c:v>
                </c:pt>
                <c:pt idx="2">
                  <c:v>タイ</c:v>
                </c:pt>
                <c:pt idx="3">
                  <c:v>インド</c:v>
                </c:pt>
                <c:pt idx="4">
                  <c:v>ベトナム</c:v>
                </c:pt>
                <c:pt idx="5">
                  <c:v>韓国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650</c:v>
                </c:pt>
                <c:pt idx="1">
                  <c:v>500</c:v>
                </c:pt>
                <c:pt idx="2">
                  <c:v>350</c:v>
                </c:pt>
                <c:pt idx="3">
                  <c:v>280</c:v>
                </c:pt>
                <c:pt idx="4">
                  <c:v>250</c:v>
                </c:pt>
                <c:pt idx="5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45272016"/>
        <c:axId val="745272432"/>
      </c:bar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E-45E6-97FD-0F858F7F4249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3E-45E6-97FD-0F858F7F424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180425919190104"/>
                      <c:h val="7.22855328098779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23E-45E6-97FD-0F858F7F42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3E-45E6-97FD-0F858F7F4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017874928"/>
        <c:axId val="1058256192"/>
      </c:barChart>
      <c:catAx>
        <c:axId val="10178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8256192"/>
        <c:crosses val="autoZero"/>
        <c:auto val="1"/>
        <c:lblAlgn val="ctr"/>
        <c:lblOffset val="100"/>
        <c:noMultiLvlLbl val="0"/>
      </c:catAx>
      <c:valAx>
        <c:axId val="105825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178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商品A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FA9-4794-897A-903647326762}"/>
              </c:ext>
            </c:extLst>
          </c:dPt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0.0_);[Red]\(0.0\)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商品B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Sheet1!$C$2:$C$6</c:f>
              <c:numCache>
                <c:formatCode>0.0_);[Red]\(0.0\)</c:formatCode>
                <c:ptCount val="5"/>
                <c:pt idx="0">
                  <c:v>1</c:v>
                </c:pt>
                <c:pt idx="1">
                  <c:v>1.5</c:v>
                </c:pt>
                <c:pt idx="2">
                  <c:v>1.5</c:v>
                </c:pt>
                <c:pt idx="3">
                  <c:v>3</c:v>
                </c:pt>
                <c:pt idx="4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F9-4F4F-97FE-651691A14B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商品C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Sheet1!$D$2:$D$6</c:f>
              <c:numCache>
                <c:formatCode>0.0_);[Red]\(0.0\)</c:formatCode>
                <c:ptCount val="5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2.5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F9-4F4F-97FE-651691A14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45272016"/>
        <c:axId val="745272432"/>
      </c:bar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商品A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7FA9-4794-897A-903647326762}"/>
              </c:ext>
            </c:extLst>
          </c:dPt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0.0_);[Red]\(0.0\)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商品B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Sheet1!$C$2:$C$6</c:f>
              <c:numCache>
                <c:formatCode>0.0_);[Red]\(0.0\)</c:formatCode>
                <c:ptCount val="5"/>
                <c:pt idx="0">
                  <c:v>1</c:v>
                </c:pt>
                <c:pt idx="1">
                  <c:v>1.5</c:v>
                </c:pt>
                <c:pt idx="2">
                  <c:v>1.5</c:v>
                </c:pt>
                <c:pt idx="3">
                  <c:v>3</c:v>
                </c:pt>
                <c:pt idx="4">
                  <c:v>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F9-4F4F-97FE-651691A14B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商品C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Sheet1!$D$2:$D$6</c:f>
              <c:numCache>
                <c:formatCode>0.0_);[Red]\(0.0\)</c:formatCode>
                <c:ptCount val="5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2.5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F9-4F4F-97FE-651691A14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5272016"/>
        <c:axId val="745272432"/>
      </c:line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商品A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FA9-4794-897A-903647326762}"/>
              </c:ext>
            </c:extLst>
          </c:dPt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0.0_);[Red]\(0.0\)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商品B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Sheet1!$C$2:$C$6</c:f>
              <c:numCache>
                <c:formatCode>0.0_);[Red]\(0.0\)</c:formatCode>
                <c:ptCount val="5"/>
                <c:pt idx="0">
                  <c:v>1</c:v>
                </c:pt>
                <c:pt idx="1">
                  <c:v>1.5</c:v>
                </c:pt>
                <c:pt idx="2">
                  <c:v>1.5</c:v>
                </c:pt>
                <c:pt idx="3">
                  <c:v>3</c:v>
                </c:pt>
                <c:pt idx="4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F9-4F4F-97FE-651691A14B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商品C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Sheet1!$D$2:$D$6</c:f>
              <c:numCache>
                <c:formatCode>0.0_);[Red]\(0.0\)</c:formatCode>
                <c:ptCount val="5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2.5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F9-4F4F-97FE-651691A14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45272016"/>
        <c:axId val="745272432"/>
      </c:bar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AB-49BE-9921-A6F53512A84E}"/>
              </c:ext>
            </c:extLst>
          </c:dPt>
          <c:cat>
            <c:strRef>
              <c:f>Sheet1!$A$2:$A$5</c:f>
              <c:strCache>
                <c:ptCount val="4"/>
                <c:pt idx="0">
                  <c:v>A社</c:v>
                </c:pt>
                <c:pt idx="1">
                  <c:v>B社</c:v>
                </c:pt>
                <c:pt idx="2">
                  <c:v>C社</c:v>
                </c:pt>
                <c:pt idx="3">
                  <c:v>D社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800</c:v>
                </c:pt>
                <c:pt idx="1">
                  <c:v>200</c:v>
                </c:pt>
                <c:pt idx="2">
                  <c:v>100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45272016"/>
        <c:axId val="745272432"/>
      </c:bar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770-4B55-8711-57CC23ED6D36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70-4B55-8711-57CC23ED6D3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70-4B55-8711-57CC23ED6D36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770-4B55-8711-57CC23ED6D36}"/>
              </c:ext>
            </c:extLst>
          </c:dPt>
          <c:dLbls>
            <c:dLbl>
              <c:idx val="0"/>
              <c:layout>
                <c:manualLayout>
                  <c:x val="-0.21984174377450125"/>
                  <c:y val="-0.2578814672374498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770-4B55-8711-57CC23ED6D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A社</c:v>
                </c:pt>
                <c:pt idx="1">
                  <c:v>B社</c:v>
                </c:pt>
                <c:pt idx="2">
                  <c:v>C社</c:v>
                </c:pt>
                <c:pt idx="3">
                  <c:v>D社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800</c:v>
                </c:pt>
                <c:pt idx="1">
                  <c:v>200</c:v>
                </c:pt>
                <c:pt idx="2">
                  <c:v>100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AB-49BE-9921-A6F53512A84E}"/>
              </c:ext>
            </c:extLst>
          </c:dPt>
          <c:cat>
            <c:strRef>
              <c:f>Sheet1!$A$2:$A$5</c:f>
              <c:strCache>
                <c:ptCount val="4"/>
                <c:pt idx="0">
                  <c:v>A社</c:v>
                </c:pt>
                <c:pt idx="1">
                  <c:v>B社</c:v>
                </c:pt>
                <c:pt idx="2">
                  <c:v>C社</c:v>
                </c:pt>
                <c:pt idx="3">
                  <c:v>D社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800</c:v>
                </c:pt>
                <c:pt idx="1">
                  <c:v>200</c:v>
                </c:pt>
                <c:pt idx="2">
                  <c:v>100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45272016"/>
        <c:axId val="745272432"/>
      </c:bar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AB-49BE-9921-A6F53512A84E}"/>
              </c:ext>
            </c:extLst>
          </c:dPt>
          <c:cat>
            <c:strRef>
              <c:f>Sheet1!$A$2:$A$7</c:f>
              <c:strCache>
                <c:ptCount val="6"/>
                <c:pt idx="0">
                  <c:v>中国</c:v>
                </c:pt>
                <c:pt idx="1">
                  <c:v>インドネシア</c:v>
                </c:pt>
                <c:pt idx="2">
                  <c:v>タイ</c:v>
                </c:pt>
                <c:pt idx="3">
                  <c:v>インド</c:v>
                </c:pt>
                <c:pt idx="4">
                  <c:v>ベトナム</c:v>
                </c:pt>
                <c:pt idx="5">
                  <c:v>韓国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650</c:v>
                </c:pt>
                <c:pt idx="1">
                  <c:v>500</c:v>
                </c:pt>
                <c:pt idx="2">
                  <c:v>350</c:v>
                </c:pt>
                <c:pt idx="3">
                  <c:v>280</c:v>
                </c:pt>
                <c:pt idx="4">
                  <c:v>250</c:v>
                </c:pt>
                <c:pt idx="5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45272016"/>
        <c:axId val="745272432"/>
      </c:bar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F1192-B5EC-4AF4-A0FC-0C9AF06891BD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FB5D-3ED4-4EA6-B09B-1BBA265BC0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59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62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25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965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15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303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419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013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815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178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62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33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80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53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75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35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8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110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94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13080-3963-4E52-AB2B-199ED5D4F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995D64-E8DE-4E20-8C54-DF9EFECC7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0632A-0DCF-47F7-A6A1-DBD553F4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26DE6-DC65-4178-98CE-460C43CA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2F67E-871D-43E2-990D-DB095852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68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A2A63-3072-45EE-A5C2-32EAA3A0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2E752F-A1A2-4B88-A49D-32EC7F1C7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15951-6D1B-44B0-8E61-A9A68554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84825-A495-451C-B3D5-E8458C10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02B1E9-AD50-49AC-B421-EFFEFD97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1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51A9E1-2516-4035-9A14-EF9A4211E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E0FCA6-1528-44AA-9F14-CF384469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99DF1-A7C9-416B-BFDA-90874BBC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ACD19-C227-405B-AAC0-2B46027F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4D53E-981D-4023-B352-C2D541B7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8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A51A2-3383-4875-B45A-C9E85CED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EA7F90-6A42-46FE-9CA2-8C17403A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D69AA-A28B-4C8D-9847-F540E969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AB49FC-0780-46D2-AA62-FA30758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67C87-A360-4CC6-9574-ACEA60A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4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6BF4E-301B-4B83-B433-32E74AD0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04E4A-5FEF-4CFC-B002-EC34EADC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5F33A-D2BA-4194-BD76-5A6B54E2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F7CFA-898E-4119-A0F9-0FBD4B27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412A7-4C42-409D-BDCF-F3E581F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18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A23F4-3CB2-4317-BE00-2AF7FCB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03151-DED0-41A9-B43F-9B5695F58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3B9BB3-6DB8-456B-87FF-E5910CEB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F8C38E-C78D-42CA-9EC3-F1C71B9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144C7E-F1C8-4938-8907-879E68D2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F1F37-1518-474E-82EB-E32B71A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1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93521-0A8E-456E-8285-BB16DBB7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8813A6-0056-4C76-89E1-C0726982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CE7926-D284-4D52-9980-16870460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D2D015-5733-48D2-876C-B6C38385A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022069-830F-4C34-AD2E-F0D4BAA01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B275C2-E484-4B3A-BD01-CD0CE7ED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D2CF26-2982-486B-92BD-0632588A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712C06-13D4-455A-93AB-07A8DA50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85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A7B7-508F-4426-B09A-6457D82C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D1BE08-E946-4F51-B20A-CD150A4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986001-685D-430E-A746-A08E542C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87FA22-510F-4432-B323-D70344CC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3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DAAAC1-CEF4-4102-8B04-0B7B1C74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7F2BD3-E832-4694-AC6D-9AA68BEB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DD2D4F-AAFA-4A0A-8F65-67F7BC08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12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5BDE8-787A-4DCA-8679-6AFCADA5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2C603-F9EC-4832-9465-FD216239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0B5C2F-E795-4F9E-BF7D-C4CBA9046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7526A3-5697-4337-BF3C-83FE32DE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C328A5-E434-4610-8908-86C0E19C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3609F2-959E-4A6A-A52F-041AA97A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0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DB4D0-CB7B-4E09-AC7E-89D90940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DDD6A9-6E77-4073-897E-9D1EC205A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46B733-1E38-4267-B910-595B1B163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6C47A-2479-4DD8-9F56-EBA8EC46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BCE65-A6A0-4B6D-A06F-4EE86260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2DF71-0002-445D-B02A-9814951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8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D5A305-1BA2-4CBB-9F16-64C7FF51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3" y="136525"/>
            <a:ext cx="11525251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3B6AEC-8C7C-4EEE-A80F-52D19871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7" y="1235075"/>
            <a:ext cx="11525249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BB604-AEAA-43D7-8130-E2E1CCE1C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B5321-CDB8-4331-9477-0EEA6A2F5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6058B-8DC3-4C90-8A1A-6D8F10A5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82D1BDD-4B7F-4D68-B74F-25C0DC660ED2}"/>
              </a:ext>
            </a:extLst>
          </p:cNvPr>
          <p:cNvCxnSpPr/>
          <p:nvPr userDrawn="1"/>
        </p:nvCxnSpPr>
        <p:spPr>
          <a:xfrm>
            <a:off x="0" y="904875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594" indent="228594" algn="l" defTabSz="914377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783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2971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160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349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1184425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200316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4024A960-831E-4A27-A3FD-6CC827A39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45696"/>
              </p:ext>
            </p:extLst>
          </p:nvPr>
        </p:nvGraphicFramePr>
        <p:xfrm>
          <a:off x="1847528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461523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98118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164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プラン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7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トライアル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はじめてのお客様向け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33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スタンダード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多くのお客様がご利用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750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プレミアム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ヘビーユーザーにはお得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1,200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20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04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6D9AA2C2-8A1E-4009-96DB-B4230DA2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30845"/>
              </p:ext>
            </p:extLst>
          </p:nvPr>
        </p:nvGraphicFramePr>
        <p:xfrm>
          <a:off x="335360" y="2204864"/>
          <a:ext cx="11017225" cy="3257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272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4931861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098092">
                  <a:extLst>
                    <a:ext uri="{9D8B030D-6E8A-4147-A177-3AD203B41FA5}">
                      <a16:colId xmlns:a16="http://schemas.microsoft.com/office/drawing/2014/main" val="1525412608"/>
                    </a:ext>
                  </a:extLst>
                </a:gridCol>
              </a:tblGrid>
              <a:tr h="607339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プラン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特徴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価格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トライアル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はじめてのお客様向け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500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スタンダード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多くのお客様がご利用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750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プレミアム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ヘビーユーザーにはお得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1,200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32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8" y="1124744"/>
            <a:ext cx="11786915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見やすいサイズまで大きく（今回は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28pt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目立たせたいところは、太字または背景色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数字は右そろえ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余白をしっかり作る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マウスで表を大きくして、余白をつくる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628775" lvl="2" indent="-457200" defTabSz="895350">
              <a:lnSpc>
                <a:spcPct val="150000"/>
              </a:lnSpc>
              <a:buFont typeface="游ゴシック Medium" panose="020B0500000000000000" pitchFamily="50" charset="-128"/>
              <a:buChar char="‐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Shift+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矢印のショートカットを使うと文字サイズも変わる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上そろえ → 上下中央そろえ（レイアウト）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見やすい表のコツ</a:t>
            </a:r>
          </a:p>
        </p:txBody>
      </p:sp>
    </p:spTree>
    <p:extLst>
      <p:ext uri="{BB962C8B-B14F-4D97-AF65-F5344CB8AC3E}">
        <p14:creationId xmlns:p14="http://schemas.microsoft.com/office/powerpoint/2010/main" val="328703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2963044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42405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8" y="1124744"/>
            <a:ext cx="11786915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高さ、幅はバラバラになりやすい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長い文字を打つ、改行する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高さ、幅を統一するには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高さをそろえる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幅をそろえる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</p:txBody>
      </p:sp>
    </p:spTree>
    <p:extLst>
      <p:ext uri="{BB962C8B-B14F-4D97-AF65-F5344CB8AC3E}">
        <p14:creationId xmlns:p14="http://schemas.microsoft.com/office/powerpoint/2010/main" val="182208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15C94B96-A2CF-4FC5-AE4B-E77A28FDD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629491"/>
              </p:ext>
            </p:extLst>
          </p:nvPr>
        </p:nvGraphicFramePr>
        <p:xfrm>
          <a:off x="335360" y="2687320"/>
          <a:ext cx="11399439" cy="3477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646152328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459811888"/>
                    </a:ext>
                  </a:extLst>
                </a:gridCol>
                <a:gridCol w="2758479">
                  <a:extLst>
                    <a:ext uri="{9D8B030D-6E8A-4147-A177-3AD203B41FA5}">
                      <a16:colId xmlns:a16="http://schemas.microsoft.com/office/drawing/2014/main" val="1221643932"/>
                    </a:ext>
                  </a:extLst>
                </a:gridCol>
              </a:tblGrid>
              <a:tr h="721046">
                <a:tc>
                  <a:txBody>
                    <a:bodyPr/>
                    <a:lstStyle/>
                    <a:p>
                      <a:r>
                        <a:rPr kumimoji="1" lang="ja-JP" altLang="en-US" sz="2800" b="1" dirty="0"/>
                        <a:t>プラン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1" dirty="0"/>
                        <a:t>特徴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/>
                        <a:t>価格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70855"/>
                  </a:ext>
                </a:extLst>
              </a:tr>
              <a:tr h="721046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トライアル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はじめてのお客様向け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500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331935"/>
                  </a:ext>
                </a:extLst>
              </a:tr>
              <a:tr h="721046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スタンダード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多くのお客様がご利用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750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73"/>
                  </a:ext>
                </a:extLst>
              </a:tr>
              <a:tr h="1314847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プレミアム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ヘビーユーザーにはお得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1,200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20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27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高さ、幅のそろえ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76D7A16-7572-4573-A839-E0FFB84D2799}"/>
              </a:ext>
            </a:extLst>
          </p:cNvPr>
          <p:cNvGraphicFramePr>
            <a:graphicFrameLocks noGrp="1"/>
          </p:cNvGraphicFramePr>
          <p:nvPr/>
        </p:nvGraphicFramePr>
        <p:xfrm>
          <a:off x="263352" y="2060848"/>
          <a:ext cx="6863784" cy="3923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8434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3795350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</a:tblGrid>
              <a:tr h="607339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プラン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特徴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トライアル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400" dirty="0"/>
                        <a:t>はじめてのお客様にもご利用しやすいプラン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スタンダード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400" dirty="0"/>
                        <a:t>多くのお客様がご利用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プレミアム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400" dirty="0"/>
                        <a:t>ヘビーユーザーにはお得なプラン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高さ、幅のそろえ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5B8373A5-06FC-4F2C-8E0D-C9F86603552C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2981096"/>
          <a:ext cx="7272809" cy="318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4067802137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1525412608"/>
                    </a:ext>
                  </a:extLst>
                </a:gridCol>
              </a:tblGrid>
              <a:tr h="79605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商品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東京都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大阪府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愛知県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796052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商品</a:t>
                      </a:r>
                      <a:r>
                        <a:rPr kumimoji="1" lang="en-US" altLang="ja-JP" sz="2400" dirty="0"/>
                        <a:t>A</a:t>
                      </a:r>
                      <a:endParaRPr kumimoji="1" lang="ja-JP" altLang="en-US" sz="2400" dirty="0"/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1,500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600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500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796052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商品</a:t>
                      </a:r>
                      <a:r>
                        <a:rPr kumimoji="1" lang="en-US" altLang="ja-JP" sz="2400" dirty="0"/>
                        <a:t>B</a:t>
                      </a:r>
                      <a:endParaRPr kumimoji="1" lang="ja-JP" altLang="en-US" sz="2400" dirty="0"/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1,200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300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200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796052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商品</a:t>
                      </a:r>
                      <a:r>
                        <a:rPr kumimoji="1" lang="en-US" altLang="ja-JP" sz="2400" dirty="0"/>
                        <a:t>C</a:t>
                      </a:r>
                      <a:endParaRPr kumimoji="1" lang="ja-JP" altLang="en-US" sz="2400" dirty="0"/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800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400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dirty="0"/>
                        <a:t>100</a:t>
                      </a:r>
                      <a:r>
                        <a:rPr kumimoji="1" lang="ja-JP" altLang="en-US" sz="2400" dirty="0"/>
                        <a:t>個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05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3548633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54701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15C94B96-A2CF-4FC5-AE4B-E77A28FDD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58690"/>
              </p:ext>
            </p:extLst>
          </p:nvPr>
        </p:nvGraphicFramePr>
        <p:xfrm>
          <a:off x="335360" y="2687320"/>
          <a:ext cx="11399439" cy="3477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646152328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459811888"/>
                    </a:ext>
                  </a:extLst>
                </a:gridCol>
                <a:gridCol w="2758479">
                  <a:extLst>
                    <a:ext uri="{9D8B030D-6E8A-4147-A177-3AD203B41FA5}">
                      <a16:colId xmlns:a16="http://schemas.microsoft.com/office/drawing/2014/main" val="1221643932"/>
                    </a:ext>
                  </a:extLst>
                </a:gridCol>
              </a:tblGrid>
              <a:tr h="869496">
                <a:tc>
                  <a:txBody>
                    <a:bodyPr/>
                    <a:lstStyle/>
                    <a:p>
                      <a:r>
                        <a:rPr kumimoji="1" lang="ja-JP" altLang="en-US" sz="2800" b="1" dirty="0"/>
                        <a:t>プラン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1" dirty="0"/>
                        <a:t>特徴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/>
                        <a:t>価格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70855"/>
                  </a:ext>
                </a:extLst>
              </a:tr>
              <a:tr h="869496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トライアル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はじめてのお客様向け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500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331935"/>
                  </a:ext>
                </a:extLst>
              </a:tr>
              <a:tr h="869496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スタンダード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多くのお客様がご利用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750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73"/>
                  </a:ext>
                </a:extLst>
              </a:tr>
              <a:tr h="869496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プレミアム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ヘビーユーザーにはお得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800" dirty="0"/>
                        <a:t>1,200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20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60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行数（縦）、列数（横）を指定する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基本的には図形と同じ操作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サイズ変更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</p:txBody>
      </p:sp>
    </p:spTree>
    <p:extLst>
      <p:ext uri="{BB962C8B-B14F-4D97-AF65-F5344CB8AC3E}">
        <p14:creationId xmlns:p14="http://schemas.microsoft.com/office/powerpoint/2010/main" val="3455980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文章が複数行あるときは便利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行間を広げる（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1.3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1.5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ホーム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上そろえ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文章が複数行あるときは見やすい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見やすい表のコツ</a:t>
            </a:r>
          </a:p>
        </p:txBody>
      </p:sp>
    </p:spTree>
    <p:extLst>
      <p:ext uri="{BB962C8B-B14F-4D97-AF65-F5344CB8AC3E}">
        <p14:creationId xmlns:p14="http://schemas.microsoft.com/office/powerpoint/2010/main" val="3776119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6D9AA2C2-8A1E-4009-96DB-B4230DA2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79675"/>
              </p:ext>
            </p:extLst>
          </p:nvPr>
        </p:nvGraphicFramePr>
        <p:xfrm>
          <a:off x="335360" y="2204864"/>
          <a:ext cx="11017225" cy="3441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272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4931861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098092">
                  <a:extLst>
                    <a:ext uri="{9D8B030D-6E8A-4147-A177-3AD203B41FA5}">
                      <a16:colId xmlns:a16="http://schemas.microsoft.com/office/drawing/2014/main" val="1525412608"/>
                    </a:ext>
                  </a:extLst>
                </a:gridCol>
              </a:tblGrid>
              <a:tr h="607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1" lang="ja-JP" altLang="en-US" sz="2800" b="1" dirty="0"/>
                        <a:t>プラン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1" lang="ja-JP" altLang="en-US" sz="2800" b="1" dirty="0"/>
                        <a:t>特徴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ja-JP" altLang="en-US" sz="2800" b="1" dirty="0"/>
                        <a:t>価格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トライアル</a:t>
                      </a:r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はじめてのお客様向け</a:t>
                      </a:r>
                      <a:endParaRPr kumimoji="1" lang="en-US" altLang="ja-JP" sz="28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今だけキャンペーン中</a:t>
                      </a:r>
                      <a:endParaRPr kumimoji="1" lang="en-US" altLang="ja-JP" sz="2800" dirty="0"/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500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スタンダード</a:t>
                      </a:r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多くのお客様がご利用</a:t>
                      </a:r>
                      <a:endParaRPr kumimoji="1" lang="en-US" altLang="ja-JP" sz="2800" dirty="0"/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2800" dirty="0"/>
                        <a:t>今だけキャンペーン中</a:t>
                      </a:r>
                      <a:endParaRPr kumimoji="1" lang="en-US" altLang="ja-JP" sz="2800" dirty="0"/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750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プレミアム</a:t>
                      </a:r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ヘビーユーザーにはお得</a:t>
                      </a:r>
                      <a:endParaRPr kumimoji="1" lang="en-US" altLang="ja-JP" sz="2800" dirty="0"/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2800" dirty="0"/>
                        <a:t>今だけキャンペーン中</a:t>
                      </a:r>
                      <a:endParaRPr kumimoji="1" lang="en-US" altLang="ja-JP" sz="2800" dirty="0"/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1,200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45720" marR="4572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968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4149453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2997213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6D9AA2C2-8A1E-4009-96DB-B4230DA2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15426"/>
              </p:ext>
            </p:extLst>
          </p:nvPr>
        </p:nvGraphicFramePr>
        <p:xfrm>
          <a:off x="335360" y="1628800"/>
          <a:ext cx="11017225" cy="4176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272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4931861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098092">
                  <a:extLst>
                    <a:ext uri="{9D8B030D-6E8A-4147-A177-3AD203B41FA5}">
                      <a16:colId xmlns:a16="http://schemas.microsoft.com/office/drawing/2014/main" val="1525412608"/>
                    </a:ext>
                  </a:extLst>
                </a:gridCol>
              </a:tblGrid>
              <a:tr h="534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1" lang="ja-JP" altLang="en-US" sz="2800" b="1" dirty="0"/>
                        <a:t>プラン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1" lang="ja-JP" altLang="en-US" sz="2800" b="1" dirty="0"/>
                        <a:t>特徴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kumimoji="1" lang="ja-JP" altLang="en-US" sz="2800" b="1" dirty="0"/>
                        <a:t>価格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121396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トライアル</a:t>
                      </a:r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はじめてのお客様向け</a:t>
                      </a:r>
                      <a:endParaRPr kumimoji="1" lang="en-US" altLang="ja-JP" sz="28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いまだけキャンペーン中</a:t>
                      </a:r>
                      <a:endParaRPr kumimoji="1" lang="en-US" altLang="ja-JP" sz="2800" dirty="0"/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500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121396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スタンダード</a:t>
                      </a:r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多くのお客様がご利用</a:t>
                      </a:r>
                      <a:endParaRPr kumimoji="1" lang="en-US" altLang="ja-JP" sz="2800" dirty="0"/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2800" dirty="0"/>
                        <a:t>いまだけキャンペーン中</a:t>
                      </a:r>
                      <a:endParaRPr kumimoji="1" lang="en-US" altLang="ja-JP" sz="2800" dirty="0"/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750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121396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プレミアム</a:t>
                      </a:r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ヘビーユーザーにはお得</a:t>
                      </a:r>
                      <a:endParaRPr kumimoji="1" lang="en-US" altLang="ja-JP" sz="2800" dirty="0"/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2800" dirty="0"/>
                        <a:t>いまだけキャンペーン中</a:t>
                      </a:r>
                      <a:endParaRPr kumimoji="1" lang="en-US" altLang="ja-JP" sz="2800" dirty="0"/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1,200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45720" marR="4572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723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セルの余白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罫線と文字が近いと、きゅうくつな印象</a:t>
            </a: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セル余白を広げておく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レイアウト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セルの余白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広め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見やすい表のコツ</a:t>
            </a:r>
          </a:p>
        </p:txBody>
      </p:sp>
    </p:spTree>
    <p:extLst>
      <p:ext uri="{BB962C8B-B14F-4D97-AF65-F5344CB8AC3E}">
        <p14:creationId xmlns:p14="http://schemas.microsoft.com/office/powerpoint/2010/main" val="1029081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4744567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2604344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348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削除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削除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</p:txBody>
      </p:sp>
    </p:spTree>
    <p:extLst>
      <p:ext uri="{BB962C8B-B14F-4D97-AF65-F5344CB8AC3E}">
        <p14:creationId xmlns:p14="http://schemas.microsoft.com/office/powerpoint/2010/main" val="4178934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6D9AA2C2-8A1E-4009-96DB-B4230DA2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01319"/>
              </p:ext>
            </p:extLst>
          </p:nvPr>
        </p:nvGraphicFramePr>
        <p:xfrm>
          <a:off x="335360" y="2204864"/>
          <a:ext cx="11017226" cy="3257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273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4931861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098092">
                  <a:extLst>
                    <a:ext uri="{9D8B030D-6E8A-4147-A177-3AD203B41FA5}">
                      <a16:colId xmlns:a16="http://schemas.microsoft.com/office/drawing/2014/main" val="1525412608"/>
                    </a:ext>
                  </a:extLst>
                </a:gridCol>
              </a:tblGrid>
              <a:tr h="607339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プラン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特徴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価格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トライアル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はじめてのお客様向け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500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スタンダード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多くのお客様がご利用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750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プレミアム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ヘビーユーザーにはお得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1,200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5354539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661829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6D9AA2C2-8A1E-4009-96DB-B4230DA24402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2204864"/>
          <a:ext cx="11017226" cy="3257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273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4931861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098092">
                  <a:extLst>
                    <a:ext uri="{9D8B030D-6E8A-4147-A177-3AD203B41FA5}">
                      <a16:colId xmlns:a16="http://schemas.microsoft.com/office/drawing/2014/main" val="1525412608"/>
                    </a:ext>
                  </a:extLst>
                </a:gridCol>
              </a:tblGrid>
              <a:tr h="607339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プラン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特徴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価格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トライアル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はじめてのお客様向け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500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スタンダード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多くのお客様がご利用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750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822791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プレミアム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ヘビーユーザーにはお得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800" dirty="0"/>
                        <a:t>1,200</a:t>
                      </a:r>
                      <a:r>
                        <a:rPr kumimoji="1" lang="ja-JP" altLang="en-US" sz="2800" dirty="0"/>
                        <a:t>円</a:t>
                      </a:r>
                    </a:p>
                  </a:txBody>
                  <a:tcPr marL="137160" marR="137160" marT="137160" marB="13716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50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6D9AA2C2-8A1E-4009-96DB-B4230DA24402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2041974"/>
          <a:ext cx="11017225" cy="3587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272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4931861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098092">
                  <a:extLst>
                    <a:ext uri="{9D8B030D-6E8A-4147-A177-3AD203B41FA5}">
                      <a16:colId xmlns:a16="http://schemas.microsoft.com/office/drawing/2014/main" val="1525412608"/>
                    </a:ext>
                  </a:extLst>
                </a:gridCol>
              </a:tblGrid>
              <a:tr h="868375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3100" b="1" dirty="0"/>
                        <a:t>プラン</a:t>
                      </a:r>
                    </a:p>
                  </a:txBody>
                  <a:tcPr marL="137160" marR="137160" marT="150876" marB="15087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3100" b="1" dirty="0"/>
                        <a:t>特徴</a:t>
                      </a:r>
                    </a:p>
                  </a:txBody>
                  <a:tcPr marL="137160" marR="137160" marT="150876" marB="15087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r>
                        <a:rPr kumimoji="1" lang="ja-JP" altLang="en-US" sz="3100" b="1" dirty="0"/>
                        <a:t>価格</a:t>
                      </a:r>
                    </a:p>
                  </a:txBody>
                  <a:tcPr marL="137160" marR="137160" marT="150876" marB="15087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905070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3100" dirty="0"/>
                        <a:t>トライアル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3100" dirty="0"/>
                        <a:t>はじめてのお客様向け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3100" dirty="0"/>
                        <a:t>500</a:t>
                      </a:r>
                      <a:r>
                        <a:rPr kumimoji="1" lang="ja-JP" altLang="en-US" sz="3100" dirty="0"/>
                        <a:t>円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905070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3100" dirty="0"/>
                        <a:t>スタンダード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3100" dirty="0"/>
                        <a:t>多くのお客様がご利用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3100" dirty="0"/>
                        <a:t>750</a:t>
                      </a:r>
                      <a:r>
                        <a:rPr kumimoji="1" lang="ja-JP" altLang="en-US" sz="3100" dirty="0"/>
                        <a:t>円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905070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3100" dirty="0"/>
                        <a:t>プレミアム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3100" dirty="0"/>
                        <a:t>ヘビーユーザーにはお得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3100" dirty="0"/>
                        <a:t>1,200</a:t>
                      </a:r>
                      <a:r>
                        <a:rPr kumimoji="1" lang="ja-JP" altLang="en-US" sz="3100" dirty="0"/>
                        <a:t>円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705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セルの結合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FDA2A0D2-BFAB-4712-8BEC-E423C464D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26730"/>
              </p:ext>
            </p:extLst>
          </p:nvPr>
        </p:nvGraphicFramePr>
        <p:xfrm>
          <a:off x="335360" y="1484784"/>
          <a:ext cx="10801201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525">
                  <a:extLst>
                    <a:ext uri="{9D8B030D-6E8A-4147-A177-3AD203B41FA5}">
                      <a16:colId xmlns:a16="http://schemas.microsoft.com/office/drawing/2014/main" val="198401045"/>
                    </a:ext>
                  </a:extLst>
                </a:gridCol>
                <a:gridCol w="2793907">
                  <a:extLst>
                    <a:ext uri="{9D8B030D-6E8A-4147-A177-3AD203B41FA5}">
                      <a16:colId xmlns:a16="http://schemas.microsoft.com/office/drawing/2014/main" val="4263742528"/>
                    </a:ext>
                  </a:extLst>
                </a:gridCol>
                <a:gridCol w="4287195">
                  <a:extLst>
                    <a:ext uri="{9D8B030D-6E8A-4147-A177-3AD203B41FA5}">
                      <a16:colId xmlns:a16="http://schemas.microsoft.com/office/drawing/2014/main" val="2495829146"/>
                    </a:ext>
                  </a:extLst>
                </a:gridCol>
                <a:gridCol w="1339668">
                  <a:extLst>
                    <a:ext uri="{9D8B030D-6E8A-4147-A177-3AD203B41FA5}">
                      <a16:colId xmlns:a16="http://schemas.microsoft.com/office/drawing/2014/main" val="2816703098"/>
                    </a:ext>
                  </a:extLst>
                </a:gridCol>
                <a:gridCol w="1285906">
                  <a:extLst>
                    <a:ext uri="{9D8B030D-6E8A-4147-A177-3AD203B41FA5}">
                      <a16:colId xmlns:a16="http://schemas.microsoft.com/office/drawing/2014/main" val="318776004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2800" b="1" dirty="0"/>
                        <a:t>期間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b="1" dirty="0"/>
                        <a:t>作業内容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/>
                        <a:t>担当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8124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1695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月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 1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15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企画書の作成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0265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16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25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デザインの作成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0752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26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31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デザインの確認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344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r>
                        <a:rPr kumimoji="1" lang="ja-JP" altLang="en-US" sz="2800" dirty="0"/>
                        <a:t>月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 1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14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ウェブサイトの作成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3048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15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28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最終確認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0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844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セルの結合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FDA2A0D2-BFAB-4712-8BEC-E423C464D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97327"/>
              </p:ext>
            </p:extLst>
          </p:nvPr>
        </p:nvGraphicFramePr>
        <p:xfrm>
          <a:off x="335360" y="1484784"/>
          <a:ext cx="10801201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525">
                  <a:extLst>
                    <a:ext uri="{9D8B030D-6E8A-4147-A177-3AD203B41FA5}">
                      <a16:colId xmlns:a16="http://schemas.microsoft.com/office/drawing/2014/main" val="198401045"/>
                    </a:ext>
                  </a:extLst>
                </a:gridCol>
                <a:gridCol w="2793907">
                  <a:extLst>
                    <a:ext uri="{9D8B030D-6E8A-4147-A177-3AD203B41FA5}">
                      <a16:colId xmlns:a16="http://schemas.microsoft.com/office/drawing/2014/main" val="4263742528"/>
                    </a:ext>
                  </a:extLst>
                </a:gridCol>
                <a:gridCol w="4287195">
                  <a:extLst>
                    <a:ext uri="{9D8B030D-6E8A-4147-A177-3AD203B41FA5}">
                      <a16:colId xmlns:a16="http://schemas.microsoft.com/office/drawing/2014/main" val="2495829146"/>
                    </a:ext>
                  </a:extLst>
                </a:gridCol>
                <a:gridCol w="1339668">
                  <a:extLst>
                    <a:ext uri="{9D8B030D-6E8A-4147-A177-3AD203B41FA5}">
                      <a16:colId xmlns:a16="http://schemas.microsoft.com/office/drawing/2014/main" val="2816703098"/>
                    </a:ext>
                  </a:extLst>
                </a:gridCol>
                <a:gridCol w="1285906">
                  <a:extLst>
                    <a:ext uri="{9D8B030D-6E8A-4147-A177-3AD203B41FA5}">
                      <a16:colId xmlns:a16="http://schemas.microsoft.com/office/drawing/2014/main" val="3187760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b="1" dirty="0"/>
                        <a:t>期間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b="1" dirty="0"/>
                        <a:t>作業内容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/>
                        <a:t>担当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8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1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月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 1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15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企画書の作成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02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16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25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デザインの作成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07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26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31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デザインの確認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3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r>
                        <a:rPr kumimoji="1" lang="ja-JP" altLang="en-US" sz="2800" dirty="0"/>
                        <a:t>月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 1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14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ウェブサイトの作成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30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15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28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最終確認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0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406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5949280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1823480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8ECC2D78-E568-465A-BEFB-1EDADDA13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3647"/>
              </p:ext>
            </p:extLst>
          </p:nvPr>
        </p:nvGraphicFramePr>
        <p:xfrm>
          <a:off x="403398" y="3068960"/>
          <a:ext cx="11525250" cy="3456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3748386">
                  <a:extLst>
                    <a:ext uri="{9D8B030D-6E8A-4147-A177-3AD203B41FA5}">
                      <a16:colId xmlns:a16="http://schemas.microsoft.com/office/drawing/2014/main" val="4067802137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商品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課題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800" b="1" dirty="0"/>
                        <a:t>改善策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商品</a:t>
                      </a:r>
                      <a:r>
                        <a:rPr kumimoji="1" lang="en-US" altLang="ja-JP" sz="2800" dirty="0"/>
                        <a:t>A</a:t>
                      </a:r>
                      <a:endParaRPr kumimoji="1" lang="ja-JP" altLang="en-US" sz="2800" dirty="0"/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男性に売れていない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男性誌に広告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商品</a:t>
                      </a:r>
                      <a:r>
                        <a:rPr kumimoji="1" lang="en-US" altLang="ja-JP" sz="2800" dirty="0"/>
                        <a:t>B</a:t>
                      </a:r>
                      <a:endParaRPr kumimoji="1" lang="ja-JP" altLang="en-US" sz="2800" dirty="0"/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特になし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特になし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dirty="0"/>
                        <a:t>商品</a:t>
                      </a:r>
                      <a:r>
                        <a:rPr kumimoji="1" lang="en-US" altLang="ja-JP" sz="2800" dirty="0"/>
                        <a:t>C</a:t>
                      </a:r>
                      <a:endParaRPr kumimoji="1" lang="ja-JP" altLang="en-US" sz="2800" dirty="0"/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2800" dirty="0"/>
                        <a:t>20</a:t>
                      </a:r>
                      <a:r>
                        <a:rPr kumimoji="1" lang="ja-JP" altLang="en-US" sz="2800" dirty="0"/>
                        <a:t>代に売れていない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800" dirty="0"/>
                        <a:t>動画広告の配信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979264"/>
            <a:ext cx="11449050" cy="1849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表と図形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矢印など図形を入れることも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表と図形を合わせてグループ化はできない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70EB819-55A7-405D-BE0F-DC8E2E0FFA21}"/>
              </a:ext>
            </a:extLst>
          </p:cNvPr>
          <p:cNvSpPr/>
          <p:nvPr/>
        </p:nvSpPr>
        <p:spPr>
          <a:xfrm rot="5400000">
            <a:off x="7012450" y="4152783"/>
            <a:ext cx="581247" cy="45823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6AAAD183-401E-4ADD-9D73-24980DD792F6}"/>
              </a:ext>
            </a:extLst>
          </p:cNvPr>
          <p:cNvSpPr/>
          <p:nvPr/>
        </p:nvSpPr>
        <p:spPr>
          <a:xfrm rot="5400000">
            <a:off x="7012450" y="5035374"/>
            <a:ext cx="581247" cy="45823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D0F8E04B-BFD8-4EBC-8E80-EFE977D49E21}"/>
              </a:ext>
            </a:extLst>
          </p:cNvPr>
          <p:cNvSpPr/>
          <p:nvPr/>
        </p:nvSpPr>
        <p:spPr>
          <a:xfrm rot="5400000">
            <a:off x="7012450" y="5917965"/>
            <a:ext cx="581247" cy="45823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1833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5" y="1162051"/>
            <a:ext cx="6674346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3797853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いちばん使われるのは縦棒グラフ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データの編集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グラフを右クリック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データの編集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を普段つかっている人は、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でデータを編集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グラフの対象範囲に注意（セルの右下に注目）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</p:txBody>
      </p:sp>
    </p:spTree>
    <p:extLst>
      <p:ext uri="{BB962C8B-B14F-4D97-AF65-F5344CB8AC3E}">
        <p14:creationId xmlns:p14="http://schemas.microsoft.com/office/powerpoint/2010/main" val="4004453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</a:t>
            </a:r>
            <a:r>
              <a:rPr lang="en-US" altLang="ja-JP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の売上の推移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FF8242F-59CB-40F4-8D0F-99602F20C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910293"/>
              </p:ext>
            </p:extLst>
          </p:nvPr>
        </p:nvGraphicFramePr>
        <p:xfrm>
          <a:off x="335360" y="2204864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47ABCD-BD32-49F5-9CCA-C134F1ECB903}"/>
              </a:ext>
            </a:extLst>
          </p:cNvPr>
          <p:cNvSpPr/>
          <p:nvPr/>
        </p:nvSpPr>
        <p:spPr>
          <a:xfrm>
            <a:off x="460355" y="1390306"/>
            <a:ext cx="4748154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</p:spTree>
    <p:extLst>
      <p:ext uri="{BB962C8B-B14F-4D97-AF65-F5344CB8AC3E}">
        <p14:creationId xmlns:p14="http://schemas.microsoft.com/office/powerpoint/2010/main" val="1049090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5" y="1763664"/>
            <a:ext cx="6674346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521842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グラフのフォーマット例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目盛線はない場合も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縦軸の数字をすっきり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タイトルを強調する場合も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単位を忘れずに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伝えたい数字をラベル表示</a:t>
            </a:r>
            <a:b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（ただし表示させすぎない）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</p:txBody>
      </p:sp>
    </p:spTree>
    <p:extLst>
      <p:ext uri="{BB962C8B-B14F-4D97-AF65-F5344CB8AC3E}">
        <p14:creationId xmlns:p14="http://schemas.microsoft.com/office/powerpoint/2010/main" val="3263899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5" y="2358778"/>
            <a:ext cx="6674346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39312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1772816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1584711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6170291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縦棒グラフのフォーマット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縦棒の横幅を広げる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 </a:t>
            </a:r>
            <a:b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データ系列の書式設定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要素の間隔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50%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100%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だと見やすい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</p:txBody>
      </p:sp>
    </p:spTree>
    <p:extLst>
      <p:ext uri="{BB962C8B-B14F-4D97-AF65-F5344CB8AC3E}">
        <p14:creationId xmlns:p14="http://schemas.microsoft.com/office/powerpoint/2010/main" val="542597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5" y="2943994"/>
            <a:ext cx="6674346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1950805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縦棒グラフのフォーマット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ベースカラー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アクセントカラー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グレーを使うとすっきり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655A09B-7272-4BE0-82EE-D69DBCC87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370116"/>
              </p:ext>
            </p:extLst>
          </p:nvPr>
        </p:nvGraphicFramePr>
        <p:xfrm>
          <a:off x="6312024" y="2204864"/>
          <a:ext cx="5256584" cy="404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18AAB1-E01F-40BA-8146-A712812C98F9}"/>
              </a:ext>
            </a:extLst>
          </p:cNvPr>
          <p:cNvSpPr/>
          <p:nvPr/>
        </p:nvSpPr>
        <p:spPr>
          <a:xfrm>
            <a:off x="6532422" y="1390306"/>
            <a:ext cx="4748154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3953C7-86CF-4DF5-8F46-1E05FFBA83A1}"/>
              </a:ext>
            </a:extLst>
          </p:cNvPr>
          <p:cNvSpPr txBox="1"/>
          <p:nvPr/>
        </p:nvSpPr>
        <p:spPr>
          <a:xfrm>
            <a:off x="6168008" y="199226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（百万円）</a:t>
            </a:r>
          </a:p>
        </p:txBody>
      </p:sp>
    </p:spTree>
    <p:extLst>
      <p:ext uri="{BB962C8B-B14F-4D97-AF65-F5344CB8AC3E}">
        <p14:creationId xmlns:p14="http://schemas.microsoft.com/office/powerpoint/2010/main" val="967919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5" y="3554339"/>
            <a:ext cx="6674346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1711377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データが多いときに使う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フォーマットのポイント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グラフ線の色を変えるときは、枠線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グラフの横幅に気を付ける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凡例の位置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</p:txBody>
      </p:sp>
    </p:spTree>
    <p:extLst>
      <p:ext uri="{BB962C8B-B14F-4D97-AF65-F5344CB8AC3E}">
        <p14:creationId xmlns:p14="http://schemas.microsoft.com/office/powerpoint/2010/main" val="1441498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縦棒グラフと折れ線グラフ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FF8242F-59CB-40F4-8D0F-99602F20C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613207"/>
              </p:ext>
            </p:extLst>
          </p:nvPr>
        </p:nvGraphicFramePr>
        <p:xfrm>
          <a:off x="335360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47ABCD-BD32-49F5-9CCA-C134F1ECB903}"/>
              </a:ext>
            </a:extLst>
          </p:cNvPr>
          <p:cNvSpPr/>
          <p:nvPr/>
        </p:nvSpPr>
        <p:spPr>
          <a:xfrm>
            <a:off x="363958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商品別の売上</a:t>
            </a:r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C0F9D6DB-CE04-4CBD-BB49-92F4E2C01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796611"/>
              </p:ext>
            </p:extLst>
          </p:nvPr>
        </p:nvGraphicFramePr>
        <p:xfrm>
          <a:off x="5826989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21E48F-11EA-487F-B6BA-B60C7CBDB1C6}"/>
              </a:ext>
            </a:extLst>
          </p:cNvPr>
          <p:cNvSpPr/>
          <p:nvPr/>
        </p:nvSpPr>
        <p:spPr>
          <a:xfrm>
            <a:off x="5855587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商品別の売上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A18201-9913-4F81-8C68-DA4070925217}"/>
              </a:ext>
            </a:extLst>
          </p:cNvPr>
          <p:cNvSpPr txBox="1"/>
          <p:nvPr/>
        </p:nvSpPr>
        <p:spPr>
          <a:xfrm>
            <a:off x="173425" y="2037581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D22E95-063A-419F-91C6-FFEBE8CBEB35}"/>
              </a:ext>
            </a:extLst>
          </p:cNvPr>
          <p:cNvSpPr txBox="1"/>
          <p:nvPr/>
        </p:nvSpPr>
        <p:spPr>
          <a:xfrm>
            <a:off x="5663952" y="2037581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7950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縦棒グラフと折れ線グラフ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FF8242F-59CB-40F4-8D0F-99602F20C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932576"/>
              </p:ext>
            </p:extLst>
          </p:nvPr>
        </p:nvGraphicFramePr>
        <p:xfrm>
          <a:off x="335360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47ABCD-BD32-49F5-9CCA-C134F1ECB903}"/>
              </a:ext>
            </a:extLst>
          </p:cNvPr>
          <p:cNvSpPr/>
          <p:nvPr/>
        </p:nvSpPr>
        <p:spPr>
          <a:xfrm>
            <a:off x="363958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商品別の売上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21E48F-11EA-487F-B6BA-B60C7CBDB1C6}"/>
              </a:ext>
            </a:extLst>
          </p:cNvPr>
          <p:cNvSpPr/>
          <p:nvPr/>
        </p:nvSpPr>
        <p:spPr>
          <a:xfrm>
            <a:off x="5855587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商品別の売上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A18201-9913-4F81-8C68-DA4070925217}"/>
              </a:ext>
            </a:extLst>
          </p:cNvPr>
          <p:cNvSpPr txBox="1"/>
          <p:nvPr/>
        </p:nvSpPr>
        <p:spPr>
          <a:xfrm>
            <a:off x="173425" y="2037581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1600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5" y="4172695"/>
            <a:ext cx="6674346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733566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売上シェア圧倒的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No.1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をアピール！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他よりも大きな差がついているときにはわかりやすい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フォーマットのポイント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よく表示するのは分類名とパーセンテージ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</p:txBody>
      </p:sp>
    </p:spTree>
    <p:extLst>
      <p:ext uri="{BB962C8B-B14F-4D97-AF65-F5344CB8AC3E}">
        <p14:creationId xmlns:p14="http://schemas.microsoft.com/office/powerpoint/2010/main" val="3278100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縦棒グラフと円グラフ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FF8242F-59CB-40F4-8D0F-99602F20C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129301"/>
              </p:ext>
            </p:extLst>
          </p:nvPr>
        </p:nvGraphicFramePr>
        <p:xfrm>
          <a:off x="335360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47ABCD-BD32-49F5-9CCA-C134F1ECB903}"/>
              </a:ext>
            </a:extLst>
          </p:cNvPr>
          <p:cNvSpPr/>
          <p:nvPr/>
        </p:nvSpPr>
        <p:spPr>
          <a:xfrm>
            <a:off x="363958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21E48F-11EA-487F-B6BA-B60C7CBDB1C6}"/>
              </a:ext>
            </a:extLst>
          </p:cNvPr>
          <p:cNvSpPr/>
          <p:nvPr/>
        </p:nvSpPr>
        <p:spPr>
          <a:xfrm>
            <a:off x="5855587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シェア</a:t>
            </a:r>
            <a:endParaRPr kumimoji="1" lang="ja-JP" altLang="en-US" sz="2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A18201-9913-4F81-8C68-DA4070925217}"/>
              </a:ext>
            </a:extLst>
          </p:cNvPr>
          <p:cNvSpPr txBox="1"/>
          <p:nvPr/>
        </p:nvSpPr>
        <p:spPr>
          <a:xfrm>
            <a:off x="173425" y="2037581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9136E2E9-2AE1-4153-9C48-98457A3CDC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742363"/>
              </p:ext>
            </p:extLst>
          </p:nvPr>
        </p:nvGraphicFramePr>
        <p:xfrm>
          <a:off x="5855587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254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6D9AA2C2-8A1E-4009-96DB-B4230DA2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13063"/>
              </p:ext>
            </p:extLst>
          </p:nvPr>
        </p:nvGraphicFramePr>
        <p:xfrm>
          <a:off x="335360" y="2041974"/>
          <a:ext cx="11017225" cy="3587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272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4931861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098092">
                  <a:extLst>
                    <a:ext uri="{9D8B030D-6E8A-4147-A177-3AD203B41FA5}">
                      <a16:colId xmlns:a16="http://schemas.microsoft.com/office/drawing/2014/main" val="1525412608"/>
                    </a:ext>
                  </a:extLst>
                </a:gridCol>
              </a:tblGrid>
              <a:tr h="868375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3100" b="1" dirty="0"/>
                        <a:t>プラン</a:t>
                      </a:r>
                    </a:p>
                  </a:txBody>
                  <a:tcPr marL="137160" marR="137160" marT="150876" marB="15087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3100" b="1" dirty="0"/>
                        <a:t>特徴</a:t>
                      </a:r>
                    </a:p>
                  </a:txBody>
                  <a:tcPr marL="137160" marR="137160" marT="150876" marB="15087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</a:pPr>
                      <a:r>
                        <a:rPr kumimoji="1" lang="ja-JP" altLang="en-US" sz="3100" b="1" dirty="0"/>
                        <a:t>価格</a:t>
                      </a:r>
                    </a:p>
                  </a:txBody>
                  <a:tcPr marL="137160" marR="137160" marT="150876" marB="15087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905070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3100" dirty="0"/>
                        <a:t>トライアル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3100" dirty="0"/>
                        <a:t>はじめてのお客様向け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3100" dirty="0"/>
                        <a:t>500</a:t>
                      </a:r>
                      <a:r>
                        <a:rPr kumimoji="1" lang="ja-JP" altLang="en-US" sz="3100" dirty="0"/>
                        <a:t>円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905070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3100" dirty="0"/>
                        <a:t>スタンダード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3100" dirty="0"/>
                        <a:t>多くのお客様がご利用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3100" dirty="0"/>
                        <a:t>750</a:t>
                      </a:r>
                      <a:r>
                        <a:rPr kumimoji="1" lang="ja-JP" altLang="en-US" sz="3100" dirty="0"/>
                        <a:t>円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51978"/>
                  </a:ext>
                </a:extLst>
              </a:tr>
              <a:tr h="905070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3100" dirty="0"/>
                        <a:t>プレミアム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3100" dirty="0"/>
                        <a:t>ヘビーユーザーにはお得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3100" dirty="0"/>
                        <a:t>1,200</a:t>
                      </a:r>
                      <a:r>
                        <a:rPr kumimoji="1" lang="ja-JP" altLang="en-US" sz="3100" dirty="0"/>
                        <a:t>円</a:t>
                      </a:r>
                    </a:p>
                  </a:txBody>
                  <a:tcPr marL="137160" marR="137160" marT="150876" marB="150876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53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縦棒グラフと円グラフ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FF8242F-59CB-40F4-8D0F-99602F20C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100877"/>
              </p:ext>
            </p:extLst>
          </p:nvPr>
        </p:nvGraphicFramePr>
        <p:xfrm>
          <a:off x="335360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A18201-9913-4F81-8C68-DA4070925217}"/>
              </a:ext>
            </a:extLst>
          </p:cNvPr>
          <p:cNvSpPr txBox="1"/>
          <p:nvPr/>
        </p:nvSpPr>
        <p:spPr>
          <a:xfrm>
            <a:off x="173425" y="2037581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056862-4C6C-4DD2-87CE-7901A04509CA}"/>
              </a:ext>
            </a:extLst>
          </p:cNvPr>
          <p:cNvSpPr/>
          <p:nvPr/>
        </p:nvSpPr>
        <p:spPr>
          <a:xfrm>
            <a:off x="363958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F4560D-5EE9-46A7-AF55-AF904347B02C}"/>
              </a:ext>
            </a:extLst>
          </p:cNvPr>
          <p:cNvSpPr/>
          <p:nvPr/>
        </p:nvSpPr>
        <p:spPr>
          <a:xfrm>
            <a:off x="5855587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  <a:r>
              <a:rPr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シェア</a:t>
            </a:r>
            <a:endParaRPr kumimoji="1" lang="ja-JP" altLang="en-US" sz="2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354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5" y="4744194"/>
            <a:ext cx="6674346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1956221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使うケース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ランキング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縦棒グラフで、横軸が見にくくなった場合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フォーマットのポイント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縦の並び順をひっくりかえすときは、</a:t>
            </a:r>
            <a:b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縦軸を右クリック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軸の書式設定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軸の反転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</a:t>
            </a:r>
          </a:p>
        </p:txBody>
      </p:sp>
    </p:spTree>
    <p:extLst>
      <p:ext uri="{BB962C8B-B14F-4D97-AF65-F5344CB8AC3E}">
        <p14:creationId xmlns:p14="http://schemas.microsoft.com/office/powerpoint/2010/main" val="14923676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縦棒グラフと横棒グラフ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FF8242F-59CB-40F4-8D0F-99602F20C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443321"/>
              </p:ext>
            </p:extLst>
          </p:nvPr>
        </p:nvGraphicFramePr>
        <p:xfrm>
          <a:off x="335360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47ABCD-BD32-49F5-9CCA-C134F1ECB903}"/>
              </a:ext>
            </a:extLst>
          </p:cNvPr>
          <p:cNvSpPr/>
          <p:nvPr/>
        </p:nvSpPr>
        <p:spPr>
          <a:xfrm>
            <a:off x="363958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国別の売上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21E48F-11EA-487F-B6BA-B60C7CBDB1C6}"/>
              </a:ext>
            </a:extLst>
          </p:cNvPr>
          <p:cNvSpPr/>
          <p:nvPr/>
        </p:nvSpPr>
        <p:spPr>
          <a:xfrm>
            <a:off x="5855587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国別の売上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A18201-9913-4F81-8C68-DA4070925217}"/>
              </a:ext>
            </a:extLst>
          </p:cNvPr>
          <p:cNvSpPr txBox="1"/>
          <p:nvPr/>
        </p:nvSpPr>
        <p:spPr>
          <a:xfrm>
            <a:off x="173425" y="2037581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FA35B092-412F-47D8-A6EB-691F0CF6E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676396"/>
              </p:ext>
            </p:extLst>
          </p:nvPr>
        </p:nvGraphicFramePr>
        <p:xfrm>
          <a:off x="5852189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3E3262-DCD4-40A7-B6BC-3CC60E51C1AE}"/>
              </a:ext>
            </a:extLst>
          </p:cNvPr>
          <p:cNvSpPr txBox="1"/>
          <p:nvPr/>
        </p:nvSpPr>
        <p:spPr>
          <a:xfrm>
            <a:off x="10005733" y="2050194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7927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縦棒グラフと横棒グラフ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FF8242F-59CB-40F4-8D0F-99602F20C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018941"/>
              </p:ext>
            </p:extLst>
          </p:nvPr>
        </p:nvGraphicFramePr>
        <p:xfrm>
          <a:off x="335360" y="2263130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47ABCD-BD32-49F5-9CCA-C134F1ECB903}"/>
              </a:ext>
            </a:extLst>
          </p:cNvPr>
          <p:cNvSpPr/>
          <p:nvPr/>
        </p:nvSpPr>
        <p:spPr>
          <a:xfrm>
            <a:off x="363958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国別の売上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21E48F-11EA-487F-B6BA-B60C7CBDB1C6}"/>
              </a:ext>
            </a:extLst>
          </p:cNvPr>
          <p:cNvSpPr/>
          <p:nvPr/>
        </p:nvSpPr>
        <p:spPr>
          <a:xfrm>
            <a:off x="5855587" y="1399034"/>
            <a:ext cx="4940948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国別の売上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A18201-9913-4F81-8C68-DA4070925217}"/>
              </a:ext>
            </a:extLst>
          </p:cNvPr>
          <p:cNvSpPr txBox="1"/>
          <p:nvPr/>
        </p:nvSpPr>
        <p:spPr>
          <a:xfrm>
            <a:off x="173425" y="2037581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3E3262-DCD4-40A7-B6BC-3CC60E51C1AE}"/>
              </a:ext>
            </a:extLst>
          </p:cNvPr>
          <p:cNvSpPr txBox="1"/>
          <p:nvPr/>
        </p:nvSpPr>
        <p:spPr>
          <a:xfrm>
            <a:off x="10005733" y="2050194"/>
            <a:ext cx="100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（百万円）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4644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4" y="5354539"/>
            <a:ext cx="676875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32136484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417CB60F-115E-4AD8-8526-70FC17917D9B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2420888"/>
          <a:ext cx="11525251" cy="3633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2228261141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96882476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67802137"/>
                    </a:ext>
                  </a:extLst>
                </a:gridCol>
              </a:tblGrid>
              <a:tr h="90829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方法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データの更新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更新エラー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配色くずれ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サイズ調整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普通の貼り付け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b="0" dirty="0">
                          <a:solidFill>
                            <a:srgbClr val="00B050"/>
                          </a:solidFill>
                        </a:rPr>
                        <a:t>△</a:t>
                      </a:r>
                      <a:r>
                        <a:rPr kumimoji="1" lang="ja-JP" altLang="en-US" sz="2400" dirty="0"/>
                        <a:t>手動で更新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簡単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リンク貼り付け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自動で更新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18771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画像貼り付け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更新されない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3E71D2-47B1-4487-8DD9-97E032C3C2AD}"/>
              </a:ext>
            </a:extLst>
          </p:cNvPr>
          <p:cNvSpPr txBox="1"/>
          <p:nvPr/>
        </p:nvSpPr>
        <p:spPr>
          <a:xfrm>
            <a:off x="285749" y="1162051"/>
            <a:ext cx="11449050" cy="71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コピペ（貼り付け）の種類によってメリット、デメリットあり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5213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3EDAB8-FB3B-43BE-9088-05F2B450424D}"/>
              </a:ext>
            </a:extLst>
          </p:cNvPr>
          <p:cNvSpPr/>
          <p:nvPr/>
        </p:nvSpPr>
        <p:spPr>
          <a:xfrm>
            <a:off x="5231904" y="1484784"/>
            <a:ext cx="4117548" cy="8088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</a:t>
            </a:r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AFECFB0-07DE-4570-BFF0-2A10F4B5B1B0}"/>
              </a:ext>
            </a:extLst>
          </p:cNvPr>
          <p:cNvSpPr/>
          <p:nvPr/>
        </p:nvSpPr>
        <p:spPr>
          <a:xfrm>
            <a:off x="551384" y="1484939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パワポ内グラフ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85A7BF9-00DD-4CA1-884C-B1F7DC1A9145}"/>
              </a:ext>
            </a:extLst>
          </p:cNvPr>
          <p:cNvSpPr/>
          <p:nvPr/>
        </p:nvSpPr>
        <p:spPr>
          <a:xfrm>
            <a:off x="7394993" y="1722297"/>
            <a:ext cx="1954459" cy="5720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FF66C022-FF05-409D-9889-7BFF38A0389E}"/>
              </a:ext>
            </a:extLst>
          </p:cNvPr>
          <p:cNvSpPr/>
          <p:nvPr/>
        </p:nvSpPr>
        <p:spPr>
          <a:xfrm rot="5400000">
            <a:off x="3944761" y="1682436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ED1D75E-E6C1-49A2-AA2B-498DF14A30C1}"/>
              </a:ext>
            </a:extLst>
          </p:cNvPr>
          <p:cNvSpPr/>
          <p:nvPr/>
        </p:nvSpPr>
        <p:spPr>
          <a:xfrm>
            <a:off x="5231904" y="2826241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0777447-4A22-4012-AD81-38860470E104}"/>
              </a:ext>
            </a:extLst>
          </p:cNvPr>
          <p:cNvSpPr/>
          <p:nvPr/>
        </p:nvSpPr>
        <p:spPr>
          <a:xfrm>
            <a:off x="9470133" y="2826241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2FF237A-FE24-4101-B474-A4E77B733EE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186363" y="3230571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6C1BE5-CDD6-4260-8CCE-5C77A60D4638}"/>
              </a:ext>
            </a:extLst>
          </p:cNvPr>
          <p:cNvSpPr/>
          <p:nvPr/>
        </p:nvSpPr>
        <p:spPr>
          <a:xfrm>
            <a:off x="551384" y="2826241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普通の貼り付け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A63F55-DC5D-4739-B557-EFB8BED8F5FD}"/>
              </a:ext>
            </a:extLst>
          </p:cNvPr>
          <p:cNvSpPr txBox="1"/>
          <p:nvPr/>
        </p:nvSpPr>
        <p:spPr>
          <a:xfrm>
            <a:off x="7320136" y="2751184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手動で更新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E34B5DDD-5B3F-4A52-9C4F-020DBD4A144A}"/>
              </a:ext>
            </a:extLst>
          </p:cNvPr>
          <p:cNvSpPr/>
          <p:nvPr/>
        </p:nvSpPr>
        <p:spPr>
          <a:xfrm rot="5400000">
            <a:off x="3944761" y="3067649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27FCA0C-0B38-4A08-92F9-5893AF32A3C4}"/>
              </a:ext>
            </a:extLst>
          </p:cNvPr>
          <p:cNvSpPr/>
          <p:nvPr/>
        </p:nvSpPr>
        <p:spPr>
          <a:xfrm>
            <a:off x="5231904" y="4158703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B8A492F-0554-4B40-8263-1F098ECDFEA4}"/>
              </a:ext>
            </a:extLst>
          </p:cNvPr>
          <p:cNvSpPr/>
          <p:nvPr/>
        </p:nvSpPr>
        <p:spPr>
          <a:xfrm>
            <a:off x="9470133" y="4158703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9D555AE-02C1-4A19-AD79-0724820656C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186363" y="4563033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BA4C9F4-D9EE-4C66-B781-C3BB36EF19C2}"/>
              </a:ext>
            </a:extLst>
          </p:cNvPr>
          <p:cNvSpPr/>
          <p:nvPr/>
        </p:nvSpPr>
        <p:spPr>
          <a:xfrm>
            <a:off x="551384" y="4158703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5F07BCE-11E2-4D4D-8134-8DA524CF7EA7}"/>
              </a:ext>
            </a:extLst>
          </p:cNvPr>
          <p:cNvSpPr txBox="1"/>
          <p:nvPr/>
        </p:nvSpPr>
        <p:spPr>
          <a:xfrm>
            <a:off x="7320136" y="4092486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自動で更新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3E092468-66BA-40CF-9E17-66FFC5BFC4D6}"/>
              </a:ext>
            </a:extLst>
          </p:cNvPr>
          <p:cNvSpPr/>
          <p:nvPr/>
        </p:nvSpPr>
        <p:spPr>
          <a:xfrm rot="5400000">
            <a:off x="3944761" y="4356278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D772192-34BE-4182-A11E-622296207DFE}"/>
              </a:ext>
            </a:extLst>
          </p:cNvPr>
          <p:cNvSpPr/>
          <p:nvPr/>
        </p:nvSpPr>
        <p:spPr>
          <a:xfrm>
            <a:off x="5231904" y="5500660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87A1A52-353A-4115-B1AF-FD2492949A78}"/>
              </a:ext>
            </a:extLst>
          </p:cNvPr>
          <p:cNvSpPr/>
          <p:nvPr/>
        </p:nvSpPr>
        <p:spPr>
          <a:xfrm>
            <a:off x="9470133" y="5500660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5DB0044-387D-461A-929F-0CD7081C4D2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186363" y="5904990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87838E2-04AB-49AC-9DF9-40F72BB9E78D}"/>
              </a:ext>
            </a:extLst>
          </p:cNvPr>
          <p:cNvSpPr/>
          <p:nvPr/>
        </p:nvSpPr>
        <p:spPr>
          <a:xfrm>
            <a:off x="551384" y="5500660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B154C7-B8BC-44BC-B8BF-EF65D3D6BF25}"/>
              </a:ext>
            </a:extLst>
          </p:cNvPr>
          <p:cNvSpPr txBox="1"/>
          <p:nvPr/>
        </p:nvSpPr>
        <p:spPr>
          <a:xfrm>
            <a:off x="7320136" y="5424947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更新しない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DFEEC4EB-A54F-41B6-A013-83268C651DAB}"/>
              </a:ext>
            </a:extLst>
          </p:cNvPr>
          <p:cNvSpPr/>
          <p:nvPr/>
        </p:nvSpPr>
        <p:spPr>
          <a:xfrm rot="5400000">
            <a:off x="3944761" y="574141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3821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9297C3-EAD1-439D-BDDD-56D869683311}"/>
              </a:ext>
            </a:extLst>
          </p:cNvPr>
          <p:cNvSpPr/>
          <p:nvPr/>
        </p:nvSpPr>
        <p:spPr>
          <a:xfrm>
            <a:off x="479376" y="1412776"/>
            <a:ext cx="4283668" cy="607558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普通のコピペ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3254E4-8493-4DCD-81B1-158B8FE8965E}"/>
              </a:ext>
            </a:extLst>
          </p:cNvPr>
          <p:cNvSpPr/>
          <p:nvPr/>
        </p:nvSpPr>
        <p:spPr>
          <a:xfrm>
            <a:off x="5663952" y="1412776"/>
            <a:ext cx="4283668" cy="607558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</p:txBody>
      </p:sp>
    </p:spTree>
    <p:extLst>
      <p:ext uri="{BB962C8B-B14F-4D97-AF65-F5344CB8AC3E}">
        <p14:creationId xmlns:p14="http://schemas.microsoft.com/office/powerpoint/2010/main" val="28744067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8" y="1162051"/>
            <a:ext cx="11786915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エラーが起きるケース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コピー元のエクセルに参照できないと、データ更新されない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ファイル名が変更された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ファイルの保存場所が変わってしまった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パワーポイントだけをメールで送ってしまった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気を付けるポイント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ファイル名は変えない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ファイルの保存場所も変えない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データの更新エラー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866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ないほうがシンプル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テーブルデザイン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b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表のスタイル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罫線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上下の横線は太め（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1pt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内側は細め（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0.25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0.5pt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テーブルデザイン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から、線の太さを選んで、罫線を引く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見やすい表のコツ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1297581-A1C9-4F54-B459-A4987B7DC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66876"/>
              </p:ext>
            </p:extLst>
          </p:nvPr>
        </p:nvGraphicFramePr>
        <p:xfrm>
          <a:off x="6096000" y="2271792"/>
          <a:ext cx="58102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0">
                  <a:extLst>
                    <a:ext uri="{9D8B030D-6E8A-4147-A177-3AD203B41FA5}">
                      <a16:colId xmlns:a16="http://schemas.microsoft.com/office/drawing/2014/main" val="2183629787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1765053305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2660639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あああ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57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あああ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あああ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92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あああ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17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6182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4" y="5934422"/>
            <a:ext cx="676875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9961989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417CB60F-115E-4AD8-8526-70FC1791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86258"/>
              </p:ext>
            </p:extLst>
          </p:nvPr>
        </p:nvGraphicFramePr>
        <p:xfrm>
          <a:off x="335360" y="2420888"/>
          <a:ext cx="11525251" cy="3633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2228261141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96882476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67802137"/>
                    </a:ext>
                  </a:extLst>
                </a:gridCol>
              </a:tblGrid>
              <a:tr h="90829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方法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データの更新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更新エラー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配色くずれ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サイズ調整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普通の貼り付け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b="0" dirty="0">
                          <a:solidFill>
                            <a:srgbClr val="00B050"/>
                          </a:solidFill>
                        </a:rPr>
                        <a:t>△</a:t>
                      </a:r>
                      <a:r>
                        <a:rPr kumimoji="1" lang="ja-JP" altLang="en-US" sz="2400" dirty="0"/>
                        <a:t>手動で更新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簡単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リンク貼り付け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自動で更新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18771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画像貼り付け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更新されない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3E71D2-47B1-4487-8DD9-97E032C3C2AD}"/>
              </a:ext>
            </a:extLst>
          </p:cNvPr>
          <p:cNvSpPr txBox="1"/>
          <p:nvPr/>
        </p:nvSpPr>
        <p:spPr>
          <a:xfrm>
            <a:off x="285749" y="1162051"/>
            <a:ext cx="11449050" cy="71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コピペ（貼り付け）の種類によってメリット、デメリットあり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63807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3EDAB8-FB3B-43BE-9088-05F2B450424D}"/>
              </a:ext>
            </a:extLst>
          </p:cNvPr>
          <p:cNvSpPr/>
          <p:nvPr/>
        </p:nvSpPr>
        <p:spPr>
          <a:xfrm>
            <a:off x="5231904" y="1484784"/>
            <a:ext cx="4117548" cy="8088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</a:t>
            </a:r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AFECFB0-07DE-4570-BFF0-2A10F4B5B1B0}"/>
              </a:ext>
            </a:extLst>
          </p:cNvPr>
          <p:cNvSpPr/>
          <p:nvPr/>
        </p:nvSpPr>
        <p:spPr>
          <a:xfrm>
            <a:off x="551384" y="1484939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パワポ内グラフ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85A7BF9-00DD-4CA1-884C-B1F7DC1A9145}"/>
              </a:ext>
            </a:extLst>
          </p:cNvPr>
          <p:cNvSpPr/>
          <p:nvPr/>
        </p:nvSpPr>
        <p:spPr>
          <a:xfrm>
            <a:off x="7394993" y="1722297"/>
            <a:ext cx="1954459" cy="5720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FF66C022-FF05-409D-9889-7BFF38A0389E}"/>
              </a:ext>
            </a:extLst>
          </p:cNvPr>
          <p:cNvSpPr/>
          <p:nvPr/>
        </p:nvSpPr>
        <p:spPr>
          <a:xfrm rot="5400000">
            <a:off x="3944761" y="1682436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ED1D75E-E6C1-49A2-AA2B-498DF14A30C1}"/>
              </a:ext>
            </a:extLst>
          </p:cNvPr>
          <p:cNvSpPr/>
          <p:nvPr/>
        </p:nvSpPr>
        <p:spPr>
          <a:xfrm>
            <a:off x="5231904" y="2826241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0777447-4A22-4012-AD81-38860470E104}"/>
              </a:ext>
            </a:extLst>
          </p:cNvPr>
          <p:cNvSpPr/>
          <p:nvPr/>
        </p:nvSpPr>
        <p:spPr>
          <a:xfrm>
            <a:off x="9470133" y="2826241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2FF237A-FE24-4101-B474-A4E77B733EE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186363" y="3230571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6C1BE5-CDD6-4260-8CCE-5C77A60D4638}"/>
              </a:ext>
            </a:extLst>
          </p:cNvPr>
          <p:cNvSpPr/>
          <p:nvPr/>
        </p:nvSpPr>
        <p:spPr>
          <a:xfrm>
            <a:off x="551384" y="2826241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普通のコピペ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A63F55-DC5D-4739-B557-EFB8BED8F5FD}"/>
              </a:ext>
            </a:extLst>
          </p:cNvPr>
          <p:cNvSpPr txBox="1"/>
          <p:nvPr/>
        </p:nvSpPr>
        <p:spPr>
          <a:xfrm>
            <a:off x="7320136" y="2751184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手動で更新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E34B5DDD-5B3F-4A52-9C4F-020DBD4A144A}"/>
              </a:ext>
            </a:extLst>
          </p:cNvPr>
          <p:cNvSpPr/>
          <p:nvPr/>
        </p:nvSpPr>
        <p:spPr>
          <a:xfrm rot="5400000">
            <a:off x="3944761" y="3067649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27FCA0C-0B38-4A08-92F9-5893AF32A3C4}"/>
              </a:ext>
            </a:extLst>
          </p:cNvPr>
          <p:cNvSpPr/>
          <p:nvPr/>
        </p:nvSpPr>
        <p:spPr>
          <a:xfrm>
            <a:off x="5231904" y="4158703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B8A492F-0554-4B40-8263-1F098ECDFEA4}"/>
              </a:ext>
            </a:extLst>
          </p:cNvPr>
          <p:cNvSpPr/>
          <p:nvPr/>
        </p:nvSpPr>
        <p:spPr>
          <a:xfrm>
            <a:off x="9470133" y="4158703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9D555AE-02C1-4A19-AD79-0724820656C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186363" y="4563033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BA4C9F4-D9EE-4C66-B781-C3BB36EF19C2}"/>
              </a:ext>
            </a:extLst>
          </p:cNvPr>
          <p:cNvSpPr/>
          <p:nvPr/>
        </p:nvSpPr>
        <p:spPr>
          <a:xfrm>
            <a:off x="551384" y="4158703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5F07BCE-11E2-4D4D-8134-8DA524CF7EA7}"/>
              </a:ext>
            </a:extLst>
          </p:cNvPr>
          <p:cNvSpPr txBox="1"/>
          <p:nvPr/>
        </p:nvSpPr>
        <p:spPr>
          <a:xfrm>
            <a:off x="7320136" y="4092486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自動で更新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3E092468-66BA-40CF-9E17-66FFC5BFC4D6}"/>
              </a:ext>
            </a:extLst>
          </p:cNvPr>
          <p:cNvSpPr/>
          <p:nvPr/>
        </p:nvSpPr>
        <p:spPr>
          <a:xfrm rot="5400000">
            <a:off x="3944761" y="4356278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D772192-34BE-4182-A11E-622296207DFE}"/>
              </a:ext>
            </a:extLst>
          </p:cNvPr>
          <p:cNvSpPr/>
          <p:nvPr/>
        </p:nvSpPr>
        <p:spPr>
          <a:xfrm>
            <a:off x="5231904" y="5500660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87A1A52-353A-4115-B1AF-FD2492949A78}"/>
              </a:ext>
            </a:extLst>
          </p:cNvPr>
          <p:cNvSpPr/>
          <p:nvPr/>
        </p:nvSpPr>
        <p:spPr>
          <a:xfrm>
            <a:off x="9470133" y="5500660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5DB0044-387D-461A-929F-0CD7081C4D2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186363" y="5904990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87838E2-04AB-49AC-9DF9-40F72BB9E78D}"/>
              </a:ext>
            </a:extLst>
          </p:cNvPr>
          <p:cNvSpPr/>
          <p:nvPr/>
        </p:nvSpPr>
        <p:spPr>
          <a:xfrm>
            <a:off x="551384" y="5500660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B154C7-B8BC-44BC-B8BF-EF65D3D6BF25}"/>
              </a:ext>
            </a:extLst>
          </p:cNvPr>
          <p:cNvSpPr txBox="1"/>
          <p:nvPr/>
        </p:nvSpPr>
        <p:spPr>
          <a:xfrm>
            <a:off x="7320136" y="5424947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更新しない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DFEEC4EB-A54F-41B6-A013-83268C651DAB}"/>
              </a:ext>
            </a:extLst>
          </p:cNvPr>
          <p:cNvSpPr/>
          <p:nvPr/>
        </p:nvSpPr>
        <p:spPr>
          <a:xfrm rot="5400000">
            <a:off x="3944761" y="574141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9539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9297C3-EAD1-439D-BDDD-56D869683311}"/>
              </a:ext>
            </a:extLst>
          </p:cNvPr>
          <p:cNvSpPr/>
          <p:nvPr/>
        </p:nvSpPr>
        <p:spPr>
          <a:xfrm>
            <a:off x="479376" y="1412776"/>
            <a:ext cx="4283668" cy="607558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普通のコピペ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3254E4-8493-4DCD-81B1-158B8FE8965E}"/>
              </a:ext>
            </a:extLst>
          </p:cNvPr>
          <p:cNvSpPr/>
          <p:nvPr/>
        </p:nvSpPr>
        <p:spPr>
          <a:xfrm>
            <a:off x="5663952" y="1412776"/>
            <a:ext cx="4283668" cy="607558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4056276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417CB60F-115E-4AD8-8526-70FC1791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20451"/>
              </p:ext>
            </p:extLst>
          </p:nvPr>
        </p:nvGraphicFramePr>
        <p:xfrm>
          <a:off x="335360" y="3108192"/>
          <a:ext cx="11525251" cy="3633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2228261141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96882476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67802137"/>
                    </a:ext>
                  </a:extLst>
                </a:gridCol>
              </a:tblGrid>
              <a:tr h="90829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方法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データの更新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更新エラー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配色くずれ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サイズ調整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普通の貼り付け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b="0" dirty="0">
                          <a:solidFill>
                            <a:srgbClr val="00B050"/>
                          </a:solidFill>
                        </a:rPr>
                        <a:t>△</a:t>
                      </a:r>
                      <a:r>
                        <a:rPr kumimoji="1" lang="ja-JP" altLang="en-US" sz="2400" dirty="0"/>
                        <a:t>手動で更新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簡単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リンク貼り付け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自動で更新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18771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画像貼り付け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更新されない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3E71D2-47B1-4487-8DD9-97E032C3C2AD}"/>
              </a:ext>
            </a:extLst>
          </p:cNvPr>
          <p:cNvSpPr txBox="1"/>
          <p:nvPr/>
        </p:nvSpPr>
        <p:spPr>
          <a:xfrm>
            <a:off x="285749" y="1162051"/>
            <a:ext cx="11449050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グラフ数が少なければ、画像貼り付けがトラブル少ない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グラフ数が多ければ、リンク貼り付け（データ更新に注意）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225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縦線があるケース</a:t>
            </a:r>
          </a:p>
        </p:txBody>
      </p:sp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FDA2A0D2-BFAB-4712-8BEC-E423C464D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026115"/>
              </p:ext>
            </p:extLst>
          </p:nvPr>
        </p:nvGraphicFramePr>
        <p:xfrm>
          <a:off x="335360" y="1484784"/>
          <a:ext cx="10801201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525">
                  <a:extLst>
                    <a:ext uri="{9D8B030D-6E8A-4147-A177-3AD203B41FA5}">
                      <a16:colId xmlns:a16="http://schemas.microsoft.com/office/drawing/2014/main" val="198401045"/>
                    </a:ext>
                  </a:extLst>
                </a:gridCol>
                <a:gridCol w="2793907">
                  <a:extLst>
                    <a:ext uri="{9D8B030D-6E8A-4147-A177-3AD203B41FA5}">
                      <a16:colId xmlns:a16="http://schemas.microsoft.com/office/drawing/2014/main" val="4263742528"/>
                    </a:ext>
                  </a:extLst>
                </a:gridCol>
                <a:gridCol w="4287195">
                  <a:extLst>
                    <a:ext uri="{9D8B030D-6E8A-4147-A177-3AD203B41FA5}">
                      <a16:colId xmlns:a16="http://schemas.microsoft.com/office/drawing/2014/main" val="2495829146"/>
                    </a:ext>
                  </a:extLst>
                </a:gridCol>
                <a:gridCol w="1339668">
                  <a:extLst>
                    <a:ext uri="{9D8B030D-6E8A-4147-A177-3AD203B41FA5}">
                      <a16:colId xmlns:a16="http://schemas.microsoft.com/office/drawing/2014/main" val="2816703098"/>
                    </a:ext>
                  </a:extLst>
                </a:gridCol>
                <a:gridCol w="1285906">
                  <a:extLst>
                    <a:ext uri="{9D8B030D-6E8A-4147-A177-3AD203B41FA5}">
                      <a16:colId xmlns:a16="http://schemas.microsoft.com/office/drawing/2014/main" val="318776004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2800" b="1" dirty="0"/>
                        <a:t>期間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b="1" dirty="0"/>
                        <a:t>作業内容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/>
                        <a:t>担当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8124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A</a:t>
                      </a:r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/>
                        <a:t>B</a:t>
                      </a:r>
                      <a:endParaRPr kumimoji="1" lang="ja-JP" altLang="en-US" sz="2800" b="1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1695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r>
                        <a:rPr kumimoji="1" lang="ja-JP" altLang="en-US" sz="2800" dirty="0"/>
                        <a:t>月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 1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15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企画書の作成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0265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16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25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デザインの作成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0752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26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31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デザインの確認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344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r>
                        <a:rPr kumimoji="1" lang="ja-JP" altLang="en-US" sz="2800" dirty="0"/>
                        <a:t>月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  1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14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ウェブサイトの作成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3048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15</a:t>
                      </a:r>
                      <a:r>
                        <a:rPr kumimoji="1" lang="ja-JP" altLang="en-US" sz="2800" dirty="0"/>
                        <a:t>日～</a:t>
                      </a:r>
                      <a:r>
                        <a:rPr kumimoji="1" lang="en-US" altLang="ja-JP" sz="2800" dirty="0"/>
                        <a:t>28</a:t>
                      </a:r>
                      <a:r>
                        <a:rPr kumimoji="1" lang="ja-JP" altLang="en-US" sz="2800" dirty="0"/>
                        <a:t>日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最終確認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〇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0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44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各プランの紹介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A903735B-CF8E-4946-B289-F37E145FE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732482"/>
              </p:ext>
            </p:extLst>
          </p:nvPr>
        </p:nvGraphicFramePr>
        <p:xfrm>
          <a:off x="1847528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461523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98118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164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プラン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47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トライアル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はじめてのお客様向け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3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スタンダード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多くのお客様がご利用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750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プレミアム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ヘビーユーザーにはお得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1,200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0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45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2367930"/>
            <a:ext cx="502654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333876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 w="19050">
          <a:noFill/>
        </a:ln>
      </a:spPr>
      <a:bodyPr rtlCol="0" anchor="ctr"/>
      <a:lstStyle>
        <a:defPPr algn="ctr">
          <a:defRPr kumimoji="1" sz="2800" dirty="0" smtClean="0">
            <a:solidFill>
              <a:schemeClr val="bg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13715</TotalTime>
  <Words>3003</Words>
  <Application>Microsoft Office PowerPoint</Application>
  <PresentationFormat>ワイド画面</PresentationFormat>
  <Paragraphs>886</Paragraphs>
  <Slides>64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64</vt:i4>
      </vt:variant>
    </vt:vector>
  </HeadingPairs>
  <TitlesOfParts>
    <vt:vector size="68" baseType="lpstr">
      <vt:lpstr>游ゴシック</vt:lpstr>
      <vt:lpstr>游ゴシック Medium</vt:lpstr>
      <vt:lpstr>Arial</vt:lpstr>
      <vt:lpstr>Office テーマ</vt:lpstr>
      <vt:lpstr>表・グラフをマスター</vt:lpstr>
      <vt:lpstr>表の挿入</vt:lpstr>
      <vt:lpstr>各プランの紹介</vt:lpstr>
      <vt:lpstr>表・グラフをマスター</vt:lpstr>
      <vt:lpstr>各プランの紹介</vt:lpstr>
      <vt:lpstr>見やすい表のコツ</vt:lpstr>
      <vt:lpstr>縦線があるケース</vt:lpstr>
      <vt:lpstr>各プランの紹介</vt:lpstr>
      <vt:lpstr>表・グラフをマスター</vt:lpstr>
      <vt:lpstr>各プランの紹介</vt:lpstr>
      <vt:lpstr>各プランの紹介</vt:lpstr>
      <vt:lpstr>見やすい表のコツ</vt:lpstr>
      <vt:lpstr>表・グラフをマスター</vt:lpstr>
      <vt:lpstr>高さ、幅を統一</vt:lpstr>
      <vt:lpstr>各プランの紹介</vt:lpstr>
      <vt:lpstr>高さ、幅のそろえ</vt:lpstr>
      <vt:lpstr>高さ、幅のそろえ</vt:lpstr>
      <vt:lpstr>表・グラフをマスター</vt:lpstr>
      <vt:lpstr>各プランの紹介</vt:lpstr>
      <vt:lpstr>見やすい表のコツ</vt:lpstr>
      <vt:lpstr>各プランの紹介</vt:lpstr>
      <vt:lpstr>表・グラフをマスター</vt:lpstr>
      <vt:lpstr>各プランの紹介</vt:lpstr>
      <vt:lpstr>見やすい表のコツ</vt:lpstr>
      <vt:lpstr>表・グラフをマスター</vt:lpstr>
      <vt:lpstr>行・列の挿入</vt:lpstr>
      <vt:lpstr>各プランの紹介</vt:lpstr>
      <vt:lpstr>表・グラフをマスター</vt:lpstr>
      <vt:lpstr>各プランの紹介</vt:lpstr>
      <vt:lpstr>セルの結合</vt:lpstr>
      <vt:lpstr>セルの結合</vt:lpstr>
      <vt:lpstr>表・グラフをマスター</vt:lpstr>
      <vt:lpstr>図形との組み合わせ</vt:lpstr>
      <vt:lpstr>表・グラフをマスター</vt:lpstr>
      <vt:lpstr>グラフの挿入</vt:lpstr>
      <vt:lpstr>商品Aの売上の推移</vt:lpstr>
      <vt:lpstr>表・グラフをマスター</vt:lpstr>
      <vt:lpstr>見やすいグラフのコツ</vt:lpstr>
      <vt:lpstr>表・グラフをマスター</vt:lpstr>
      <vt:lpstr>見やすいグラフのコツ</vt:lpstr>
      <vt:lpstr>表・グラフをマスター</vt:lpstr>
      <vt:lpstr>見やすいグラフのコツ</vt:lpstr>
      <vt:lpstr>表・グラフをマスター</vt:lpstr>
      <vt:lpstr>折れ線グラフ</vt:lpstr>
      <vt:lpstr>縦棒グラフと折れ線グラフ</vt:lpstr>
      <vt:lpstr>縦棒グラフと折れ線グラフ</vt:lpstr>
      <vt:lpstr>表・グラフをマスター</vt:lpstr>
      <vt:lpstr>円グラフ</vt:lpstr>
      <vt:lpstr>縦棒グラフと円グラフ</vt:lpstr>
      <vt:lpstr>縦棒グラフと円グラフ</vt:lpstr>
      <vt:lpstr>表・グラフをマスター</vt:lpstr>
      <vt:lpstr>横棒グラフ</vt:lpstr>
      <vt:lpstr>縦棒グラフと横棒グラフ</vt:lpstr>
      <vt:lpstr>縦棒グラフと横棒グラフ</vt:lpstr>
      <vt:lpstr>表・グラフをマスター</vt:lpstr>
      <vt:lpstr>エクセル表、グラフをパワーポイントにコピーする</vt:lpstr>
      <vt:lpstr>エクセル表、グラフをパワーポイントにコピーする</vt:lpstr>
      <vt:lpstr>エクセル表、グラフをパワーポイントにコピーする</vt:lpstr>
      <vt:lpstr>データの更新エラー</vt:lpstr>
      <vt:lpstr>表・グラフをマスター</vt:lpstr>
      <vt:lpstr>エクセル表、グラフをパワーポイントにコピーする</vt:lpstr>
      <vt:lpstr>エクセル表、グラフをパワーポイントにコピーする</vt:lpstr>
      <vt:lpstr>エクセル表、グラフをパワーポイントにコピーする</vt:lpstr>
      <vt:lpstr>エクセル表、グラフをパワーポイントにコピーする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Hitoshi</dc:creator>
  <cp:lastModifiedBy>Hitoshi</cp:lastModifiedBy>
  <cp:revision>301</cp:revision>
  <dcterms:created xsi:type="dcterms:W3CDTF">2020-11-14T08:32:21Z</dcterms:created>
  <dcterms:modified xsi:type="dcterms:W3CDTF">2021-01-07T07:49:24Z</dcterms:modified>
</cp:coreProperties>
</file>