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k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e08b21a6b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33e08b21a6b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e08b21a6b_1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33e08b21a6b_1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e08b21a6b_1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33e08b21a6b_1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e08b21a6b_1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33e08b21a6b_1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e08b21a6b_1_1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g33e08b21a6b_1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e08b21a6b_1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4" name="Google Shape;314;g33e08b21a6b_1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Malgun Gothic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Malgun Gothic"/>
              <a:buNone/>
              <a:defRPr b="0" i="0" sz="3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3234150" y="2257566"/>
            <a:ext cx="2675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" sz="3400">
                <a:solidFill>
                  <a:schemeClr val="dk1"/>
                </a:solidFill>
              </a:rPr>
              <a:t>3조 UI설계서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7234200" y="1994775"/>
            <a:ext cx="1945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커뮤니티 페이지(W_Community) 외의 페이지에서 클릭 시 커뮤니티 페이지로 이동</a:t>
            </a:r>
            <a:endParaRPr b="1" i="0" sz="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4" title="head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75" y="1401375"/>
            <a:ext cx="6795448" cy="60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4"/>
          <p:cNvCxnSpPr>
            <a:stCxn id="93" idx="1"/>
            <a:endCxn id="93" idx="3"/>
          </p:cNvCxnSpPr>
          <p:nvPr/>
        </p:nvCxnSpPr>
        <p:spPr>
          <a:xfrm>
            <a:off x="0" y="215450"/>
            <a:ext cx="68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4"/>
          <p:cNvSpPr/>
          <p:nvPr/>
        </p:nvSpPr>
        <p:spPr>
          <a:xfrm>
            <a:off x="0" y="9075"/>
            <a:ext cx="1012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화면 ID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0" y="214850"/>
            <a:ext cx="2389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상단 네비게이션 바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045950" y="1126"/>
            <a:ext cx="984000" cy="2241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6854190" y="1161098"/>
            <a:ext cx="2293500" cy="603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6854200" y="427250"/>
            <a:ext cx="22935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850906" y="418469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7600950" y="228600"/>
            <a:ext cx="7500" cy="7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34201" y="441100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사이트 로고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225775" y="649863"/>
            <a:ext cx="1945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 </a:t>
            </a:r>
            <a:r>
              <a:rPr b="0" i="0" lang="k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메인페이지</a:t>
            </a: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ko" sz="800">
                <a:solidFill>
                  <a:schemeClr val="dk1"/>
                </a:solidFill>
              </a:rPr>
              <a:t>W_Main</a:t>
            </a:r>
            <a:r>
              <a:rPr b="0" i="0" lang="ko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ko" sz="800">
                <a:solidFill>
                  <a:schemeClr val="dk1"/>
                </a:solidFill>
              </a:rPr>
              <a:t>페이지 최상단으로 이동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983925" y="7125"/>
            <a:ext cx="8562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W_Header</a:t>
            </a:r>
            <a:endParaRPr sz="900">
              <a:solidFill>
                <a:srgbClr val="262626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6348889" y="-6667"/>
            <a:ext cx="2091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2904813" y="218450"/>
            <a:ext cx="3423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일부 페이지가 공유하며, 스크롤 시 상단에 fix되는 네비게이션 바</a:t>
            </a:r>
            <a:endParaRPr b="0" i="0" sz="9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/>
          <p:nvPr/>
        </p:nvSpPr>
        <p:spPr>
          <a:xfrm>
            <a:off x="6851335" y="1161048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850375" y="1764978"/>
            <a:ext cx="2293500" cy="625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851333" y="1764983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854200" y="2390475"/>
            <a:ext cx="2293500" cy="792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14"/>
          <p:cNvSpPr/>
          <p:nvPr/>
        </p:nvSpPr>
        <p:spPr>
          <a:xfrm>
            <a:off x="6851325" y="2390475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4"/>
          <p:cNvSpPr/>
          <p:nvPr/>
        </p:nvSpPr>
        <p:spPr>
          <a:xfrm>
            <a:off x="6843725" y="10850"/>
            <a:ext cx="2301300" cy="412800"/>
          </a:xfrm>
          <a:prstGeom prst="rect">
            <a:avLst/>
          </a:prstGeom>
          <a:solidFill>
            <a:srgbClr val="FC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234190" y="1192563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웹진 페이지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234190" y="1810488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커뮤니티 페이지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7267465" y="2423000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로그인 버튼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4"/>
          <p:cNvSpPr/>
          <p:nvPr/>
        </p:nvSpPr>
        <p:spPr>
          <a:xfrm>
            <a:off x="2904826" y="116105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4"/>
          <p:cNvSpPr/>
          <p:nvPr/>
        </p:nvSpPr>
        <p:spPr>
          <a:xfrm>
            <a:off x="3765401" y="159892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2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7225775" y="1361925"/>
            <a:ext cx="1945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메인 페이지의  웹진 시작 부분 스크롤로 이동</a:t>
            </a:r>
            <a:endParaRPr b="1" i="0" sz="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4"/>
          <p:cNvSpPr/>
          <p:nvPr/>
        </p:nvSpPr>
        <p:spPr>
          <a:xfrm>
            <a:off x="4766951" y="155620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3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7234200" y="2627625"/>
            <a:ext cx="1945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</a:t>
            </a:r>
            <a:r>
              <a:rPr b="1" lang="ko" sz="800">
                <a:solidFill>
                  <a:srgbClr val="38761D"/>
                </a:solidFill>
              </a:rPr>
              <a:t> </a:t>
            </a:r>
            <a:r>
              <a:rPr lang="ko" sz="800">
                <a:solidFill>
                  <a:schemeClr val="dk1"/>
                </a:solidFill>
              </a:rPr>
              <a:t>비로그인 상태일 경우, 로그인 페이지(W_Login)로 이동, 로그인 상태인 경우 로그아웃 버튼으로 변경</a:t>
            </a:r>
            <a:endParaRPr i="0" sz="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5629401" y="151810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4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171451" y="147742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5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6854200" y="3197850"/>
            <a:ext cx="22767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4"/>
          <p:cNvSpPr/>
          <p:nvPr/>
        </p:nvSpPr>
        <p:spPr>
          <a:xfrm>
            <a:off x="6851319" y="3187244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5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7234188" y="3260475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회원가입 버튼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4"/>
          <p:cNvSpPr txBox="1"/>
          <p:nvPr/>
        </p:nvSpPr>
        <p:spPr>
          <a:xfrm>
            <a:off x="7208913" y="3420463"/>
            <a:ext cx="1945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비로그인 상태일 경우, 회원가입 페이지(W_Signup)로 이동, 로그인 상태인 경우 버튼 제거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0" y="7250"/>
            <a:ext cx="6843600" cy="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/>
          <p:nvPr/>
        </p:nvSpPr>
        <p:spPr>
          <a:xfrm>
            <a:off x="6850375" y="1764978"/>
            <a:ext cx="2293500" cy="625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" name="Google Shape;131;p15" title="PAG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300" y="630987"/>
            <a:ext cx="3858401" cy="431097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7234200" y="1994775"/>
            <a:ext cx="19458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기사 상세 페이지로 이동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15"/>
          <p:cNvCxnSpPr>
            <a:stCxn id="134" idx="1"/>
            <a:endCxn id="134" idx="3"/>
          </p:cNvCxnSpPr>
          <p:nvPr/>
        </p:nvCxnSpPr>
        <p:spPr>
          <a:xfrm>
            <a:off x="0" y="215450"/>
            <a:ext cx="68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0" y="9075"/>
            <a:ext cx="1012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화면 ID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0" y="214850"/>
            <a:ext cx="2389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메인 페이지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5045950" y="1126"/>
            <a:ext cx="984000" cy="2241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6854190" y="1161098"/>
            <a:ext cx="2293500" cy="603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6854200" y="427250"/>
            <a:ext cx="22935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6850906" y="418469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7600950" y="228600"/>
            <a:ext cx="7500" cy="7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7234201" y="441100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기사 캐러셀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5"/>
          <p:cNvSpPr txBox="1"/>
          <p:nvPr/>
        </p:nvSpPr>
        <p:spPr>
          <a:xfrm>
            <a:off x="7225775" y="649863"/>
            <a:ext cx="1945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자동으로 회전하는 최근 기사 5개의 썸네일 캐러셀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5"/>
          <p:cNvSpPr txBox="1"/>
          <p:nvPr/>
        </p:nvSpPr>
        <p:spPr>
          <a:xfrm>
            <a:off x="983925" y="7125"/>
            <a:ext cx="8562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W_Main</a:t>
            </a:r>
            <a:endParaRPr sz="900">
              <a:solidFill>
                <a:srgbClr val="262626"/>
              </a:solidFill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6348889" y="-6667"/>
            <a:ext cx="2091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262626"/>
                </a:solidFill>
              </a:rPr>
              <a:t>2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904813" y="218450"/>
            <a:ext cx="3423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사이트에 접속시 가장 먼저 보이는 메인 페이지</a:t>
            </a:r>
            <a:endParaRPr b="0" i="0" sz="9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6851335" y="1161048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6851333" y="1764983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6843725" y="10850"/>
            <a:ext cx="2301300" cy="412800"/>
          </a:xfrm>
          <a:prstGeom prst="rect">
            <a:avLst/>
          </a:prstGeom>
          <a:solidFill>
            <a:srgbClr val="FC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7234190" y="1192563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기사 썸네일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7234190" y="1810488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기사 제목 &amp; 소제목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3407051" y="106237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7225775" y="1361925"/>
            <a:ext cx="1945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기사 상세 페이지로 이동</a:t>
            </a:r>
            <a:endParaRPr b="1" i="0" sz="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2722976" y="228347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2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3196176" y="228347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3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0" y="7250"/>
            <a:ext cx="6843600" cy="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/>
          <p:nvPr/>
        </p:nvSpPr>
        <p:spPr>
          <a:xfrm>
            <a:off x="6850375" y="1764978"/>
            <a:ext cx="2293500" cy="625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p16" title="PAGE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502" y="649875"/>
            <a:ext cx="3971799" cy="4217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/>
        </p:nvSpPr>
        <p:spPr>
          <a:xfrm>
            <a:off x="7234200" y="1994775"/>
            <a:ext cx="19458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" sz="800">
                <a:solidFill>
                  <a:srgbClr val="38761D"/>
                </a:solidFill>
              </a:rPr>
              <a:t>입력</a:t>
            </a: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ko" sz="800">
                <a:solidFill>
                  <a:schemeClr val="dk1"/>
                </a:solidFill>
              </a:rPr>
              <a:t>로그인에 필요한 비밀번호를 입력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" name="Google Shape;163;p16"/>
          <p:cNvCxnSpPr>
            <a:stCxn id="164" idx="1"/>
            <a:endCxn id="164" idx="3"/>
          </p:cNvCxnSpPr>
          <p:nvPr/>
        </p:nvCxnSpPr>
        <p:spPr>
          <a:xfrm>
            <a:off x="0" y="215450"/>
            <a:ext cx="68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16"/>
          <p:cNvSpPr/>
          <p:nvPr/>
        </p:nvSpPr>
        <p:spPr>
          <a:xfrm>
            <a:off x="0" y="9075"/>
            <a:ext cx="1012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화면 ID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16"/>
          <p:cNvSpPr/>
          <p:nvPr/>
        </p:nvSpPr>
        <p:spPr>
          <a:xfrm>
            <a:off x="0" y="214850"/>
            <a:ext cx="2389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로그인 시도 화면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5045950" y="1126"/>
            <a:ext cx="984000" cy="2241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6854190" y="1161098"/>
            <a:ext cx="2293500" cy="6039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6854200" y="427250"/>
            <a:ext cx="22935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6850906" y="418469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7600950" y="228600"/>
            <a:ext cx="7500" cy="7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16"/>
          <p:cNvSpPr txBox="1"/>
          <p:nvPr/>
        </p:nvSpPr>
        <p:spPr>
          <a:xfrm>
            <a:off x="7234201" y="441100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뒤로가기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7225775" y="649863"/>
            <a:ext cx="19458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이전 페이지로 이동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983925" y="7125"/>
            <a:ext cx="8562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W_Login</a:t>
            </a:r>
            <a:endParaRPr sz="900">
              <a:solidFill>
                <a:srgbClr val="262626"/>
              </a:solidFill>
            </a:endParaRPr>
          </a:p>
        </p:txBody>
      </p:sp>
      <p:sp>
        <p:nvSpPr>
          <p:cNvPr id="175" name="Google Shape;175;p16"/>
          <p:cNvSpPr txBox="1"/>
          <p:nvPr/>
        </p:nvSpPr>
        <p:spPr>
          <a:xfrm>
            <a:off x="6348889" y="-6667"/>
            <a:ext cx="2091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262626"/>
                </a:solidFill>
              </a:rPr>
              <a:t>3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6"/>
          <p:cNvSpPr txBox="1"/>
          <p:nvPr/>
        </p:nvSpPr>
        <p:spPr>
          <a:xfrm>
            <a:off x="2904813" y="218450"/>
            <a:ext cx="3423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로그인을 하거나, 회원가입을 할 수 있는 페이지</a:t>
            </a:r>
            <a:endParaRPr b="0" i="0" sz="9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851335" y="1161048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851333" y="1764983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6854200" y="2390475"/>
            <a:ext cx="2293500" cy="792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6851325" y="2390475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6843725" y="10850"/>
            <a:ext cx="2301300" cy="412800"/>
          </a:xfrm>
          <a:prstGeom prst="rect">
            <a:avLst/>
          </a:prstGeom>
          <a:solidFill>
            <a:srgbClr val="FC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7234190" y="1192563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이메일 입력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6"/>
          <p:cNvSpPr txBox="1"/>
          <p:nvPr/>
        </p:nvSpPr>
        <p:spPr>
          <a:xfrm>
            <a:off x="7234190" y="1810488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비밀번호 입력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/>
          <p:nvPr/>
        </p:nvSpPr>
        <p:spPr>
          <a:xfrm>
            <a:off x="7267465" y="2423000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로그인 버튼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1718551" y="58955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2769601" y="221420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2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7225775" y="1361925"/>
            <a:ext cx="1945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" sz="800">
                <a:solidFill>
                  <a:srgbClr val="38761D"/>
                </a:solidFill>
              </a:rPr>
              <a:t>입력</a:t>
            </a: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ko" sz="800">
                <a:solidFill>
                  <a:schemeClr val="dk1"/>
                </a:solidFill>
              </a:rPr>
              <a:t>로그인에 필요한 아이디를 입력</a:t>
            </a:r>
            <a:endParaRPr b="1" i="0" sz="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2769601" y="272517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3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6"/>
          <p:cNvSpPr txBox="1"/>
          <p:nvPr/>
        </p:nvSpPr>
        <p:spPr>
          <a:xfrm>
            <a:off x="7234200" y="2627625"/>
            <a:ext cx="1945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</a:t>
            </a:r>
            <a:r>
              <a:rPr b="1" lang="ko" sz="800">
                <a:solidFill>
                  <a:srgbClr val="38761D"/>
                </a:solidFill>
              </a:rPr>
              <a:t> </a:t>
            </a:r>
            <a:r>
              <a:rPr lang="ko" sz="800">
                <a:solidFill>
                  <a:schemeClr val="dk1"/>
                </a:solidFill>
              </a:rPr>
              <a:t>submit </a:t>
            </a:r>
            <a:r>
              <a:rPr lang="ko" sz="800">
                <a:solidFill>
                  <a:schemeClr val="dk1"/>
                </a:solidFill>
              </a:rPr>
              <a:t>수행, 아이디나 비밀번호가 올바르지 않으면 오류 내용을 출력</a:t>
            </a:r>
            <a:endParaRPr i="0" sz="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2847551" y="323615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4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2811726" y="353597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5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6854200" y="3197850"/>
            <a:ext cx="22767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6851319" y="3187244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5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7234188" y="3260475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회원가입 링크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7208913" y="3420463"/>
            <a:ext cx="1945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회원가입 페이지(W_Signup)으로 이동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/>
          <p:nvPr/>
        </p:nvSpPr>
        <p:spPr>
          <a:xfrm>
            <a:off x="0" y="7250"/>
            <a:ext cx="6843600" cy="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/>
          <p:nvPr/>
        </p:nvSpPr>
        <p:spPr>
          <a:xfrm>
            <a:off x="6854200" y="1161100"/>
            <a:ext cx="2293500" cy="927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7225775" y="1361925"/>
            <a:ext cx="1945800" cy="8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" sz="800">
                <a:solidFill>
                  <a:srgbClr val="38761D"/>
                </a:solidFill>
              </a:rPr>
              <a:t>입력</a:t>
            </a: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ko" sz="800">
                <a:solidFill>
                  <a:schemeClr val="dk1"/>
                </a:solidFill>
              </a:rPr>
              <a:t>계정 생성에 필요한 데이터들을 입력. 이메일과 닉네임은 unique속성으로 중복 체크를 해야 사용할 수 있고, 비밀번호와 비밀번호 확인의 값은 같아야 한다.</a:t>
            </a:r>
            <a:endParaRPr b="1" i="0" sz="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7" title="PAGE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113" y="547149"/>
            <a:ext cx="3649774" cy="43244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17"/>
          <p:cNvCxnSpPr>
            <a:stCxn id="204" idx="1"/>
            <a:endCxn id="204" idx="3"/>
          </p:cNvCxnSpPr>
          <p:nvPr/>
        </p:nvCxnSpPr>
        <p:spPr>
          <a:xfrm>
            <a:off x="0" y="215450"/>
            <a:ext cx="68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" name="Google Shape;205;p17"/>
          <p:cNvSpPr/>
          <p:nvPr/>
        </p:nvSpPr>
        <p:spPr>
          <a:xfrm>
            <a:off x="0" y="9075"/>
            <a:ext cx="1012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화면 ID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17"/>
          <p:cNvSpPr/>
          <p:nvPr/>
        </p:nvSpPr>
        <p:spPr>
          <a:xfrm>
            <a:off x="0" y="214850"/>
            <a:ext cx="2389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회원가입 화면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17"/>
          <p:cNvSpPr/>
          <p:nvPr/>
        </p:nvSpPr>
        <p:spPr>
          <a:xfrm>
            <a:off x="5045950" y="1126"/>
            <a:ext cx="984000" cy="2241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17"/>
          <p:cNvSpPr/>
          <p:nvPr/>
        </p:nvSpPr>
        <p:spPr>
          <a:xfrm>
            <a:off x="6854200" y="427250"/>
            <a:ext cx="22935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17"/>
          <p:cNvSpPr/>
          <p:nvPr/>
        </p:nvSpPr>
        <p:spPr>
          <a:xfrm>
            <a:off x="6850906" y="418469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7"/>
          <p:cNvSpPr/>
          <p:nvPr/>
        </p:nvSpPr>
        <p:spPr>
          <a:xfrm>
            <a:off x="7600950" y="228600"/>
            <a:ext cx="7500" cy="7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>
            <a:off x="7234201" y="441100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뒤로가기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>
            <a:off x="7225775" y="649863"/>
            <a:ext cx="19458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이전 페이지로 이동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>
            <a:off x="983925" y="7125"/>
            <a:ext cx="8562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W_Signup</a:t>
            </a:r>
            <a:endParaRPr sz="900">
              <a:solidFill>
                <a:srgbClr val="262626"/>
              </a:solidFill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6348889" y="-6667"/>
            <a:ext cx="2091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262626"/>
                </a:solidFill>
              </a:rPr>
              <a:t>4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>
            <a:off x="2904813" y="218450"/>
            <a:ext cx="3423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새로 계정을 등록할 수 있는 페이지</a:t>
            </a:r>
            <a:endParaRPr b="0" i="0" sz="9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7"/>
          <p:cNvSpPr/>
          <p:nvPr/>
        </p:nvSpPr>
        <p:spPr>
          <a:xfrm>
            <a:off x="6851335" y="1161048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7"/>
          <p:cNvSpPr/>
          <p:nvPr/>
        </p:nvSpPr>
        <p:spPr>
          <a:xfrm>
            <a:off x="6843725" y="10850"/>
            <a:ext cx="2301300" cy="412800"/>
          </a:xfrm>
          <a:prstGeom prst="rect">
            <a:avLst/>
          </a:prstGeom>
          <a:solidFill>
            <a:srgbClr val="FC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17"/>
          <p:cNvSpPr txBox="1"/>
          <p:nvPr/>
        </p:nvSpPr>
        <p:spPr>
          <a:xfrm>
            <a:off x="7234190" y="1192563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정보 입력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1986976" y="46737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3034951" y="141577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2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7"/>
          <p:cNvSpPr/>
          <p:nvPr/>
        </p:nvSpPr>
        <p:spPr>
          <a:xfrm>
            <a:off x="2345326" y="326047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5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4731764" y="151840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4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6852125" y="3545250"/>
            <a:ext cx="22767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17"/>
          <p:cNvSpPr/>
          <p:nvPr/>
        </p:nvSpPr>
        <p:spPr>
          <a:xfrm>
            <a:off x="6851319" y="3553794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6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>
            <a:off x="7232113" y="3578250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회원가입 </a:t>
            </a:r>
            <a:r>
              <a:rPr b="1" lang="ko" sz="900">
                <a:solidFill>
                  <a:schemeClr val="dk1"/>
                </a:solidFill>
              </a:rPr>
              <a:t>버튼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>
            <a:off x="7206838" y="3767863"/>
            <a:ext cx="1945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조건 만족 시 입력된 데이터로 계정 생성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4731776" y="106625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3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3568001" y="356527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6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6845800" y="2088750"/>
            <a:ext cx="22935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6851322" y="2088750"/>
            <a:ext cx="3471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3,4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7"/>
          <p:cNvSpPr txBox="1"/>
          <p:nvPr/>
        </p:nvSpPr>
        <p:spPr>
          <a:xfrm>
            <a:off x="7265640" y="2106351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중복 확인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7"/>
          <p:cNvSpPr txBox="1"/>
          <p:nvPr/>
        </p:nvSpPr>
        <p:spPr>
          <a:xfrm>
            <a:off x="7206850" y="2326563"/>
            <a:ext cx="1945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38761D"/>
                </a:solidFill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입력한 값이 데이터베이스에 존재하는지 체크. 존재하지 않는 값만 사용할 수 있다. 확인되지 않으면 가입 불가능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6852125" y="2822300"/>
            <a:ext cx="22767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6849244" y="2811694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5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7223713" y="2849475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약관 동의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7206838" y="3044913"/>
            <a:ext cx="1945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Weekend의 개인정보 수집에 대한 modal창이 생성되고, 체크되지 않으면 가입 불가능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4776076" y="316042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7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7"/>
          <p:cNvSpPr/>
          <p:nvPr/>
        </p:nvSpPr>
        <p:spPr>
          <a:xfrm>
            <a:off x="6840612" y="4289700"/>
            <a:ext cx="22767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9" name="Google Shape;239;p17"/>
          <p:cNvSpPr/>
          <p:nvPr/>
        </p:nvSpPr>
        <p:spPr>
          <a:xfrm>
            <a:off x="6839806" y="4298244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7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7"/>
          <p:cNvSpPr txBox="1"/>
          <p:nvPr/>
        </p:nvSpPr>
        <p:spPr>
          <a:xfrm>
            <a:off x="7220601" y="4322700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기자 확인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7195325" y="4512329"/>
            <a:ext cx="1945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" sz="800">
                <a:solidFill>
                  <a:srgbClr val="38761D"/>
                </a:solidFill>
              </a:rPr>
              <a:t>토글</a:t>
            </a: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ko" sz="800">
                <a:solidFill>
                  <a:schemeClr val="dk1"/>
                </a:solidFill>
              </a:rPr>
              <a:t>토글 시 기자 확인 용 modal창을 생성하고, 토글 시 계정의 type을 2로 변경 (default=1)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0" y="7250"/>
            <a:ext cx="6843600" cy="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18" title="PAGE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75" y="608575"/>
            <a:ext cx="4192823" cy="439902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8"/>
          <p:cNvSpPr/>
          <p:nvPr/>
        </p:nvSpPr>
        <p:spPr>
          <a:xfrm>
            <a:off x="6854200" y="1161100"/>
            <a:ext cx="2293500" cy="927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7225775" y="1361925"/>
            <a:ext cx="1945800" cy="5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" sz="800">
                <a:solidFill>
                  <a:srgbClr val="38761D"/>
                </a:solidFill>
              </a:rPr>
              <a:t>클릭</a:t>
            </a: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ko" sz="800">
                <a:solidFill>
                  <a:schemeClr val="dk1"/>
                </a:solidFill>
              </a:rPr>
              <a:t>현재 보고 있는 게시판의 페이지 번호를 출력, 숫자를 누르면 해당 번호의 게시판 페이지로 이동</a:t>
            </a:r>
            <a:endParaRPr b="1" i="0" sz="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p18"/>
          <p:cNvCxnSpPr>
            <a:stCxn id="250" idx="1"/>
            <a:endCxn id="250" idx="3"/>
          </p:cNvCxnSpPr>
          <p:nvPr/>
        </p:nvCxnSpPr>
        <p:spPr>
          <a:xfrm>
            <a:off x="0" y="215450"/>
            <a:ext cx="68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1" name="Google Shape;251;p18"/>
          <p:cNvSpPr/>
          <p:nvPr/>
        </p:nvSpPr>
        <p:spPr>
          <a:xfrm>
            <a:off x="0" y="9075"/>
            <a:ext cx="1012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화면 ID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0" y="214850"/>
            <a:ext cx="2389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유저 커뮤니티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18"/>
          <p:cNvSpPr/>
          <p:nvPr/>
        </p:nvSpPr>
        <p:spPr>
          <a:xfrm>
            <a:off x="5045950" y="1126"/>
            <a:ext cx="984000" cy="2241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18"/>
          <p:cNvSpPr/>
          <p:nvPr/>
        </p:nvSpPr>
        <p:spPr>
          <a:xfrm>
            <a:off x="6854200" y="427250"/>
            <a:ext cx="22935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6850906" y="418469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7600950" y="228600"/>
            <a:ext cx="7500" cy="7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18"/>
          <p:cNvSpPr txBox="1"/>
          <p:nvPr/>
        </p:nvSpPr>
        <p:spPr>
          <a:xfrm>
            <a:off x="7234201" y="441100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글 제목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 txBox="1"/>
          <p:nvPr/>
        </p:nvSpPr>
        <p:spPr>
          <a:xfrm>
            <a:off x="7225775" y="649863"/>
            <a:ext cx="19458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글 상세 내용 페이지로 이동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 txBox="1"/>
          <p:nvPr/>
        </p:nvSpPr>
        <p:spPr>
          <a:xfrm>
            <a:off x="983925" y="7125"/>
            <a:ext cx="9840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W_Community</a:t>
            </a:r>
            <a:endParaRPr sz="900">
              <a:solidFill>
                <a:srgbClr val="262626"/>
              </a:solidFill>
            </a:endParaRPr>
          </a:p>
        </p:txBody>
      </p:sp>
      <p:sp>
        <p:nvSpPr>
          <p:cNvPr id="260" name="Google Shape;260;p18"/>
          <p:cNvSpPr txBox="1"/>
          <p:nvPr/>
        </p:nvSpPr>
        <p:spPr>
          <a:xfrm>
            <a:off x="6348889" y="-6667"/>
            <a:ext cx="2091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262626"/>
                </a:solidFill>
              </a:rPr>
              <a:t>5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2904813" y="218450"/>
            <a:ext cx="3423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유저 소통 게시판</a:t>
            </a:r>
            <a:endParaRPr b="0" i="0" sz="9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6851335" y="1161048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/>
          <p:nvPr/>
        </p:nvSpPr>
        <p:spPr>
          <a:xfrm>
            <a:off x="6843725" y="10850"/>
            <a:ext cx="2301300" cy="412800"/>
          </a:xfrm>
          <a:prstGeom prst="rect">
            <a:avLst/>
          </a:prstGeom>
          <a:solidFill>
            <a:srgbClr val="FC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p18"/>
          <p:cNvSpPr txBox="1"/>
          <p:nvPr/>
        </p:nvSpPr>
        <p:spPr>
          <a:xfrm>
            <a:off x="7263565" y="1160588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게시판 페이지 번호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8"/>
          <p:cNvSpPr/>
          <p:nvPr/>
        </p:nvSpPr>
        <p:spPr>
          <a:xfrm>
            <a:off x="2609351" y="162457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8"/>
          <p:cNvSpPr/>
          <p:nvPr/>
        </p:nvSpPr>
        <p:spPr>
          <a:xfrm>
            <a:off x="3173501" y="411642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2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/>
          <p:nvPr/>
        </p:nvSpPr>
        <p:spPr>
          <a:xfrm>
            <a:off x="5398451" y="421815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5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3567989" y="446250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4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6852125" y="3577300"/>
            <a:ext cx="22767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6849244" y="3566694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5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7232113" y="3610300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글쓰기 버튼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7206838" y="3799913"/>
            <a:ext cx="1945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게시글을 새로 작성 (비로그인도 가능)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4125651" y="421815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3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6845800" y="2088750"/>
            <a:ext cx="22935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6851324" y="2088750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7265640" y="2106351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이전 &amp; 다음 페이지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7206850" y="2326563"/>
            <a:ext cx="1945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800">
                <a:solidFill>
                  <a:srgbClr val="38761D"/>
                </a:solidFill>
              </a:rPr>
              <a:t>[클릭] </a:t>
            </a:r>
            <a:r>
              <a:rPr lang="ko" sz="800">
                <a:solidFill>
                  <a:schemeClr val="dk1"/>
                </a:solidFill>
              </a:rPr>
              <a:t>이전 &amp; 다음 게시판 페이지로 이동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6852125" y="2822300"/>
            <a:ext cx="22767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6849244" y="2811694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4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7223713" y="2849475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게시판 검색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7206838" y="3044913"/>
            <a:ext cx="1945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1" lang="ko" sz="800">
                <a:solidFill>
                  <a:srgbClr val="38761D"/>
                </a:solidFill>
              </a:rPr>
              <a:t>입력&amp; 제출</a:t>
            </a:r>
            <a:r>
              <a:rPr b="1" i="0" lang="ko" sz="800" u="none" cap="none" strike="noStrike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ko" sz="800">
                <a:solidFill>
                  <a:schemeClr val="dk1"/>
                </a:solidFill>
              </a:rPr>
              <a:t>입력한 값을 가진 게시글들을 검색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8"/>
          <p:cNvSpPr/>
          <p:nvPr/>
        </p:nvSpPr>
        <p:spPr>
          <a:xfrm>
            <a:off x="0" y="7250"/>
            <a:ext cx="6843600" cy="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19" title="PAGE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500" y="491725"/>
            <a:ext cx="5156198" cy="4350551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/>
          <p:nvPr/>
        </p:nvSpPr>
        <p:spPr>
          <a:xfrm>
            <a:off x="6854200" y="1161100"/>
            <a:ext cx="2293500" cy="927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8" name="Google Shape;288;p19"/>
          <p:cNvSpPr txBox="1"/>
          <p:nvPr/>
        </p:nvSpPr>
        <p:spPr>
          <a:xfrm>
            <a:off x="7225775" y="1361925"/>
            <a:ext cx="1945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유저들이 해당 웹진을 볼 때마다 조회수가 1씩 증가</a:t>
            </a:r>
            <a:endParaRPr b="1" i="0" sz="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19"/>
          <p:cNvCxnSpPr>
            <a:stCxn id="290" idx="1"/>
            <a:endCxn id="290" idx="3"/>
          </p:cNvCxnSpPr>
          <p:nvPr/>
        </p:nvCxnSpPr>
        <p:spPr>
          <a:xfrm>
            <a:off x="0" y="215450"/>
            <a:ext cx="68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1" name="Google Shape;291;p19"/>
          <p:cNvSpPr/>
          <p:nvPr/>
        </p:nvSpPr>
        <p:spPr>
          <a:xfrm>
            <a:off x="0" y="9075"/>
            <a:ext cx="1012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화면 ID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0" y="214850"/>
            <a:ext cx="2389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웹진 상세 페이지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3" name="Google Shape;293;p19"/>
          <p:cNvSpPr/>
          <p:nvPr/>
        </p:nvSpPr>
        <p:spPr>
          <a:xfrm>
            <a:off x="5045950" y="1126"/>
            <a:ext cx="984000" cy="2241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6854200" y="427250"/>
            <a:ext cx="22935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19"/>
          <p:cNvSpPr/>
          <p:nvPr/>
        </p:nvSpPr>
        <p:spPr>
          <a:xfrm>
            <a:off x="6850906" y="418469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7600950" y="228600"/>
            <a:ext cx="7500" cy="7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19"/>
          <p:cNvSpPr txBox="1"/>
          <p:nvPr/>
        </p:nvSpPr>
        <p:spPr>
          <a:xfrm>
            <a:off x="7234201" y="441100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웹진 썸네일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7225775" y="649863"/>
            <a:ext cx="1945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첨부한 첫 번째 사진이 글의 가장 위에 표시되며 메인 페이지에서 미리보기 사진으로 출력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983925" y="7125"/>
            <a:ext cx="9840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W_Webzine[n]</a:t>
            </a:r>
            <a:endParaRPr sz="900">
              <a:solidFill>
                <a:srgbClr val="262626"/>
              </a:solidFill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6348889" y="-6667"/>
            <a:ext cx="2091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262626"/>
                </a:solidFill>
              </a:rPr>
              <a:t>6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2609350" y="218450"/>
            <a:ext cx="3948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메인 페이지의 웹진을 눌렀을 때 나오는 페이지로, 웹진의 내용을 표시</a:t>
            </a:r>
            <a:endParaRPr b="0" i="0" sz="9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6851335" y="1161048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/>
          <p:nvPr/>
        </p:nvSpPr>
        <p:spPr>
          <a:xfrm>
            <a:off x="6843725" y="10850"/>
            <a:ext cx="2301300" cy="412800"/>
          </a:xfrm>
          <a:prstGeom prst="rect">
            <a:avLst/>
          </a:prstGeom>
          <a:solidFill>
            <a:srgbClr val="FC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7263565" y="1160588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웹진 조회수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/>
          <p:nvPr/>
        </p:nvSpPr>
        <p:spPr>
          <a:xfrm>
            <a:off x="3414651" y="107040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/>
          <p:nvPr/>
        </p:nvSpPr>
        <p:spPr>
          <a:xfrm>
            <a:off x="4444151" y="328515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2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/>
          <p:nvPr/>
        </p:nvSpPr>
        <p:spPr>
          <a:xfrm>
            <a:off x="4989776" y="251125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3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/>
          <p:nvPr/>
        </p:nvSpPr>
        <p:spPr>
          <a:xfrm>
            <a:off x="6854200" y="2088750"/>
            <a:ext cx="2293500" cy="927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6851335" y="2088748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7225765" y="2088738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웹진 수정 &amp; 삭제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7225775" y="2351850"/>
            <a:ext cx="1945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현재 유저의 타입이 1(기자)이며 Uno(유저 식별 코드)가 게시자와 같을 경우 수정과 삭제가 가능하며, 유저의 타입이 3(운영자)일 경우에도 가능하다.</a:t>
            </a:r>
            <a:endParaRPr b="1" i="0" sz="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0" y="7250"/>
            <a:ext cx="6843600" cy="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20" title="PAGE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450" y="730200"/>
            <a:ext cx="4139351" cy="3492577"/>
          </a:xfrm>
          <a:prstGeom prst="rect">
            <a:avLst/>
          </a:prstGeom>
          <a:solidFill>
            <a:srgbClr val="42719B"/>
          </a:solidFill>
          <a:ln>
            <a:noFill/>
          </a:ln>
        </p:spPr>
      </p:pic>
      <p:sp>
        <p:nvSpPr>
          <p:cNvPr id="317" name="Google Shape;317;p20"/>
          <p:cNvSpPr/>
          <p:nvPr/>
        </p:nvSpPr>
        <p:spPr>
          <a:xfrm>
            <a:off x="6854200" y="1161100"/>
            <a:ext cx="2293500" cy="640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7225775" y="1361925"/>
            <a:ext cx="1945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글 작성 시 입력했던 비밀번호가 일치 할 시 글을 삭제 가능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9" name="Google Shape;319;p20"/>
          <p:cNvCxnSpPr>
            <a:stCxn id="320" idx="1"/>
            <a:endCxn id="320" idx="3"/>
          </p:cNvCxnSpPr>
          <p:nvPr/>
        </p:nvCxnSpPr>
        <p:spPr>
          <a:xfrm>
            <a:off x="0" y="215450"/>
            <a:ext cx="68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1" name="Google Shape;321;p20"/>
          <p:cNvSpPr/>
          <p:nvPr/>
        </p:nvSpPr>
        <p:spPr>
          <a:xfrm>
            <a:off x="0" y="9075"/>
            <a:ext cx="1012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화면 ID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20"/>
          <p:cNvSpPr/>
          <p:nvPr/>
        </p:nvSpPr>
        <p:spPr>
          <a:xfrm>
            <a:off x="0" y="214850"/>
            <a:ext cx="2389500" cy="2088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게시글 상세 페이지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3" name="Google Shape;323;p20"/>
          <p:cNvSpPr/>
          <p:nvPr/>
        </p:nvSpPr>
        <p:spPr>
          <a:xfrm>
            <a:off x="5045950" y="1126"/>
            <a:ext cx="984000" cy="224100"/>
          </a:xfrm>
          <a:prstGeom prst="rect">
            <a:avLst/>
          </a:prstGeom>
          <a:solidFill>
            <a:srgbClr val="FC66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ko" sz="9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번호</a:t>
            </a:r>
            <a:endParaRPr b="0" i="0" sz="9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4" name="Google Shape;324;p20"/>
          <p:cNvSpPr/>
          <p:nvPr/>
        </p:nvSpPr>
        <p:spPr>
          <a:xfrm>
            <a:off x="6854200" y="427250"/>
            <a:ext cx="22935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6850906" y="418469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7600950" y="228600"/>
            <a:ext cx="7500" cy="7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7234201" y="441100"/>
            <a:ext cx="15939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수정하기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7225775" y="649863"/>
            <a:ext cx="19458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글 작성 시 입력했던 비밀번호가 일치 할 시 글 내용을 수정 가능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983925" y="7125"/>
            <a:ext cx="9840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W_Post[n]</a:t>
            </a:r>
            <a:endParaRPr sz="900">
              <a:solidFill>
                <a:srgbClr val="262626"/>
              </a:solidFill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6348889" y="-6667"/>
            <a:ext cx="209100" cy="2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rgbClr val="262626"/>
                </a:solidFill>
              </a:rPr>
              <a:t>7</a:t>
            </a:r>
            <a:endParaRPr b="0" i="0" sz="10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2609350" y="218450"/>
            <a:ext cx="39486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" sz="900">
                <a:solidFill>
                  <a:srgbClr val="262626"/>
                </a:solidFill>
              </a:rPr>
              <a:t>커뮤니티 게시글의 상세 내용 표시</a:t>
            </a:r>
            <a:endParaRPr b="0" i="0" sz="9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6851335" y="1161048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ko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6843725" y="10850"/>
            <a:ext cx="2301300" cy="412800"/>
          </a:xfrm>
          <a:prstGeom prst="rect">
            <a:avLst/>
          </a:prstGeom>
          <a:solidFill>
            <a:srgbClr val="FC66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기능명</a:t>
            </a:r>
            <a:endParaRPr b="0" i="0" sz="11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0"/>
          <p:cNvSpPr txBox="1"/>
          <p:nvPr/>
        </p:nvSpPr>
        <p:spPr>
          <a:xfrm>
            <a:off x="7263565" y="1160588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삭제하기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0"/>
          <p:cNvSpPr/>
          <p:nvPr/>
        </p:nvSpPr>
        <p:spPr>
          <a:xfrm>
            <a:off x="4293001" y="120995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1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4634651" y="1209950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2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>
            <a:off x="4679201" y="159292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3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0"/>
          <p:cNvSpPr/>
          <p:nvPr/>
        </p:nvSpPr>
        <p:spPr>
          <a:xfrm>
            <a:off x="2609351" y="3745575"/>
            <a:ext cx="279000" cy="2088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42719B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lt1"/>
                </a:solidFill>
              </a:rPr>
              <a:t>4</a:t>
            </a:r>
            <a:endParaRPr b="0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6843700" y="1802100"/>
            <a:ext cx="22935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20"/>
          <p:cNvSpPr txBox="1"/>
          <p:nvPr/>
        </p:nvSpPr>
        <p:spPr>
          <a:xfrm>
            <a:off x="7215275" y="2002925"/>
            <a:ext cx="19458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유저들이 해당 </a:t>
            </a:r>
            <a:r>
              <a:rPr lang="ko" sz="800">
                <a:solidFill>
                  <a:schemeClr val="dk1"/>
                </a:solidFill>
              </a:rPr>
              <a:t>게시글을</a:t>
            </a:r>
            <a:r>
              <a:rPr lang="ko" sz="800">
                <a:solidFill>
                  <a:schemeClr val="dk1"/>
                </a:solidFill>
              </a:rPr>
              <a:t> 볼 때마다 조회수가 1씩 증가</a:t>
            </a:r>
            <a:endParaRPr b="1" i="0" sz="800" u="none" cap="none" strike="noStrike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6840835" y="1802048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3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0"/>
          <p:cNvSpPr txBox="1"/>
          <p:nvPr/>
        </p:nvSpPr>
        <p:spPr>
          <a:xfrm>
            <a:off x="7253065" y="1801588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게시글</a:t>
            </a:r>
            <a:r>
              <a:rPr b="1" lang="ko" sz="900">
                <a:solidFill>
                  <a:schemeClr val="dk1"/>
                </a:solidFill>
              </a:rPr>
              <a:t> 조회수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6833200" y="2536900"/>
            <a:ext cx="2293500" cy="7338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20"/>
          <p:cNvSpPr txBox="1"/>
          <p:nvPr/>
        </p:nvSpPr>
        <p:spPr>
          <a:xfrm>
            <a:off x="7204775" y="2737725"/>
            <a:ext cx="1945800" cy="1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첨부파일을 다운로드할 수 있음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0"/>
          <p:cNvSpPr/>
          <p:nvPr/>
        </p:nvSpPr>
        <p:spPr>
          <a:xfrm>
            <a:off x="6830335" y="2536848"/>
            <a:ext cx="279000" cy="257700"/>
          </a:xfrm>
          <a:prstGeom prst="rect">
            <a:avLst/>
          </a:prstGeom>
          <a:solidFill>
            <a:srgbClr val="42719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ko" sz="1000">
                <a:solidFill>
                  <a:schemeClr val="lt1"/>
                </a:solidFill>
              </a:rPr>
              <a:t>4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0"/>
          <p:cNvSpPr txBox="1"/>
          <p:nvPr/>
        </p:nvSpPr>
        <p:spPr>
          <a:xfrm>
            <a:off x="7242565" y="2536388"/>
            <a:ext cx="1453800" cy="2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775" lIns="67150" spcFirstLastPara="1" rIns="67150" wrap="square" tIns="347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ko" sz="900">
                <a:solidFill>
                  <a:schemeClr val="dk1"/>
                </a:solidFill>
              </a:rPr>
              <a:t>첨부파일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/>
          <p:nvPr/>
        </p:nvSpPr>
        <p:spPr>
          <a:xfrm>
            <a:off x="0" y="7250"/>
            <a:ext cx="6843600" cy="41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