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Lst>
  <p:sldSz cx="9906000" cy="6858000" type="A4"/>
  <p:notesSz cx="6858000" cy="9144000"/>
  <p:defaultText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2DA3F1"/>
    <a:srgbClr val="2996F4"/>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6068" autoAdjust="0"/>
  </p:normalViewPr>
  <p:slideViewPr>
    <p:cSldViewPr snapToGrid="0" snapToObjects="1">
      <p:cViewPr>
        <p:scale>
          <a:sx n="100" d="100"/>
          <a:sy n="100" d="100"/>
        </p:scale>
        <p:origin x="-144" y="-88"/>
      </p:cViewPr>
      <p:guideLst>
        <p:guide orient="horz" pos="2160"/>
        <p:guide pos="312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printerSettings" Target="printerSettings/printerSettings1.bin"/><Relationship Id="rId6" Type="http://schemas.openxmlformats.org/officeDocument/2006/relationships/presProps" Target="presProps.xml"/><Relationship Id="rId7" Type="http://schemas.openxmlformats.org/officeDocument/2006/relationships/viewProps" Target="viewProps.xml"/><Relationship Id="rId8" Type="http://schemas.openxmlformats.org/officeDocument/2006/relationships/theme" Target="theme/theme1.xml"/><Relationship Id="rId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742950" y="2130426"/>
            <a:ext cx="8420100" cy="1470025"/>
          </a:xfrm>
        </p:spPr>
        <p:txBody>
          <a:body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485900" y="3886200"/>
            <a:ext cx="69342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5337F3EF-ACAD-CE4C-9CAC-228AF2C62999}" type="datetimeFigureOut">
              <a:rPr kumimoji="1" lang="ja-JP" altLang="en-US" smtClean="0"/>
              <a:t>16/08/02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36E09CE3-9B4B-CD43-AB21-03A267224521}" type="slidenum">
              <a:rPr kumimoji="1" lang="ja-JP" altLang="en-US" smtClean="0"/>
              <a:t>‹#›</a:t>
            </a:fld>
            <a:endParaRPr kumimoji="1" lang="ja-JP" altLang="en-US"/>
          </a:p>
        </p:txBody>
      </p:sp>
    </p:spTree>
    <p:extLst>
      <p:ext uri="{BB962C8B-B14F-4D97-AF65-F5344CB8AC3E}">
        <p14:creationId xmlns:p14="http://schemas.microsoft.com/office/powerpoint/2010/main" val="36155057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5337F3EF-ACAD-CE4C-9CAC-228AF2C62999}" type="datetimeFigureOut">
              <a:rPr kumimoji="1" lang="ja-JP" altLang="en-US" smtClean="0"/>
              <a:t>16/08/02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36E09CE3-9B4B-CD43-AB21-03A267224521}" type="slidenum">
              <a:rPr kumimoji="1" lang="ja-JP" altLang="en-US" smtClean="0"/>
              <a:t>‹#›</a:t>
            </a:fld>
            <a:endParaRPr kumimoji="1" lang="ja-JP" altLang="en-US"/>
          </a:p>
        </p:txBody>
      </p:sp>
    </p:spTree>
    <p:extLst>
      <p:ext uri="{BB962C8B-B14F-4D97-AF65-F5344CB8AC3E}">
        <p14:creationId xmlns:p14="http://schemas.microsoft.com/office/powerpoint/2010/main" val="15686126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7780337" y="274639"/>
            <a:ext cx="2414588" cy="5851525"/>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536575" y="274639"/>
            <a:ext cx="7078663" cy="5851525"/>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5337F3EF-ACAD-CE4C-9CAC-228AF2C62999}" type="datetimeFigureOut">
              <a:rPr kumimoji="1" lang="ja-JP" altLang="en-US" smtClean="0"/>
              <a:t>16/08/02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36E09CE3-9B4B-CD43-AB21-03A267224521}" type="slidenum">
              <a:rPr kumimoji="1" lang="ja-JP" altLang="en-US" smtClean="0"/>
              <a:t>‹#›</a:t>
            </a:fld>
            <a:endParaRPr kumimoji="1" lang="ja-JP" altLang="en-US"/>
          </a:p>
        </p:txBody>
      </p:sp>
    </p:spTree>
    <p:extLst>
      <p:ext uri="{BB962C8B-B14F-4D97-AF65-F5344CB8AC3E}">
        <p14:creationId xmlns:p14="http://schemas.microsoft.com/office/powerpoint/2010/main" val="29326876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5337F3EF-ACAD-CE4C-9CAC-228AF2C62999}" type="datetimeFigureOut">
              <a:rPr kumimoji="1" lang="ja-JP" altLang="en-US" smtClean="0"/>
              <a:t>16/08/02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36E09CE3-9B4B-CD43-AB21-03A267224521}" type="slidenum">
              <a:rPr kumimoji="1" lang="ja-JP" altLang="en-US" smtClean="0"/>
              <a:t>‹#›</a:t>
            </a:fld>
            <a:endParaRPr kumimoji="1" lang="ja-JP" altLang="en-US"/>
          </a:p>
        </p:txBody>
      </p:sp>
    </p:spTree>
    <p:extLst>
      <p:ext uri="{BB962C8B-B14F-4D97-AF65-F5344CB8AC3E}">
        <p14:creationId xmlns:p14="http://schemas.microsoft.com/office/powerpoint/2010/main" val="19162152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82506" y="4406901"/>
            <a:ext cx="8420100" cy="1362075"/>
          </a:xfrm>
        </p:spPr>
        <p:txBody>
          <a:bodyPr anchor="t"/>
          <a:lstStyle>
            <a:lvl1pPr algn="l">
              <a:defRPr sz="4000" b="1" cap="all"/>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782506" y="2906713"/>
            <a:ext cx="84201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5337F3EF-ACAD-CE4C-9CAC-228AF2C62999}" type="datetimeFigureOut">
              <a:rPr kumimoji="1" lang="ja-JP" altLang="en-US" smtClean="0"/>
              <a:t>16/08/02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36E09CE3-9B4B-CD43-AB21-03A267224521}" type="slidenum">
              <a:rPr kumimoji="1" lang="ja-JP" altLang="en-US" smtClean="0"/>
              <a:t>‹#›</a:t>
            </a:fld>
            <a:endParaRPr kumimoji="1" lang="ja-JP" altLang="en-US"/>
          </a:p>
        </p:txBody>
      </p:sp>
    </p:spTree>
    <p:extLst>
      <p:ext uri="{BB962C8B-B14F-4D97-AF65-F5344CB8AC3E}">
        <p14:creationId xmlns:p14="http://schemas.microsoft.com/office/powerpoint/2010/main" val="31032194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536575" y="1600201"/>
            <a:ext cx="4746625"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5448300" y="1600201"/>
            <a:ext cx="4746625"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5337F3EF-ACAD-CE4C-9CAC-228AF2C62999}" type="datetimeFigureOut">
              <a:rPr kumimoji="1" lang="ja-JP" altLang="en-US" smtClean="0"/>
              <a:t>16/08/02</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36E09CE3-9B4B-CD43-AB21-03A267224521}" type="slidenum">
              <a:rPr kumimoji="1" lang="ja-JP" altLang="en-US" smtClean="0"/>
              <a:t>‹#›</a:t>
            </a:fld>
            <a:endParaRPr kumimoji="1" lang="ja-JP" altLang="en-US"/>
          </a:p>
        </p:txBody>
      </p:sp>
    </p:spTree>
    <p:extLst>
      <p:ext uri="{BB962C8B-B14F-4D97-AF65-F5344CB8AC3E}">
        <p14:creationId xmlns:p14="http://schemas.microsoft.com/office/powerpoint/2010/main" val="30869116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95300" y="274638"/>
            <a:ext cx="8915400" cy="1143000"/>
          </a:xfrm>
        </p:spPr>
        <p:txBody>
          <a:bodyPr/>
          <a:lstStyle>
            <a:lvl1pPr>
              <a:defRPr/>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95300" y="1535113"/>
            <a:ext cx="437687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495300" y="2174875"/>
            <a:ext cx="437687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5032111" y="1535113"/>
            <a:ext cx="437859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5032111" y="2174875"/>
            <a:ext cx="437859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5337F3EF-ACAD-CE4C-9CAC-228AF2C62999}" type="datetimeFigureOut">
              <a:rPr kumimoji="1" lang="ja-JP" altLang="en-US" smtClean="0"/>
              <a:t>16/08/02</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36E09CE3-9B4B-CD43-AB21-03A267224521}" type="slidenum">
              <a:rPr kumimoji="1" lang="ja-JP" altLang="en-US" smtClean="0"/>
              <a:t>‹#›</a:t>
            </a:fld>
            <a:endParaRPr kumimoji="1" lang="ja-JP" altLang="en-US"/>
          </a:p>
        </p:txBody>
      </p:sp>
    </p:spTree>
    <p:extLst>
      <p:ext uri="{BB962C8B-B14F-4D97-AF65-F5344CB8AC3E}">
        <p14:creationId xmlns:p14="http://schemas.microsoft.com/office/powerpoint/2010/main" val="7284486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5337F3EF-ACAD-CE4C-9CAC-228AF2C62999}" type="datetimeFigureOut">
              <a:rPr kumimoji="1" lang="ja-JP" altLang="en-US" smtClean="0"/>
              <a:t>16/08/02</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36E09CE3-9B4B-CD43-AB21-03A267224521}" type="slidenum">
              <a:rPr kumimoji="1" lang="ja-JP" altLang="en-US" smtClean="0"/>
              <a:t>‹#›</a:t>
            </a:fld>
            <a:endParaRPr kumimoji="1" lang="ja-JP" altLang="en-US"/>
          </a:p>
        </p:txBody>
      </p:sp>
    </p:spTree>
    <p:extLst>
      <p:ext uri="{BB962C8B-B14F-4D97-AF65-F5344CB8AC3E}">
        <p14:creationId xmlns:p14="http://schemas.microsoft.com/office/powerpoint/2010/main" val="25261935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5337F3EF-ACAD-CE4C-9CAC-228AF2C62999}" type="datetimeFigureOut">
              <a:rPr kumimoji="1" lang="ja-JP" altLang="en-US" smtClean="0"/>
              <a:t>16/08/02</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36E09CE3-9B4B-CD43-AB21-03A267224521}" type="slidenum">
              <a:rPr kumimoji="1" lang="ja-JP" altLang="en-US" smtClean="0"/>
              <a:t>‹#›</a:t>
            </a:fld>
            <a:endParaRPr kumimoji="1" lang="ja-JP" altLang="en-US"/>
          </a:p>
        </p:txBody>
      </p:sp>
    </p:spTree>
    <p:extLst>
      <p:ext uri="{BB962C8B-B14F-4D97-AF65-F5344CB8AC3E}">
        <p14:creationId xmlns:p14="http://schemas.microsoft.com/office/powerpoint/2010/main" val="4641394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95300" y="273050"/>
            <a:ext cx="3259006" cy="1162050"/>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3872971" y="273051"/>
            <a:ext cx="553772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495300" y="1435101"/>
            <a:ext cx="3259006"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5337F3EF-ACAD-CE4C-9CAC-228AF2C62999}" type="datetimeFigureOut">
              <a:rPr kumimoji="1" lang="ja-JP" altLang="en-US" smtClean="0"/>
              <a:t>16/08/02</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36E09CE3-9B4B-CD43-AB21-03A267224521}" type="slidenum">
              <a:rPr kumimoji="1" lang="ja-JP" altLang="en-US" smtClean="0"/>
              <a:t>‹#›</a:t>
            </a:fld>
            <a:endParaRPr kumimoji="1" lang="ja-JP" altLang="en-US"/>
          </a:p>
        </p:txBody>
      </p:sp>
    </p:spTree>
    <p:extLst>
      <p:ext uri="{BB962C8B-B14F-4D97-AF65-F5344CB8AC3E}">
        <p14:creationId xmlns:p14="http://schemas.microsoft.com/office/powerpoint/2010/main" val="30713576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941645" y="4800600"/>
            <a:ext cx="5943600" cy="566738"/>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1941645"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1941645"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5337F3EF-ACAD-CE4C-9CAC-228AF2C62999}" type="datetimeFigureOut">
              <a:rPr kumimoji="1" lang="ja-JP" altLang="en-US" smtClean="0"/>
              <a:t>16/08/02</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36E09CE3-9B4B-CD43-AB21-03A267224521}" type="slidenum">
              <a:rPr kumimoji="1" lang="ja-JP" altLang="en-US" smtClean="0"/>
              <a:t>‹#›</a:t>
            </a:fld>
            <a:endParaRPr kumimoji="1" lang="ja-JP" altLang="en-US"/>
          </a:p>
        </p:txBody>
      </p:sp>
    </p:spTree>
    <p:extLst>
      <p:ext uri="{BB962C8B-B14F-4D97-AF65-F5344CB8AC3E}">
        <p14:creationId xmlns:p14="http://schemas.microsoft.com/office/powerpoint/2010/main" val="139636535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495300" y="274638"/>
            <a:ext cx="8915400" cy="1143000"/>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95300" y="1600201"/>
            <a:ext cx="8915400" cy="4525963"/>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495300" y="6356351"/>
            <a:ext cx="2311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37F3EF-ACAD-CE4C-9CAC-228AF2C62999}" type="datetimeFigureOut">
              <a:rPr kumimoji="1" lang="ja-JP" altLang="en-US" smtClean="0"/>
              <a:t>16/08/02</a:t>
            </a:fld>
            <a:endParaRPr kumimoji="1" lang="ja-JP" altLang="en-US"/>
          </a:p>
        </p:txBody>
      </p:sp>
      <p:sp>
        <p:nvSpPr>
          <p:cNvPr id="5" name="フッター プレースホルダー 4"/>
          <p:cNvSpPr>
            <a:spLocks noGrp="1"/>
          </p:cNvSpPr>
          <p:nvPr>
            <p:ph type="ftr" sz="quarter" idx="3"/>
          </p:nvPr>
        </p:nvSpPr>
        <p:spPr>
          <a:xfrm>
            <a:off x="3384550" y="6356351"/>
            <a:ext cx="31369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7099300" y="6356351"/>
            <a:ext cx="2311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E09CE3-9B4B-CD43-AB21-03A267224521}" type="slidenum">
              <a:rPr kumimoji="1" lang="ja-JP" altLang="en-US" smtClean="0"/>
              <a:t>‹#›</a:t>
            </a:fld>
            <a:endParaRPr kumimoji="1" lang="ja-JP" altLang="en-US"/>
          </a:p>
        </p:txBody>
      </p:sp>
    </p:spTree>
    <p:extLst>
      <p:ext uri="{BB962C8B-B14F-4D97-AF65-F5344CB8AC3E}">
        <p14:creationId xmlns:p14="http://schemas.microsoft.com/office/powerpoint/2010/main" val="21961085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p:bodyStyle>
    <p:other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113625" y="-8235"/>
            <a:ext cx="5186035" cy="461665"/>
          </a:xfrm>
          <a:prstGeom prst="rect">
            <a:avLst/>
          </a:prstGeom>
          <a:noFill/>
        </p:spPr>
        <p:txBody>
          <a:bodyPr wrap="none" rtlCol="0">
            <a:spAutoFit/>
          </a:bodyPr>
          <a:lstStyle/>
          <a:p>
            <a:r>
              <a:rPr lang="ja-JP" altLang="en-US" sz="2400" dirty="0">
                <a:latin typeface="メイリオ"/>
                <a:ea typeface="メイリオ"/>
                <a:cs typeface="メイリオ"/>
              </a:rPr>
              <a:t>商品企画・事業企画の</a:t>
            </a:r>
            <a:r>
              <a:rPr kumimoji="1" lang="en-US" altLang="ja-JP" sz="2400" dirty="0" smtClean="0">
                <a:latin typeface="メイリオ"/>
                <a:ea typeface="メイリオ"/>
                <a:cs typeface="メイリオ"/>
              </a:rPr>
              <a:t>10</a:t>
            </a:r>
            <a:r>
              <a:rPr kumimoji="1" lang="ja-JP" altLang="en-US" sz="2400" dirty="0" smtClean="0">
                <a:latin typeface="メイリオ"/>
                <a:ea typeface="メイリオ"/>
                <a:cs typeface="メイリオ"/>
              </a:rPr>
              <a:t>のステップ</a:t>
            </a:r>
            <a:endParaRPr kumimoji="1" lang="ja-JP" altLang="en-US" sz="2400" dirty="0">
              <a:latin typeface="メイリオ"/>
              <a:ea typeface="メイリオ"/>
              <a:cs typeface="メイリオ"/>
            </a:endParaRPr>
          </a:p>
        </p:txBody>
      </p:sp>
      <p:grpSp>
        <p:nvGrpSpPr>
          <p:cNvPr id="2" name="図形グループ 1"/>
          <p:cNvGrpSpPr/>
          <p:nvPr/>
        </p:nvGrpSpPr>
        <p:grpSpPr>
          <a:xfrm>
            <a:off x="113625" y="931962"/>
            <a:ext cx="9707104" cy="4994077"/>
            <a:chOff x="113625" y="1301234"/>
            <a:chExt cx="9707104" cy="4994077"/>
          </a:xfrm>
        </p:grpSpPr>
        <p:grpSp>
          <p:nvGrpSpPr>
            <p:cNvPr id="7" name="図形グループ 6"/>
            <p:cNvGrpSpPr/>
            <p:nvPr/>
          </p:nvGrpSpPr>
          <p:grpSpPr>
            <a:xfrm>
              <a:off x="113625" y="1301234"/>
              <a:ext cx="8186857" cy="786607"/>
              <a:chOff x="0" y="1301234"/>
              <a:chExt cx="8186857" cy="786607"/>
            </a:xfrm>
          </p:grpSpPr>
          <p:sp>
            <p:nvSpPr>
              <p:cNvPr id="5" name="テキスト ボックス 4"/>
              <p:cNvSpPr txBox="1"/>
              <p:nvPr/>
            </p:nvSpPr>
            <p:spPr>
              <a:xfrm>
                <a:off x="0" y="1301234"/>
                <a:ext cx="4308654" cy="307777"/>
              </a:xfrm>
              <a:prstGeom prst="rect">
                <a:avLst/>
              </a:prstGeom>
              <a:noFill/>
            </p:spPr>
            <p:txBody>
              <a:bodyPr wrap="none" rtlCol="0">
                <a:spAutoFit/>
              </a:bodyPr>
              <a:lstStyle/>
              <a:p>
                <a:r>
                  <a:rPr lang="en-US" altLang="en-US" sz="1400" dirty="0" smtClean="0">
                    <a:solidFill>
                      <a:srgbClr val="2996F4"/>
                    </a:solidFill>
                    <a:latin typeface="メイリオ"/>
                    <a:ea typeface="メイリオ"/>
                    <a:cs typeface="メイリオ"/>
                  </a:rPr>
                  <a:t>1.</a:t>
                </a:r>
                <a:r>
                  <a:rPr lang="ja-JP" altLang="en-US" sz="1400" dirty="0" smtClean="0">
                    <a:solidFill>
                      <a:srgbClr val="2996F4"/>
                    </a:solidFill>
                    <a:latin typeface="メイリオ"/>
                    <a:ea typeface="メイリオ"/>
                    <a:cs typeface="メイリオ"/>
                  </a:rPr>
                  <a:t>商品企画・事業企画の背景・問題点を明確にする</a:t>
                </a:r>
                <a:endParaRPr kumimoji="1" lang="ja-JP" altLang="en-US" sz="1400" dirty="0">
                  <a:solidFill>
                    <a:srgbClr val="2996F4"/>
                  </a:solidFill>
                  <a:latin typeface="メイリオ"/>
                  <a:ea typeface="メイリオ"/>
                  <a:cs typeface="メイリオ"/>
                </a:endParaRPr>
              </a:p>
            </p:txBody>
          </p:sp>
          <p:sp>
            <p:nvSpPr>
              <p:cNvPr id="6" name="テキスト ボックス 5"/>
              <p:cNvSpPr txBox="1"/>
              <p:nvPr/>
            </p:nvSpPr>
            <p:spPr>
              <a:xfrm>
                <a:off x="0" y="1626176"/>
                <a:ext cx="8186857" cy="461665"/>
              </a:xfrm>
              <a:prstGeom prst="rect">
                <a:avLst/>
              </a:prstGeom>
              <a:noFill/>
            </p:spPr>
            <p:txBody>
              <a:bodyPr wrap="none" rtlCol="0">
                <a:spAutoFit/>
              </a:bodyPr>
              <a:lstStyle/>
              <a:p>
                <a:r>
                  <a:rPr kumimoji="1" lang="ja-JP" altLang="en-US" sz="1200" dirty="0" smtClean="0">
                    <a:latin typeface="メイリオ"/>
                    <a:ea typeface="メイリオ"/>
                    <a:cs typeface="メイリオ"/>
                  </a:rPr>
                  <a:t>そもそも「今なぜこの商品、この事業なのか？」という根本的な問いに答える。自社や自部門の経営課題を見つけ、</a:t>
                </a:r>
                <a:endParaRPr kumimoji="1" lang="en-US" altLang="ja-JP" sz="1200" dirty="0" smtClean="0">
                  <a:latin typeface="メイリオ"/>
                  <a:ea typeface="メイリオ"/>
                  <a:cs typeface="メイリオ"/>
                </a:endParaRPr>
              </a:p>
              <a:p>
                <a:r>
                  <a:rPr lang="ja-JP" altLang="en-US" sz="1200" dirty="0" smtClean="0">
                    <a:latin typeface="メイリオ"/>
                    <a:ea typeface="メイリオ"/>
                    <a:cs typeface="メイリオ"/>
                  </a:rPr>
                  <a:t>それを解決する商品企画、事業企画となるように企画の背景や問題意識を明確にする。</a:t>
                </a:r>
                <a:endParaRPr kumimoji="1" lang="ja-JP" altLang="en-US" sz="1200" dirty="0">
                  <a:latin typeface="メイリオ"/>
                  <a:ea typeface="メイリオ"/>
                  <a:cs typeface="メイリオ"/>
                </a:endParaRPr>
              </a:p>
            </p:txBody>
          </p:sp>
        </p:grpSp>
        <p:grpSp>
          <p:nvGrpSpPr>
            <p:cNvPr id="8" name="図形グループ 7"/>
            <p:cNvGrpSpPr/>
            <p:nvPr/>
          </p:nvGrpSpPr>
          <p:grpSpPr>
            <a:xfrm>
              <a:off x="113625" y="2353101"/>
              <a:ext cx="8802410" cy="786607"/>
              <a:chOff x="0" y="1301234"/>
              <a:chExt cx="8802410" cy="786607"/>
            </a:xfrm>
          </p:grpSpPr>
          <p:sp>
            <p:nvSpPr>
              <p:cNvPr id="9" name="テキスト ボックス 8"/>
              <p:cNvSpPr txBox="1"/>
              <p:nvPr/>
            </p:nvSpPr>
            <p:spPr>
              <a:xfrm>
                <a:off x="0" y="1301234"/>
                <a:ext cx="4129118" cy="307777"/>
              </a:xfrm>
              <a:prstGeom prst="rect">
                <a:avLst/>
              </a:prstGeom>
              <a:noFill/>
            </p:spPr>
            <p:txBody>
              <a:bodyPr wrap="none" rtlCol="0">
                <a:spAutoFit/>
              </a:bodyPr>
              <a:lstStyle/>
              <a:p>
                <a:r>
                  <a:rPr lang="en-US" altLang="en-US" sz="1400" dirty="0">
                    <a:solidFill>
                      <a:srgbClr val="2996F4"/>
                    </a:solidFill>
                    <a:latin typeface="メイリオ"/>
                    <a:ea typeface="メイリオ"/>
                    <a:cs typeface="メイリオ"/>
                  </a:rPr>
                  <a:t>2</a:t>
                </a:r>
                <a:r>
                  <a:rPr lang="en-US" altLang="en-US" sz="1400" dirty="0" smtClean="0">
                    <a:solidFill>
                      <a:srgbClr val="2996F4"/>
                    </a:solidFill>
                    <a:latin typeface="メイリオ"/>
                    <a:ea typeface="メイリオ"/>
                    <a:cs typeface="メイリオ"/>
                  </a:rPr>
                  <a:t>.</a:t>
                </a:r>
                <a:r>
                  <a:rPr lang="ja-JP" altLang="en-US" sz="1400" dirty="0" smtClean="0">
                    <a:solidFill>
                      <a:srgbClr val="2996F4"/>
                    </a:solidFill>
                    <a:latin typeface="メイリオ"/>
                    <a:ea typeface="メイリオ"/>
                    <a:cs typeface="メイリオ"/>
                  </a:rPr>
                  <a:t>商品企画・事業企画のコンセプトを仮説化する</a:t>
                </a:r>
                <a:endParaRPr kumimoji="1" lang="ja-JP" altLang="en-US" sz="1400" dirty="0">
                  <a:solidFill>
                    <a:srgbClr val="2996F4"/>
                  </a:solidFill>
                  <a:latin typeface="メイリオ"/>
                  <a:ea typeface="メイリオ"/>
                  <a:cs typeface="メイリオ"/>
                </a:endParaRPr>
              </a:p>
            </p:txBody>
          </p:sp>
          <p:sp>
            <p:nvSpPr>
              <p:cNvPr id="10" name="テキスト ボックス 9"/>
              <p:cNvSpPr txBox="1"/>
              <p:nvPr/>
            </p:nvSpPr>
            <p:spPr>
              <a:xfrm>
                <a:off x="0" y="1626176"/>
                <a:ext cx="8802410" cy="461665"/>
              </a:xfrm>
              <a:prstGeom prst="rect">
                <a:avLst/>
              </a:prstGeom>
              <a:noFill/>
            </p:spPr>
            <p:txBody>
              <a:bodyPr wrap="none" rtlCol="0">
                <a:spAutoFit/>
              </a:bodyPr>
              <a:lstStyle/>
              <a:p>
                <a:r>
                  <a:rPr lang="ja-JP" altLang="en-US" sz="1200" dirty="0" smtClean="0">
                    <a:latin typeface="メイリオ"/>
                    <a:ea typeface="メイリオ"/>
                    <a:cs typeface="メイリオ"/>
                  </a:rPr>
                  <a:t>「どのような商品、事業なのか？」を明らかにする。その商品や事業のお客様は誰で、お客様にどんなベネフィットがあり、</a:t>
                </a:r>
                <a:endParaRPr lang="en-US" altLang="ja-JP" sz="1200" dirty="0" smtClean="0">
                  <a:latin typeface="メイリオ"/>
                  <a:ea typeface="メイリオ"/>
                  <a:cs typeface="メイリオ"/>
                </a:endParaRPr>
              </a:p>
              <a:p>
                <a:r>
                  <a:rPr kumimoji="1" lang="ja-JP" altLang="en-US" sz="1200" dirty="0" smtClean="0">
                    <a:latin typeface="メイリオ"/>
                    <a:ea typeface="メイリオ"/>
                    <a:cs typeface="メイリオ"/>
                  </a:rPr>
                  <a:t>どこがこれまでにない新規性なのかを明確にする。</a:t>
                </a:r>
                <a:endParaRPr kumimoji="1" lang="ja-JP" altLang="en-US" sz="1200" dirty="0">
                  <a:latin typeface="メイリオ"/>
                  <a:ea typeface="メイリオ"/>
                  <a:cs typeface="メイリオ"/>
                </a:endParaRPr>
              </a:p>
            </p:txBody>
          </p:sp>
        </p:grpSp>
        <p:grpSp>
          <p:nvGrpSpPr>
            <p:cNvPr id="11" name="図形グループ 10"/>
            <p:cNvGrpSpPr/>
            <p:nvPr/>
          </p:nvGrpSpPr>
          <p:grpSpPr>
            <a:xfrm>
              <a:off x="113625" y="3404968"/>
              <a:ext cx="7725192" cy="786607"/>
              <a:chOff x="0" y="1301234"/>
              <a:chExt cx="7725192" cy="786607"/>
            </a:xfrm>
          </p:grpSpPr>
          <p:sp>
            <p:nvSpPr>
              <p:cNvPr id="12" name="テキスト ボックス 11"/>
              <p:cNvSpPr txBox="1"/>
              <p:nvPr/>
            </p:nvSpPr>
            <p:spPr>
              <a:xfrm>
                <a:off x="0" y="1301234"/>
                <a:ext cx="2692827" cy="307777"/>
              </a:xfrm>
              <a:prstGeom prst="rect">
                <a:avLst/>
              </a:prstGeom>
              <a:noFill/>
            </p:spPr>
            <p:txBody>
              <a:bodyPr wrap="none" rtlCol="0">
                <a:spAutoFit/>
              </a:bodyPr>
              <a:lstStyle/>
              <a:p>
                <a:r>
                  <a:rPr lang="en-US" altLang="en-US" sz="1400" dirty="0" smtClean="0">
                    <a:solidFill>
                      <a:srgbClr val="2996F4"/>
                    </a:solidFill>
                    <a:latin typeface="メイリオ"/>
                    <a:ea typeface="メイリオ"/>
                    <a:cs typeface="メイリオ"/>
                  </a:rPr>
                  <a:t>3.</a:t>
                </a:r>
                <a:r>
                  <a:rPr lang="ja-JP" altLang="en-US" sz="1400" dirty="0" smtClean="0">
                    <a:solidFill>
                      <a:srgbClr val="2996F4"/>
                    </a:solidFill>
                    <a:latin typeface="メイリオ"/>
                    <a:ea typeface="メイリオ"/>
                    <a:cs typeface="メイリオ"/>
                  </a:rPr>
                  <a:t>コンセプトの仮説を検証する</a:t>
                </a:r>
                <a:endParaRPr kumimoji="1" lang="ja-JP" altLang="en-US" sz="1400" dirty="0">
                  <a:solidFill>
                    <a:srgbClr val="2996F4"/>
                  </a:solidFill>
                  <a:latin typeface="メイリオ"/>
                  <a:ea typeface="メイリオ"/>
                  <a:cs typeface="メイリオ"/>
                </a:endParaRPr>
              </a:p>
            </p:txBody>
          </p:sp>
          <p:sp>
            <p:nvSpPr>
              <p:cNvPr id="13" name="テキスト ボックス 12"/>
              <p:cNvSpPr txBox="1"/>
              <p:nvPr/>
            </p:nvSpPr>
            <p:spPr>
              <a:xfrm>
                <a:off x="0" y="1626176"/>
                <a:ext cx="7725192" cy="461665"/>
              </a:xfrm>
              <a:prstGeom prst="rect">
                <a:avLst/>
              </a:prstGeom>
              <a:noFill/>
            </p:spPr>
            <p:txBody>
              <a:bodyPr wrap="none" rtlCol="0">
                <a:spAutoFit/>
              </a:bodyPr>
              <a:lstStyle/>
              <a:p>
                <a:r>
                  <a:rPr kumimoji="1" lang="ja-JP" altLang="en-US" sz="1200" dirty="0" smtClean="0">
                    <a:latin typeface="メイリオ"/>
                    <a:ea typeface="メイリオ"/>
                    <a:cs typeface="メイリオ"/>
                  </a:rPr>
                  <a:t>「その商品や事業は本当に求められているのか？」を調査し、分析する。さまざまなリサーチを行うことで、</a:t>
                </a:r>
                <a:endParaRPr kumimoji="1" lang="en-US" altLang="ja-JP" sz="1200" dirty="0" smtClean="0">
                  <a:latin typeface="メイリオ"/>
                  <a:ea typeface="メイリオ"/>
                  <a:cs typeface="メイリオ"/>
                </a:endParaRPr>
              </a:p>
              <a:p>
                <a:r>
                  <a:rPr lang="ja-JP" altLang="en-US" sz="1200" dirty="0" smtClean="0">
                    <a:latin typeface="メイリオ"/>
                    <a:ea typeface="メイリオ"/>
                    <a:cs typeface="メイリオ"/>
                  </a:rPr>
                  <a:t>セカンダリーデータ、プライマリーデータを集め、商品コンセプト、事業コンセプトの仮説を検証する。</a:t>
                </a:r>
                <a:endParaRPr kumimoji="1" lang="ja-JP" altLang="en-US" sz="1200" dirty="0">
                  <a:latin typeface="メイリオ"/>
                  <a:ea typeface="メイリオ"/>
                  <a:cs typeface="メイリオ"/>
                </a:endParaRPr>
              </a:p>
            </p:txBody>
          </p:sp>
        </p:grpSp>
        <p:grpSp>
          <p:nvGrpSpPr>
            <p:cNvPr id="14" name="図形グループ 13"/>
            <p:cNvGrpSpPr/>
            <p:nvPr/>
          </p:nvGrpSpPr>
          <p:grpSpPr>
            <a:xfrm>
              <a:off x="113625" y="4456835"/>
              <a:ext cx="9707104" cy="786607"/>
              <a:chOff x="0" y="1301234"/>
              <a:chExt cx="9707104" cy="786607"/>
            </a:xfrm>
          </p:grpSpPr>
          <p:sp>
            <p:nvSpPr>
              <p:cNvPr id="15" name="テキスト ボックス 14"/>
              <p:cNvSpPr txBox="1"/>
              <p:nvPr/>
            </p:nvSpPr>
            <p:spPr>
              <a:xfrm>
                <a:off x="0" y="1301234"/>
                <a:ext cx="4798171" cy="307777"/>
              </a:xfrm>
              <a:prstGeom prst="rect">
                <a:avLst/>
              </a:prstGeom>
              <a:noFill/>
            </p:spPr>
            <p:txBody>
              <a:bodyPr wrap="none" rtlCol="0">
                <a:spAutoFit/>
              </a:bodyPr>
              <a:lstStyle/>
              <a:p>
                <a:r>
                  <a:rPr lang="en-US" altLang="en-US" sz="1400" dirty="0">
                    <a:solidFill>
                      <a:srgbClr val="2996F4"/>
                    </a:solidFill>
                    <a:latin typeface="メイリオ"/>
                    <a:ea typeface="メイリオ"/>
                    <a:cs typeface="メイリオ"/>
                  </a:rPr>
                  <a:t>4</a:t>
                </a:r>
                <a:r>
                  <a:rPr lang="en-US" altLang="en-US" sz="1400" dirty="0" smtClean="0">
                    <a:solidFill>
                      <a:srgbClr val="2996F4"/>
                    </a:solidFill>
                    <a:latin typeface="メイリオ"/>
                    <a:ea typeface="メイリオ"/>
                    <a:cs typeface="メイリオ"/>
                  </a:rPr>
                  <a:t>.</a:t>
                </a:r>
                <a:r>
                  <a:rPr lang="ja-JP" altLang="en-US" sz="1400" dirty="0" smtClean="0">
                    <a:solidFill>
                      <a:srgbClr val="2996F4"/>
                    </a:solidFill>
                    <a:latin typeface="メイリオ"/>
                    <a:ea typeface="メイリオ"/>
                    <a:cs typeface="メイリオ"/>
                  </a:rPr>
                  <a:t>ベンチマーキング分析</a:t>
                </a:r>
                <a:r>
                  <a:rPr lang="en-US" altLang="ja-JP" sz="1400" dirty="0" smtClean="0">
                    <a:solidFill>
                      <a:srgbClr val="2996F4"/>
                    </a:solidFill>
                    <a:latin typeface="メイリオ"/>
                    <a:ea typeface="メイリオ"/>
                    <a:cs typeface="メイリオ"/>
                  </a:rPr>
                  <a:t>&amp;</a:t>
                </a:r>
                <a:r>
                  <a:rPr lang="ja-JP" altLang="en-US" sz="1400" dirty="0" smtClean="0">
                    <a:solidFill>
                      <a:srgbClr val="2996F4"/>
                    </a:solidFill>
                    <a:latin typeface="メイリオ"/>
                    <a:ea typeface="メイリオ"/>
                    <a:cs typeface="メイリオ"/>
                  </a:rPr>
                  <a:t>ベストプラクティスを実施する</a:t>
                </a:r>
                <a:endParaRPr kumimoji="1" lang="ja-JP" altLang="en-US" sz="1400" dirty="0">
                  <a:solidFill>
                    <a:srgbClr val="2996F4"/>
                  </a:solidFill>
                  <a:latin typeface="メイリオ"/>
                  <a:ea typeface="メイリオ"/>
                  <a:cs typeface="メイリオ"/>
                </a:endParaRPr>
              </a:p>
            </p:txBody>
          </p:sp>
          <p:sp>
            <p:nvSpPr>
              <p:cNvPr id="16" name="テキスト ボックス 15"/>
              <p:cNvSpPr txBox="1"/>
              <p:nvPr/>
            </p:nvSpPr>
            <p:spPr>
              <a:xfrm>
                <a:off x="0" y="1626176"/>
                <a:ext cx="9707104" cy="461665"/>
              </a:xfrm>
              <a:prstGeom prst="rect">
                <a:avLst/>
              </a:prstGeom>
              <a:noFill/>
            </p:spPr>
            <p:txBody>
              <a:bodyPr wrap="none" rtlCol="0">
                <a:spAutoFit/>
              </a:bodyPr>
              <a:lstStyle/>
              <a:p>
                <a:r>
                  <a:rPr kumimoji="1" lang="ja-JP" altLang="en-US" sz="1200" dirty="0" smtClean="0">
                    <a:latin typeface="メイリオ"/>
                    <a:ea typeface="メイリオ"/>
                    <a:cs typeface="メイリオ"/>
                  </a:rPr>
                  <a:t>「競合と自社の違いは何か？」を明確にする。競合に対してベンチマーキング分析</a:t>
                </a:r>
                <a:r>
                  <a:rPr kumimoji="1" lang="en-US" altLang="ja-JP" sz="1200" dirty="0" smtClean="0">
                    <a:latin typeface="メイリオ"/>
                    <a:ea typeface="メイリオ"/>
                    <a:cs typeface="メイリオ"/>
                  </a:rPr>
                  <a:t>(</a:t>
                </a:r>
                <a:r>
                  <a:rPr kumimoji="1" lang="ja-JP" altLang="en-US" sz="1200" dirty="0" smtClean="0">
                    <a:latin typeface="メイリオ"/>
                    <a:ea typeface="メイリオ"/>
                    <a:cs typeface="メイリオ"/>
                  </a:rPr>
                  <a:t>目標にする相手と自社の比較</a:t>
                </a:r>
                <a:r>
                  <a:rPr kumimoji="1" lang="en-US" altLang="ja-JP" sz="1200" dirty="0" smtClean="0">
                    <a:latin typeface="メイリオ"/>
                    <a:ea typeface="メイリオ"/>
                    <a:cs typeface="メイリオ"/>
                  </a:rPr>
                  <a:t>)</a:t>
                </a:r>
                <a:r>
                  <a:rPr kumimoji="1" lang="ja-JP" altLang="en-US" sz="1200" dirty="0" smtClean="0">
                    <a:latin typeface="メイリオ"/>
                    <a:ea typeface="メイリオ"/>
                    <a:cs typeface="メイリオ"/>
                  </a:rPr>
                  <a:t>を行い、</a:t>
                </a:r>
                <a:endParaRPr kumimoji="1" lang="en-US" altLang="ja-JP" sz="1200" dirty="0" smtClean="0">
                  <a:latin typeface="メイリオ"/>
                  <a:ea typeface="メイリオ"/>
                  <a:cs typeface="メイリオ"/>
                </a:endParaRPr>
              </a:p>
              <a:p>
                <a:r>
                  <a:rPr lang="ja-JP" altLang="en-US" sz="1200" dirty="0" smtClean="0">
                    <a:latin typeface="メイリオ"/>
                    <a:ea typeface="メイリオ"/>
                    <a:cs typeface="メイリオ"/>
                  </a:rPr>
                  <a:t>他社の強み、自社の強みを確認する。他業界のベストプラクティス</a:t>
                </a:r>
                <a:r>
                  <a:rPr lang="en-US" altLang="ja-JP" sz="1200" dirty="0" smtClean="0">
                    <a:latin typeface="メイリオ"/>
                    <a:ea typeface="メイリオ"/>
                    <a:cs typeface="メイリオ"/>
                  </a:rPr>
                  <a:t>(</a:t>
                </a:r>
                <a:r>
                  <a:rPr lang="ja-JP" altLang="en-US" sz="1200" dirty="0" smtClean="0">
                    <a:latin typeface="メイリオ"/>
                    <a:ea typeface="メイリオ"/>
                    <a:cs typeface="メイリオ"/>
                  </a:rPr>
                  <a:t>最適な仕掛け・仕組み</a:t>
                </a:r>
                <a:r>
                  <a:rPr lang="en-US" altLang="ja-JP" sz="1200" dirty="0" smtClean="0">
                    <a:latin typeface="メイリオ"/>
                    <a:ea typeface="メイリオ"/>
                    <a:cs typeface="メイリオ"/>
                  </a:rPr>
                  <a:t>)</a:t>
                </a:r>
                <a:r>
                  <a:rPr lang="ja-JP" altLang="en-US" sz="1200" dirty="0" smtClean="0">
                    <a:latin typeface="メイリオ"/>
                    <a:ea typeface="メイリオ"/>
                    <a:cs typeface="メイリオ"/>
                  </a:rPr>
                  <a:t>から学び、</a:t>
                </a:r>
                <a:r>
                  <a:rPr kumimoji="1" lang="ja-JP" altLang="en-US" sz="1200" dirty="0" smtClean="0">
                    <a:latin typeface="メイリオ"/>
                    <a:ea typeface="メイリオ"/>
                    <a:cs typeface="メイリオ"/>
                  </a:rPr>
                  <a:t>取り入れるべき点を見つけ出す。</a:t>
                </a:r>
                <a:endParaRPr kumimoji="1" lang="ja-JP" altLang="en-US" sz="1200" dirty="0">
                  <a:latin typeface="メイリオ"/>
                  <a:ea typeface="メイリオ"/>
                  <a:cs typeface="メイリオ"/>
                </a:endParaRPr>
              </a:p>
            </p:txBody>
          </p:sp>
        </p:grpSp>
        <p:grpSp>
          <p:nvGrpSpPr>
            <p:cNvPr id="17" name="図形グループ 16"/>
            <p:cNvGrpSpPr/>
            <p:nvPr/>
          </p:nvGrpSpPr>
          <p:grpSpPr>
            <a:xfrm>
              <a:off x="113625" y="5508704"/>
              <a:ext cx="9417963" cy="786607"/>
              <a:chOff x="0" y="1301234"/>
              <a:chExt cx="9417963" cy="786607"/>
            </a:xfrm>
          </p:grpSpPr>
          <p:sp>
            <p:nvSpPr>
              <p:cNvPr id="18" name="テキスト ボックス 17"/>
              <p:cNvSpPr txBox="1"/>
              <p:nvPr/>
            </p:nvSpPr>
            <p:spPr>
              <a:xfrm>
                <a:off x="0" y="1301234"/>
                <a:ext cx="1974682" cy="307777"/>
              </a:xfrm>
              <a:prstGeom prst="rect">
                <a:avLst/>
              </a:prstGeom>
              <a:noFill/>
            </p:spPr>
            <p:txBody>
              <a:bodyPr wrap="none" rtlCol="0">
                <a:spAutoFit/>
              </a:bodyPr>
              <a:lstStyle/>
              <a:p>
                <a:r>
                  <a:rPr lang="ja-JP" altLang="en-US" sz="1400" dirty="0">
                    <a:solidFill>
                      <a:srgbClr val="2996F4"/>
                    </a:solidFill>
                    <a:latin typeface="メイリオ"/>
                    <a:ea typeface="メイリオ"/>
                    <a:cs typeface="メイリオ"/>
                  </a:rPr>
                  <a:t>5</a:t>
                </a:r>
                <a:r>
                  <a:rPr lang="en-US" altLang="en-US" sz="1400" dirty="0" smtClean="0">
                    <a:solidFill>
                      <a:srgbClr val="2996F4"/>
                    </a:solidFill>
                    <a:latin typeface="メイリオ"/>
                    <a:ea typeface="メイリオ"/>
                    <a:cs typeface="メイリオ"/>
                  </a:rPr>
                  <a:t>.</a:t>
                </a:r>
                <a:r>
                  <a:rPr lang="ja-JP" altLang="en-US" sz="1400" dirty="0" smtClean="0">
                    <a:solidFill>
                      <a:srgbClr val="2996F4"/>
                    </a:solidFill>
                    <a:latin typeface="メイリオ"/>
                    <a:ea typeface="メイリオ"/>
                    <a:cs typeface="メイリオ"/>
                  </a:rPr>
                  <a:t>ドメインを決定する</a:t>
                </a:r>
                <a:endParaRPr kumimoji="1" lang="ja-JP" altLang="en-US" sz="1400" dirty="0">
                  <a:solidFill>
                    <a:srgbClr val="2996F4"/>
                  </a:solidFill>
                  <a:latin typeface="メイリオ"/>
                  <a:ea typeface="メイリオ"/>
                  <a:cs typeface="メイリオ"/>
                </a:endParaRPr>
              </a:p>
            </p:txBody>
          </p:sp>
          <p:sp>
            <p:nvSpPr>
              <p:cNvPr id="19" name="テキスト ボックス 18"/>
              <p:cNvSpPr txBox="1"/>
              <p:nvPr/>
            </p:nvSpPr>
            <p:spPr>
              <a:xfrm>
                <a:off x="0" y="1626176"/>
                <a:ext cx="9417963" cy="461665"/>
              </a:xfrm>
              <a:prstGeom prst="rect">
                <a:avLst/>
              </a:prstGeom>
              <a:noFill/>
            </p:spPr>
            <p:txBody>
              <a:bodyPr wrap="none" rtlCol="0">
                <a:spAutoFit/>
              </a:bodyPr>
              <a:lstStyle/>
              <a:p>
                <a:r>
                  <a:rPr kumimoji="1" lang="ja-JP" altLang="en-US" sz="1200" dirty="0" smtClean="0">
                    <a:latin typeface="メイリオ"/>
                    <a:ea typeface="メイリオ"/>
                    <a:cs typeface="メイリオ"/>
                  </a:rPr>
                  <a:t>「</a:t>
                </a:r>
                <a:r>
                  <a:rPr lang="ja-JP" altLang="en-US" sz="1200" dirty="0" smtClean="0">
                    <a:latin typeface="メイリオ"/>
                    <a:ea typeface="メイリオ"/>
                    <a:cs typeface="メイリオ"/>
                  </a:rPr>
                  <a:t>どの領域で勝負するのか？」を考察する。商品や事業のビジネス領域のことをドメインと言うが、そのドメインを決める為に、</a:t>
                </a:r>
                <a:endParaRPr lang="en-US" altLang="ja-JP" sz="1200" dirty="0" smtClean="0">
                  <a:latin typeface="メイリオ"/>
                  <a:ea typeface="メイリオ"/>
                  <a:cs typeface="メイリオ"/>
                </a:endParaRPr>
              </a:p>
              <a:p>
                <a:r>
                  <a:rPr kumimoji="1" lang="ja-JP" altLang="en-US" sz="1200" dirty="0" smtClean="0">
                    <a:latin typeface="メイリオ"/>
                    <a:ea typeface="メイリオ"/>
                    <a:cs typeface="メイリオ"/>
                  </a:rPr>
                  <a:t>その判断基準をあらかじめ決め、判断基準に合致したドメインを明確に定義する。そのドメインの将来像をロードマップで描き出す。</a:t>
                </a:r>
                <a:endParaRPr kumimoji="1" lang="ja-JP" altLang="en-US" sz="1200" dirty="0">
                  <a:latin typeface="メイリオ"/>
                  <a:ea typeface="メイリオ"/>
                  <a:cs typeface="メイリオ"/>
                </a:endParaRPr>
              </a:p>
            </p:txBody>
          </p:sp>
        </p:grpSp>
      </p:grpSp>
    </p:spTree>
    <p:extLst>
      <p:ext uri="{BB962C8B-B14F-4D97-AF65-F5344CB8AC3E}">
        <p14:creationId xmlns:p14="http://schemas.microsoft.com/office/powerpoint/2010/main" val="1234403265"/>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図形グループ 1"/>
          <p:cNvGrpSpPr/>
          <p:nvPr/>
        </p:nvGrpSpPr>
        <p:grpSpPr>
          <a:xfrm>
            <a:off x="113625" y="931962"/>
            <a:ext cx="9975207" cy="4994077"/>
            <a:chOff x="113625" y="1301234"/>
            <a:chExt cx="9975207" cy="4994077"/>
          </a:xfrm>
        </p:grpSpPr>
        <p:grpSp>
          <p:nvGrpSpPr>
            <p:cNvPr id="7" name="図形グループ 6"/>
            <p:cNvGrpSpPr/>
            <p:nvPr/>
          </p:nvGrpSpPr>
          <p:grpSpPr>
            <a:xfrm>
              <a:off x="113625" y="1301234"/>
              <a:ext cx="7051329" cy="786607"/>
              <a:chOff x="0" y="1301234"/>
              <a:chExt cx="7051329" cy="786607"/>
            </a:xfrm>
          </p:grpSpPr>
          <p:sp>
            <p:nvSpPr>
              <p:cNvPr id="5" name="テキスト ボックス 4"/>
              <p:cNvSpPr txBox="1"/>
              <p:nvPr/>
            </p:nvSpPr>
            <p:spPr>
              <a:xfrm>
                <a:off x="0" y="1301234"/>
                <a:ext cx="1974682" cy="307777"/>
              </a:xfrm>
              <a:prstGeom prst="rect">
                <a:avLst/>
              </a:prstGeom>
              <a:noFill/>
            </p:spPr>
            <p:txBody>
              <a:bodyPr wrap="none" rtlCol="0">
                <a:spAutoFit/>
              </a:bodyPr>
              <a:lstStyle/>
              <a:p>
                <a:r>
                  <a:rPr lang="ja-JP" altLang="en-US" sz="1400" dirty="0">
                    <a:solidFill>
                      <a:srgbClr val="2996F4"/>
                    </a:solidFill>
                    <a:latin typeface="メイリオ"/>
                    <a:ea typeface="メイリオ"/>
                    <a:cs typeface="メイリオ"/>
                  </a:rPr>
                  <a:t>6</a:t>
                </a:r>
                <a:r>
                  <a:rPr lang="en-US" altLang="en-US" sz="1400" dirty="0" smtClean="0">
                    <a:solidFill>
                      <a:srgbClr val="2996F4"/>
                    </a:solidFill>
                    <a:latin typeface="メイリオ"/>
                    <a:ea typeface="メイリオ"/>
                    <a:cs typeface="メイリオ"/>
                  </a:rPr>
                  <a:t>.</a:t>
                </a:r>
                <a:r>
                  <a:rPr lang="ja-JP" altLang="en-US" sz="1400" dirty="0" smtClean="0">
                    <a:solidFill>
                      <a:srgbClr val="2996F4"/>
                    </a:solidFill>
                    <a:latin typeface="メイリオ"/>
                    <a:ea typeface="メイリオ"/>
                    <a:cs typeface="メイリオ"/>
                  </a:rPr>
                  <a:t>市場規模を算定する</a:t>
                </a:r>
                <a:endParaRPr kumimoji="1" lang="ja-JP" altLang="en-US" sz="1400" dirty="0">
                  <a:solidFill>
                    <a:srgbClr val="2996F4"/>
                  </a:solidFill>
                  <a:latin typeface="メイリオ"/>
                  <a:ea typeface="メイリオ"/>
                  <a:cs typeface="メイリオ"/>
                </a:endParaRPr>
              </a:p>
            </p:txBody>
          </p:sp>
          <p:sp>
            <p:nvSpPr>
              <p:cNvPr id="6" name="テキスト ボックス 5"/>
              <p:cNvSpPr txBox="1"/>
              <p:nvPr/>
            </p:nvSpPr>
            <p:spPr>
              <a:xfrm>
                <a:off x="0" y="1626176"/>
                <a:ext cx="7051329" cy="461665"/>
              </a:xfrm>
              <a:prstGeom prst="rect">
                <a:avLst/>
              </a:prstGeom>
              <a:noFill/>
            </p:spPr>
            <p:txBody>
              <a:bodyPr wrap="none" rtlCol="0">
                <a:spAutoFit/>
              </a:bodyPr>
              <a:lstStyle/>
              <a:p>
                <a:r>
                  <a:rPr kumimoji="1" lang="ja-JP" altLang="en-US" sz="1200" dirty="0" smtClean="0">
                    <a:latin typeface="メイリオ"/>
                    <a:ea typeface="メイリオ"/>
                    <a:cs typeface="メイリオ"/>
                  </a:rPr>
                  <a:t>「市場規模はどれくらいか？」を算定する。その為に環境分析</a:t>
                </a:r>
                <a:r>
                  <a:rPr lang="ja-JP" altLang="en-US" sz="1200" dirty="0" smtClean="0">
                    <a:latin typeface="メイリオ"/>
                    <a:ea typeface="メイリオ"/>
                    <a:cs typeface="メイリオ"/>
                  </a:rPr>
                  <a:t>、事業分析、収益分析の</a:t>
                </a:r>
                <a:r>
                  <a:rPr lang="en-US" altLang="ja-JP" sz="1200" dirty="0" smtClean="0">
                    <a:latin typeface="メイリオ"/>
                    <a:ea typeface="メイリオ"/>
                    <a:cs typeface="メイリオ"/>
                  </a:rPr>
                  <a:t>3</a:t>
                </a:r>
                <a:r>
                  <a:rPr lang="ja-JP" altLang="en-US" sz="1200" dirty="0" smtClean="0">
                    <a:latin typeface="メイリオ"/>
                    <a:ea typeface="メイリオ"/>
                    <a:cs typeface="メイリオ"/>
                  </a:rPr>
                  <a:t>つを行い、</a:t>
                </a:r>
                <a:endParaRPr lang="en-US" altLang="ja-JP" sz="1200" dirty="0" smtClean="0">
                  <a:latin typeface="メイリオ"/>
                  <a:ea typeface="メイリオ"/>
                  <a:cs typeface="メイリオ"/>
                </a:endParaRPr>
              </a:p>
              <a:p>
                <a:r>
                  <a:rPr kumimoji="1" lang="ja-JP" altLang="en-US" sz="1200" dirty="0" smtClean="0">
                    <a:latin typeface="メイリオ"/>
                    <a:ea typeface="メイリオ"/>
                    <a:cs typeface="メイリオ"/>
                  </a:rPr>
                  <a:t>具体的に想定する市場の規模を計算し、将来の市場規模の予測も行う。</a:t>
                </a:r>
                <a:endParaRPr kumimoji="1" lang="en-US" altLang="ja-JP" sz="1200" dirty="0" smtClean="0">
                  <a:latin typeface="メイリオ"/>
                  <a:ea typeface="メイリオ"/>
                  <a:cs typeface="メイリオ"/>
                </a:endParaRPr>
              </a:p>
            </p:txBody>
          </p:sp>
        </p:grpSp>
        <p:grpSp>
          <p:nvGrpSpPr>
            <p:cNvPr id="8" name="図形グループ 7"/>
            <p:cNvGrpSpPr/>
            <p:nvPr/>
          </p:nvGrpSpPr>
          <p:grpSpPr>
            <a:xfrm>
              <a:off x="113625" y="2353101"/>
              <a:ext cx="8186857" cy="786607"/>
              <a:chOff x="0" y="1301234"/>
              <a:chExt cx="8186857" cy="786607"/>
            </a:xfrm>
          </p:grpSpPr>
          <p:sp>
            <p:nvSpPr>
              <p:cNvPr id="9" name="テキスト ボックス 8"/>
              <p:cNvSpPr txBox="1"/>
              <p:nvPr/>
            </p:nvSpPr>
            <p:spPr>
              <a:xfrm>
                <a:off x="0" y="1301234"/>
                <a:ext cx="2872363" cy="307777"/>
              </a:xfrm>
              <a:prstGeom prst="rect">
                <a:avLst/>
              </a:prstGeom>
              <a:noFill/>
            </p:spPr>
            <p:txBody>
              <a:bodyPr wrap="none" rtlCol="0">
                <a:spAutoFit/>
              </a:bodyPr>
              <a:lstStyle/>
              <a:p>
                <a:r>
                  <a:rPr lang="en-US" altLang="en-US" sz="1400" dirty="0" smtClean="0">
                    <a:solidFill>
                      <a:srgbClr val="2996F4"/>
                    </a:solidFill>
                    <a:latin typeface="メイリオ"/>
                    <a:ea typeface="メイリオ"/>
                    <a:cs typeface="メイリオ"/>
                  </a:rPr>
                  <a:t>7.</a:t>
                </a:r>
                <a:r>
                  <a:rPr lang="ja-JP" altLang="en-US" sz="1400" dirty="0" smtClean="0">
                    <a:solidFill>
                      <a:srgbClr val="2996F4"/>
                    </a:solidFill>
                    <a:latin typeface="メイリオ"/>
                    <a:ea typeface="メイリオ"/>
                    <a:cs typeface="メイリオ"/>
                  </a:rPr>
                  <a:t>ビジネス・ビジョンを設定する</a:t>
                </a:r>
                <a:endParaRPr kumimoji="1" lang="ja-JP" altLang="en-US" sz="1400" dirty="0">
                  <a:solidFill>
                    <a:srgbClr val="2996F4"/>
                  </a:solidFill>
                  <a:latin typeface="メイリオ"/>
                  <a:ea typeface="メイリオ"/>
                  <a:cs typeface="メイリオ"/>
                </a:endParaRPr>
              </a:p>
            </p:txBody>
          </p:sp>
          <p:sp>
            <p:nvSpPr>
              <p:cNvPr id="10" name="テキスト ボックス 9"/>
              <p:cNvSpPr txBox="1"/>
              <p:nvPr/>
            </p:nvSpPr>
            <p:spPr>
              <a:xfrm>
                <a:off x="0" y="1626176"/>
                <a:ext cx="8186857" cy="461665"/>
              </a:xfrm>
              <a:prstGeom prst="rect">
                <a:avLst/>
              </a:prstGeom>
              <a:noFill/>
            </p:spPr>
            <p:txBody>
              <a:bodyPr wrap="none" rtlCol="0">
                <a:spAutoFit/>
              </a:bodyPr>
              <a:lstStyle/>
              <a:p>
                <a:r>
                  <a:rPr kumimoji="1" lang="ja-JP" altLang="en-US" sz="1200" dirty="0" smtClean="0">
                    <a:latin typeface="メイリオ"/>
                    <a:ea typeface="メイリオ"/>
                    <a:cs typeface="メイリオ"/>
                  </a:rPr>
                  <a:t>「そのビジネスの理念は何か</a:t>
                </a:r>
                <a:r>
                  <a:rPr lang="ja-JP" altLang="en-US" sz="1200" dirty="0" smtClean="0">
                    <a:latin typeface="メイリオ"/>
                    <a:ea typeface="メイリオ"/>
                    <a:cs typeface="メイリオ"/>
                  </a:rPr>
                  <a:t>？目標は何か？</a:t>
                </a:r>
                <a:r>
                  <a:rPr kumimoji="1" lang="ja-JP" altLang="en-US" sz="1200" dirty="0" smtClean="0">
                    <a:latin typeface="メイリオ"/>
                    <a:ea typeface="メイリオ"/>
                    <a:cs typeface="メイリオ"/>
                  </a:rPr>
                  <a:t>」を決定する。具体的には、ビジネス理念を考えて短い文章で表現し、</a:t>
                </a:r>
                <a:endParaRPr kumimoji="1" lang="en-US" altLang="ja-JP" sz="1200" dirty="0" smtClean="0">
                  <a:latin typeface="メイリオ"/>
                  <a:ea typeface="メイリオ"/>
                  <a:cs typeface="メイリオ"/>
                </a:endParaRPr>
              </a:p>
              <a:p>
                <a:r>
                  <a:rPr lang="ja-JP" altLang="en-US" sz="1200" dirty="0" smtClean="0">
                    <a:latin typeface="メイリオ"/>
                    <a:ea typeface="メイリオ"/>
                    <a:cs typeface="メイリオ"/>
                  </a:rPr>
                  <a:t>定量目標と定性目標の</a:t>
                </a:r>
                <a:r>
                  <a:rPr lang="en-US" altLang="ja-JP" sz="1200" dirty="0" smtClean="0">
                    <a:latin typeface="メイリオ"/>
                    <a:ea typeface="メイリオ"/>
                    <a:cs typeface="メイリオ"/>
                  </a:rPr>
                  <a:t>2</a:t>
                </a:r>
                <a:r>
                  <a:rPr lang="ja-JP" altLang="en-US" sz="1200" dirty="0" smtClean="0">
                    <a:latin typeface="メイリオ"/>
                    <a:ea typeface="メイリオ"/>
                    <a:cs typeface="メイリオ"/>
                  </a:rPr>
                  <a:t>つを設定する。定量目標については、さらに細分化して数値設定を行う。</a:t>
                </a:r>
                <a:endParaRPr kumimoji="1" lang="ja-JP" altLang="en-US" sz="1200" dirty="0">
                  <a:latin typeface="メイリオ"/>
                  <a:ea typeface="メイリオ"/>
                  <a:cs typeface="メイリオ"/>
                </a:endParaRPr>
              </a:p>
            </p:txBody>
          </p:sp>
        </p:grpSp>
        <p:grpSp>
          <p:nvGrpSpPr>
            <p:cNvPr id="11" name="図形グループ 10"/>
            <p:cNvGrpSpPr/>
            <p:nvPr/>
          </p:nvGrpSpPr>
          <p:grpSpPr>
            <a:xfrm>
              <a:off x="113625" y="3404968"/>
              <a:ext cx="9975207" cy="786607"/>
              <a:chOff x="0" y="1301234"/>
              <a:chExt cx="9975207" cy="786607"/>
            </a:xfrm>
          </p:grpSpPr>
          <p:sp>
            <p:nvSpPr>
              <p:cNvPr id="12" name="テキスト ボックス 11"/>
              <p:cNvSpPr txBox="1"/>
              <p:nvPr/>
            </p:nvSpPr>
            <p:spPr>
              <a:xfrm>
                <a:off x="0" y="1301234"/>
                <a:ext cx="2692827" cy="307777"/>
              </a:xfrm>
              <a:prstGeom prst="rect">
                <a:avLst/>
              </a:prstGeom>
              <a:noFill/>
            </p:spPr>
            <p:txBody>
              <a:bodyPr wrap="none" rtlCol="0">
                <a:spAutoFit/>
              </a:bodyPr>
              <a:lstStyle/>
              <a:p>
                <a:r>
                  <a:rPr lang="en-US" altLang="en-US" sz="1400" dirty="0" smtClean="0">
                    <a:solidFill>
                      <a:srgbClr val="2996F4"/>
                    </a:solidFill>
                    <a:latin typeface="メイリオ"/>
                    <a:ea typeface="メイリオ"/>
                    <a:cs typeface="メイリオ"/>
                  </a:rPr>
                  <a:t>8.</a:t>
                </a:r>
                <a:r>
                  <a:rPr lang="ja-JP" altLang="en-US" sz="1400" dirty="0" smtClean="0">
                    <a:solidFill>
                      <a:srgbClr val="2996F4"/>
                    </a:solidFill>
                    <a:latin typeface="メイリオ"/>
                    <a:ea typeface="メイリオ"/>
                    <a:cs typeface="メイリオ"/>
                  </a:rPr>
                  <a:t>ビジネス戦略体系を構築する</a:t>
                </a:r>
                <a:endParaRPr kumimoji="1" lang="ja-JP" altLang="en-US" sz="1400" dirty="0">
                  <a:solidFill>
                    <a:srgbClr val="2996F4"/>
                  </a:solidFill>
                  <a:latin typeface="メイリオ"/>
                  <a:ea typeface="メイリオ"/>
                  <a:cs typeface="メイリオ"/>
                </a:endParaRPr>
              </a:p>
            </p:txBody>
          </p:sp>
          <p:sp>
            <p:nvSpPr>
              <p:cNvPr id="13" name="テキスト ボックス 12"/>
              <p:cNvSpPr txBox="1"/>
              <p:nvPr/>
            </p:nvSpPr>
            <p:spPr>
              <a:xfrm>
                <a:off x="0" y="1626176"/>
                <a:ext cx="9975207" cy="461665"/>
              </a:xfrm>
              <a:prstGeom prst="rect">
                <a:avLst/>
              </a:prstGeom>
              <a:noFill/>
            </p:spPr>
            <p:txBody>
              <a:bodyPr wrap="none" rtlCol="0">
                <a:spAutoFit/>
              </a:bodyPr>
              <a:lstStyle/>
              <a:p>
                <a:r>
                  <a:rPr kumimoji="1" lang="ja-JP" altLang="en-US" sz="1200" dirty="0" smtClean="0">
                    <a:latin typeface="メイリオ"/>
                    <a:ea typeface="メイリオ"/>
                    <a:cs typeface="メイリオ"/>
                  </a:rPr>
                  <a:t>「どのような戦略で市場を攻めるか？」を決める。戦略はいくつも考えられるが、まずは「これは！」という有望な戦略を</a:t>
                </a:r>
                <a:r>
                  <a:rPr kumimoji="1" lang="en-US" altLang="ja-JP" sz="1200" dirty="0" smtClean="0">
                    <a:latin typeface="メイリオ"/>
                    <a:ea typeface="メイリオ"/>
                    <a:cs typeface="メイリオ"/>
                  </a:rPr>
                  <a:t>3</a:t>
                </a:r>
                <a:r>
                  <a:rPr kumimoji="1" lang="ja-JP" altLang="en-US" sz="1200" dirty="0" smtClean="0">
                    <a:latin typeface="メイリオ"/>
                    <a:ea typeface="メイリオ"/>
                    <a:cs typeface="メイリオ"/>
                  </a:rPr>
                  <a:t>つほど立案する。</a:t>
                </a:r>
                <a:endParaRPr kumimoji="1" lang="en-US" altLang="ja-JP" sz="1200" dirty="0" smtClean="0">
                  <a:latin typeface="メイリオ"/>
                  <a:ea typeface="メイリオ"/>
                  <a:cs typeface="メイリオ"/>
                </a:endParaRPr>
              </a:p>
              <a:p>
                <a:r>
                  <a:rPr lang="ja-JP" altLang="en-US" sz="1200" dirty="0" smtClean="0">
                    <a:latin typeface="メイリオ"/>
                    <a:ea typeface="メイリオ"/>
                    <a:cs typeface="メイリオ"/>
                  </a:rPr>
                  <a:t>それら戦略オプションを収益性や自社のミッションとの合致度、個別戦略の優位性などを評価して、最終的に</a:t>
                </a:r>
                <a:r>
                  <a:rPr lang="en-US" altLang="ja-JP" sz="1200" dirty="0" smtClean="0">
                    <a:latin typeface="メイリオ"/>
                    <a:ea typeface="メイリオ"/>
                    <a:cs typeface="メイリオ"/>
                  </a:rPr>
                  <a:t>1</a:t>
                </a:r>
                <a:r>
                  <a:rPr lang="ja-JP" altLang="en-US" sz="1200" dirty="0" smtClean="0">
                    <a:latin typeface="メイリオ"/>
                    <a:ea typeface="メイリオ"/>
                    <a:cs typeface="メイリオ"/>
                  </a:rPr>
                  <a:t>つの戦略体型に仕上げる。</a:t>
                </a:r>
                <a:endParaRPr kumimoji="1" lang="ja-JP" altLang="en-US" sz="1200" dirty="0">
                  <a:latin typeface="メイリオ"/>
                  <a:ea typeface="メイリオ"/>
                  <a:cs typeface="メイリオ"/>
                </a:endParaRPr>
              </a:p>
            </p:txBody>
          </p:sp>
        </p:grpSp>
        <p:grpSp>
          <p:nvGrpSpPr>
            <p:cNvPr id="14" name="図形グループ 13"/>
            <p:cNvGrpSpPr/>
            <p:nvPr/>
          </p:nvGrpSpPr>
          <p:grpSpPr>
            <a:xfrm>
              <a:off x="113625" y="4456835"/>
              <a:ext cx="8340745" cy="786607"/>
              <a:chOff x="0" y="1301234"/>
              <a:chExt cx="8340745" cy="786607"/>
            </a:xfrm>
          </p:grpSpPr>
          <p:sp>
            <p:nvSpPr>
              <p:cNvPr id="15" name="テキスト ボックス 14"/>
              <p:cNvSpPr txBox="1"/>
              <p:nvPr/>
            </p:nvSpPr>
            <p:spPr>
              <a:xfrm>
                <a:off x="0" y="1301234"/>
                <a:ext cx="3583233" cy="307777"/>
              </a:xfrm>
              <a:prstGeom prst="rect">
                <a:avLst/>
              </a:prstGeom>
              <a:noFill/>
            </p:spPr>
            <p:txBody>
              <a:bodyPr wrap="none" rtlCol="0">
                <a:spAutoFit/>
              </a:bodyPr>
              <a:lstStyle/>
              <a:p>
                <a:r>
                  <a:rPr lang="en-US" altLang="en-US" sz="1400" dirty="0" smtClean="0">
                    <a:solidFill>
                      <a:srgbClr val="2996F4"/>
                    </a:solidFill>
                    <a:latin typeface="メイリオ"/>
                    <a:ea typeface="メイリオ"/>
                    <a:cs typeface="メイリオ"/>
                  </a:rPr>
                  <a:t>9.</a:t>
                </a:r>
                <a:r>
                  <a:rPr lang="ja-JP" altLang="en-US" sz="1400" dirty="0" smtClean="0">
                    <a:solidFill>
                      <a:srgbClr val="2996F4"/>
                    </a:solidFill>
                    <a:latin typeface="メイリオ"/>
                    <a:ea typeface="メイリオ"/>
                    <a:cs typeface="メイリオ"/>
                  </a:rPr>
                  <a:t>ビジネス戦略をアクションに落とし込む</a:t>
                </a:r>
                <a:endParaRPr kumimoji="1" lang="ja-JP" altLang="en-US" sz="1400" dirty="0">
                  <a:solidFill>
                    <a:srgbClr val="2996F4"/>
                  </a:solidFill>
                  <a:latin typeface="メイリオ"/>
                  <a:ea typeface="メイリオ"/>
                  <a:cs typeface="メイリオ"/>
                </a:endParaRPr>
              </a:p>
            </p:txBody>
          </p:sp>
          <p:sp>
            <p:nvSpPr>
              <p:cNvPr id="16" name="テキスト ボックス 15"/>
              <p:cNvSpPr txBox="1"/>
              <p:nvPr/>
            </p:nvSpPr>
            <p:spPr>
              <a:xfrm>
                <a:off x="0" y="1626176"/>
                <a:ext cx="8340745" cy="461665"/>
              </a:xfrm>
              <a:prstGeom prst="rect">
                <a:avLst/>
              </a:prstGeom>
              <a:noFill/>
            </p:spPr>
            <p:txBody>
              <a:bodyPr wrap="none" rtlCol="0">
                <a:spAutoFit/>
              </a:bodyPr>
              <a:lstStyle/>
              <a:p>
                <a:r>
                  <a:rPr kumimoji="1" lang="ja-JP" altLang="en-US" sz="1200" dirty="0" smtClean="0">
                    <a:latin typeface="メイリオ"/>
                    <a:ea typeface="メイリオ"/>
                    <a:cs typeface="メイリオ"/>
                  </a:rPr>
                  <a:t>「</a:t>
                </a:r>
                <a:r>
                  <a:rPr lang="ja-JP" altLang="en-US" sz="1200" dirty="0" smtClean="0">
                    <a:latin typeface="メイリオ"/>
                    <a:ea typeface="メイリオ"/>
                    <a:cs typeface="メイリオ"/>
                  </a:rPr>
                  <a:t>その戦略をどのように実行するのか？」という具体的なアクションプランを作成する。個別戦略の戦略方針を決め、</a:t>
                </a:r>
                <a:endParaRPr lang="en-US" altLang="ja-JP" sz="1200" dirty="0">
                  <a:latin typeface="メイリオ"/>
                  <a:ea typeface="メイリオ"/>
                  <a:cs typeface="メイリオ"/>
                </a:endParaRPr>
              </a:p>
              <a:p>
                <a:r>
                  <a:rPr kumimoji="1" lang="ja-JP" altLang="en-US" sz="1200" dirty="0" smtClean="0">
                    <a:latin typeface="メイリオ"/>
                    <a:ea typeface="メイリオ"/>
                    <a:cs typeface="メイリオ"/>
                  </a:rPr>
                  <a:t>施策をいくつか考案する。さらに施策の担当者やスケジュールなども決めて実行管理ができるようにする。</a:t>
                </a:r>
                <a:endParaRPr kumimoji="1" lang="ja-JP" altLang="en-US" sz="1200" dirty="0">
                  <a:latin typeface="メイリオ"/>
                  <a:ea typeface="メイリオ"/>
                  <a:cs typeface="メイリオ"/>
                </a:endParaRPr>
              </a:p>
            </p:txBody>
          </p:sp>
        </p:grpSp>
        <p:grpSp>
          <p:nvGrpSpPr>
            <p:cNvPr id="17" name="図形グループ 16"/>
            <p:cNvGrpSpPr/>
            <p:nvPr/>
          </p:nvGrpSpPr>
          <p:grpSpPr>
            <a:xfrm>
              <a:off x="113625" y="5508704"/>
              <a:ext cx="8340745" cy="786607"/>
              <a:chOff x="0" y="1301234"/>
              <a:chExt cx="8340745" cy="786607"/>
            </a:xfrm>
          </p:grpSpPr>
          <p:sp>
            <p:nvSpPr>
              <p:cNvPr id="18" name="テキスト ボックス 17"/>
              <p:cNvSpPr txBox="1"/>
              <p:nvPr/>
            </p:nvSpPr>
            <p:spPr>
              <a:xfrm>
                <a:off x="0" y="1301234"/>
                <a:ext cx="2983872" cy="307777"/>
              </a:xfrm>
              <a:prstGeom prst="rect">
                <a:avLst/>
              </a:prstGeom>
              <a:noFill/>
            </p:spPr>
            <p:txBody>
              <a:bodyPr wrap="none" rtlCol="0">
                <a:spAutoFit/>
              </a:bodyPr>
              <a:lstStyle/>
              <a:p>
                <a:r>
                  <a:rPr lang="en-US" altLang="en-US" sz="1400" dirty="0" smtClean="0">
                    <a:solidFill>
                      <a:srgbClr val="2996F4"/>
                    </a:solidFill>
                    <a:latin typeface="メイリオ"/>
                    <a:ea typeface="メイリオ"/>
                    <a:cs typeface="メイリオ"/>
                  </a:rPr>
                  <a:t>10.</a:t>
                </a:r>
                <a:r>
                  <a:rPr lang="ja-JP" altLang="en-US" sz="1400" dirty="0" smtClean="0">
                    <a:solidFill>
                      <a:srgbClr val="2996F4"/>
                    </a:solidFill>
                    <a:latin typeface="メイリオ"/>
                    <a:ea typeface="メイリオ"/>
                    <a:cs typeface="メイリオ"/>
                  </a:rPr>
                  <a:t>事業収支と事業評価を想定する</a:t>
                </a:r>
                <a:endParaRPr kumimoji="1" lang="ja-JP" altLang="en-US" sz="1400" dirty="0">
                  <a:solidFill>
                    <a:srgbClr val="2996F4"/>
                  </a:solidFill>
                  <a:latin typeface="メイリオ"/>
                  <a:ea typeface="メイリオ"/>
                  <a:cs typeface="メイリオ"/>
                </a:endParaRPr>
              </a:p>
            </p:txBody>
          </p:sp>
          <p:sp>
            <p:nvSpPr>
              <p:cNvPr id="19" name="テキスト ボックス 18"/>
              <p:cNvSpPr txBox="1"/>
              <p:nvPr/>
            </p:nvSpPr>
            <p:spPr>
              <a:xfrm>
                <a:off x="0" y="1626176"/>
                <a:ext cx="8340745" cy="461665"/>
              </a:xfrm>
              <a:prstGeom prst="rect">
                <a:avLst/>
              </a:prstGeom>
              <a:noFill/>
            </p:spPr>
            <p:txBody>
              <a:bodyPr wrap="none" rtlCol="0">
                <a:spAutoFit/>
              </a:bodyPr>
              <a:lstStyle/>
              <a:p>
                <a:r>
                  <a:rPr kumimoji="1" lang="ja-JP" altLang="en-US" sz="1200" dirty="0" smtClean="0">
                    <a:latin typeface="メイリオ"/>
                    <a:ea typeface="メイリオ"/>
                    <a:cs typeface="メイリオ"/>
                  </a:rPr>
                  <a:t>「</a:t>
                </a:r>
                <a:r>
                  <a:rPr lang="ja-JP" altLang="en-US" sz="1200" dirty="0" smtClean="0">
                    <a:latin typeface="メイリオ"/>
                    <a:ea typeface="メイリオ"/>
                    <a:cs typeface="メイリオ"/>
                  </a:rPr>
                  <a:t>どれだけのお金を使って、どれだけ儲かるのか？」という最も大事な疑問に答える。まず収支計算の根拠を設定し、</a:t>
                </a:r>
                <a:endParaRPr lang="en-US" altLang="ja-JP" sz="1200" dirty="0" smtClean="0">
                  <a:latin typeface="メイリオ"/>
                  <a:ea typeface="メイリオ"/>
                  <a:cs typeface="メイリオ"/>
                </a:endParaRPr>
              </a:p>
              <a:p>
                <a:r>
                  <a:rPr kumimoji="1" lang="ja-JP" altLang="en-US" sz="1200" dirty="0" smtClean="0">
                    <a:latin typeface="メイリオ"/>
                    <a:ea typeface="メイリオ"/>
                    <a:cs typeface="メイリオ"/>
                  </a:rPr>
                  <a:t>それぞれの科目ごとに金額を設定する。そして、企画した商品、事業の損益計算書を作成して評価を行う。</a:t>
                </a:r>
                <a:endParaRPr kumimoji="1" lang="ja-JP" altLang="en-US" sz="1200" dirty="0">
                  <a:latin typeface="メイリオ"/>
                  <a:ea typeface="メイリオ"/>
                  <a:cs typeface="メイリオ"/>
                </a:endParaRPr>
              </a:p>
            </p:txBody>
          </p:sp>
        </p:grpSp>
      </p:grpSp>
    </p:spTree>
    <p:extLst>
      <p:ext uri="{BB962C8B-B14F-4D97-AF65-F5344CB8AC3E}">
        <p14:creationId xmlns:p14="http://schemas.microsoft.com/office/powerpoint/2010/main" val="1443766782"/>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113625" y="-8235"/>
            <a:ext cx="2954655" cy="461665"/>
          </a:xfrm>
          <a:prstGeom prst="rect">
            <a:avLst/>
          </a:prstGeom>
          <a:noFill/>
        </p:spPr>
        <p:txBody>
          <a:bodyPr wrap="none" rtlCol="0">
            <a:spAutoFit/>
          </a:bodyPr>
          <a:lstStyle/>
          <a:p>
            <a:r>
              <a:rPr kumimoji="1" lang="ja-JP" altLang="en-US" sz="2400" dirty="0">
                <a:latin typeface="メイリオ"/>
                <a:ea typeface="メイリオ"/>
                <a:cs typeface="メイリオ"/>
              </a:rPr>
              <a:t>事業創造のマインド</a:t>
            </a:r>
            <a:endParaRPr kumimoji="1" lang="ja-JP" altLang="en-US" sz="2400" dirty="0">
              <a:latin typeface="メイリオ"/>
              <a:ea typeface="メイリオ"/>
              <a:cs typeface="メイリオ"/>
            </a:endParaRPr>
          </a:p>
        </p:txBody>
      </p:sp>
      <p:grpSp>
        <p:nvGrpSpPr>
          <p:cNvPr id="2" name="図形グループ 1"/>
          <p:cNvGrpSpPr/>
          <p:nvPr/>
        </p:nvGrpSpPr>
        <p:grpSpPr>
          <a:xfrm>
            <a:off x="113625" y="931962"/>
            <a:ext cx="9648795" cy="1653808"/>
            <a:chOff x="113625" y="1301234"/>
            <a:chExt cx="9648795" cy="1653808"/>
          </a:xfrm>
        </p:grpSpPr>
        <p:grpSp>
          <p:nvGrpSpPr>
            <p:cNvPr id="7" name="図形グループ 6"/>
            <p:cNvGrpSpPr/>
            <p:nvPr/>
          </p:nvGrpSpPr>
          <p:grpSpPr>
            <a:xfrm>
              <a:off x="113625" y="1301234"/>
              <a:ext cx="9648795" cy="786607"/>
              <a:chOff x="0" y="1301234"/>
              <a:chExt cx="9648795" cy="786607"/>
            </a:xfrm>
          </p:grpSpPr>
          <p:sp>
            <p:nvSpPr>
              <p:cNvPr id="5" name="テキスト ボックス 4"/>
              <p:cNvSpPr txBox="1"/>
              <p:nvPr/>
            </p:nvSpPr>
            <p:spPr>
              <a:xfrm>
                <a:off x="0" y="1301234"/>
                <a:ext cx="2518638" cy="307777"/>
              </a:xfrm>
              <a:prstGeom prst="rect">
                <a:avLst/>
              </a:prstGeom>
              <a:noFill/>
            </p:spPr>
            <p:txBody>
              <a:bodyPr wrap="none" rtlCol="0">
                <a:spAutoFit/>
              </a:bodyPr>
              <a:lstStyle/>
              <a:p>
                <a:r>
                  <a:rPr lang="ja-JP" altLang="en-US" sz="1400" dirty="0">
                    <a:solidFill>
                      <a:srgbClr val="2996F4"/>
                    </a:solidFill>
                    <a:latin typeface="メイリオ"/>
                    <a:ea typeface="メイリオ"/>
                    <a:cs typeface="メイリオ"/>
                  </a:rPr>
                  <a:t>まずはアウトラインを固める</a:t>
                </a:r>
                <a:endParaRPr kumimoji="1" lang="ja-JP" altLang="en-US" sz="1400" dirty="0">
                  <a:solidFill>
                    <a:srgbClr val="2996F4"/>
                  </a:solidFill>
                  <a:latin typeface="メイリオ"/>
                  <a:ea typeface="メイリオ"/>
                  <a:cs typeface="メイリオ"/>
                </a:endParaRPr>
              </a:p>
            </p:txBody>
          </p:sp>
          <p:sp>
            <p:nvSpPr>
              <p:cNvPr id="6" name="テキスト ボックス 5"/>
              <p:cNvSpPr txBox="1"/>
              <p:nvPr/>
            </p:nvSpPr>
            <p:spPr>
              <a:xfrm>
                <a:off x="0" y="1626176"/>
                <a:ext cx="9648795" cy="461665"/>
              </a:xfrm>
              <a:prstGeom prst="rect">
                <a:avLst/>
              </a:prstGeom>
              <a:noFill/>
            </p:spPr>
            <p:txBody>
              <a:bodyPr wrap="none" rtlCol="0">
                <a:spAutoFit/>
              </a:bodyPr>
              <a:lstStyle/>
              <a:p>
                <a:r>
                  <a:rPr lang="ja-JP" altLang="en-US" sz="1200" dirty="0" smtClean="0">
                    <a:latin typeface="メイリオ"/>
                    <a:ea typeface="メイリオ"/>
                    <a:cs typeface="メイリオ"/>
                  </a:rPr>
                  <a:t>一つ一つの項目を仕上げるのに必要な時間を見積ることは不可能である</a:t>
                </a:r>
                <a:r>
                  <a:rPr lang="ja-JP" altLang="en-US" sz="1200" dirty="0" smtClean="0">
                    <a:latin typeface="メイリオ"/>
                    <a:ea typeface="メイリオ"/>
                    <a:cs typeface="メイリオ"/>
                  </a:rPr>
                  <a:t>。</a:t>
                </a:r>
                <a:r>
                  <a:rPr lang="en-US" altLang="ja-JP" sz="1200" dirty="0" smtClean="0">
                    <a:latin typeface="メイリオ"/>
                    <a:ea typeface="メイリオ"/>
                    <a:cs typeface="メイリオ"/>
                  </a:rPr>
                  <a:t>1</a:t>
                </a:r>
                <a:r>
                  <a:rPr lang="ja-JP" altLang="en-US" sz="1200" dirty="0" smtClean="0">
                    <a:latin typeface="メイリオ"/>
                    <a:ea typeface="メイリオ"/>
                    <a:cs typeface="メイリオ"/>
                  </a:rPr>
                  <a:t>つ調べれば、また新たな課題が見つかる</a:t>
                </a:r>
                <a:r>
                  <a:rPr lang="en-US" altLang="en-US" sz="1200" dirty="0">
                    <a:latin typeface="メイリオ"/>
                    <a:ea typeface="メイリオ"/>
                    <a:cs typeface="メイリオ"/>
                  </a:rPr>
                  <a:t>(</a:t>
                </a:r>
                <a:r>
                  <a:rPr lang="ja-JP" altLang="en-US" sz="1200" dirty="0">
                    <a:latin typeface="メイリオ"/>
                    <a:ea typeface="メイリオ"/>
                    <a:cs typeface="メイリオ"/>
                  </a:rPr>
                  <a:t>フィッシュボーン</a:t>
                </a:r>
                <a:r>
                  <a:rPr lang="en-US" altLang="en-US" sz="1200" dirty="0">
                    <a:latin typeface="メイリオ"/>
                    <a:ea typeface="メイリオ"/>
                    <a:cs typeface="メイリオ"/>
                  </a:rPr>
                  <a:t>)</a:t>
                </a:r>
                <a:r>
                  <a:rPr lang="ja-JP" altLang="en-US" sz="1200" dirty="0">
                    <a:latin typeface="メイリオ"/>
                    <a:ea typeface="メイリオ"/>
                    <a:cs typeface="メイリオ"/>
                  </a:rPr>
                  <a:t>。</a:t>
                </a:r>
                <a:endParaRPr lang="en-US" altLang="ja-JP" sz="1200" dirty="0">
                  <a:latin typeface="メイリオ"/>
                  <a:ea typeface="メイリオ"/>
                  <a:cs typeface="メイリオ"/>
                </a:endParaRPr>
              </a:p>
              <a:p>
                <a:r>
                  <a:rPr lang="ja-JP" altLang="en-US" sz="1200" dirty="0" smtClean="0">
                    <a:latin typeface="メイリオ"/>
                    <a:ea typeface="メイリオ"/>
                    <a:cs typeface="メイリオ"/>
                  </a:rPr>
                  <a:t>その為、粒度は荒くて良いので、まずアウトラインを固める。その後、各項目のクオリティを上げていく。</a:t>
                </a:r>
                <a:endParaRPr lang="en-US" altLang="ja-JP" sz="1200" dirty="0" smtClean="0">
                  <a:latin typeface="メイリオ"/>
                  <a:ea typeface="メイリオ"/>
                  <a:cs typeface="メイリオ"/>
                </a:endParaRPr>
              </a:p>
            </p:txBody>
          </p:sp>
        </p:grpSp>
        <p:grpSp>
          <p:nvGrpSpPr>
            <p:cNvPr id="8" name="図形グループ 7"/>
            <p:cNvGrpSpPr/>
            <p:nvPr/>
          </p:nvGrpSpPr>
          <p:grpSpPr>
            <a:xfrm>
              <a:off x="113625" y="2353101"/>
              <a:ext cx="7263527" cy="601941"/>
              <a:chOff x="0" y="1301234"/>
              <a:chExt cx="7263527" cy="601941"/>
            </a:xfrm>
          </p:grpSpPr>
          <p:sp>
            <p:nvSpPr>
              <p:cNvPr id="9" name="テキスト ボックス 8"/>
              <p:cNvSpPr txBox="1"/>
              <p:nvPr/>
            </p:nvSpPr>
            <p:spPr>
              <a:xfrm>
                <a:off x="0" y="1301234"/>
                <a:ext cx="4134465" cy="307777"/>
              </a:xfrm>
              <a:prstGeom prst="rect">
                <a:avLst/>
              </a:prstGeom>
              <a:noFill/>
            </p:spPr>
            <p:txBody>
              <a:bodyPr wrap="none" rtlCol="0">
                <a:spAutoFit/>
              </a:bodyPr>
              <a:lstStyle/>
              <a:p>
                <a:r>
                  <a:rPr kumimoji="1" lang="ja-JP" altLang="en-US" sz="1400" dirty="0">
                    <a:solidFill>
                      <a:srgbClr val="2996F4"/>
                    </a:solidFill>
                    <a:latin typeface="メイリオ"/>
                    <a:ea typeface="メイリオ"/>
                    <a:cs typeface="メイリオ"/>
                  </a:rPr>
                  <a:t>整合を取ることを絶対に諦めない。妥協しない。</a:t>
                </a:r>
                <a:endParaRPr kumimoji="1" lang="ja-JP" altLang="en-US" sz="1400" dirty="0">
                  <a:solidFill>
                    <a:srgbClr val="2996F4"/>
                  </a:solidFill>
                  <a:latin typeface="メイリオ"/>
                  <a:ea typeface="メイリオ"/>
                  <a:cs typeface="メイリオ"/>
                </a:endParaRPr>
              </a:p>
            </p:txBody>
          </p:sp>
          <p:sp>
            <p:nvSpPr>
              <p:cNvPr id="10" name="テキスト ボックス 9"/>
              <p:cNvSpPr txBox="1"/>
              <p:nvPr/>
            </p:nvSpPr>
            <p:spPr>
              <a:xfrm>
                <a:off x="0" y="1626176"/>
                <a:ext cx="7263527" cy="276999"/>
              </a:xfrm>
              <a:prstGeom prst="rect">
                <a:avLst/>
              </a:prstGeom>
              <a:noFill/>
            </p:spPr>
            <p:txBody>
              <a:bodyPr wrap="none" rtlCol="0">
                <a:spAutoFit/>
              </a:bodyPr>
              <a:lstStyle/>
              <a:p>
                <a:r>
                  <a:rPr lang="ja-JP" altLang="en-US" sz="1200" dirty="0">
                    <a:latin typeface="メイリオ"/>
                    <a:ea typeface="メイリオ"/>
                    <a:cs typeface="メイリオ"/>
                  </a:rPr>
                  <a:t>企画書の詳細が決まってくると、前後の文脈とのズレが発生する。この整合性を保つ努力を怠らない。</a:t>
                </a:r>
                <a:endParaRPr lang="en-US" altLang="ja-JP" sz="1200" dirty="0">
                  <a:latin typeface="メイリオ"/>
                  <a:ea typeface="メイリオ"/>
                  <a:cs typeface="メイリオ"/>
                </a:endParaRPr>
              </a:p>
            </p:txBody>
          </p:sp>
        </p:grpSp>
      </p:grpSp>
    </p:spTree>
    <p:extLst>
      <p:ext uri="{BB962C8B-B14F-4D97-AF65-F5344CB8AC3E}">
        <p14:creationId xmlns:p14="http://schemas.microsoft.com/office/powerpoint/2010/main" val="3503349045"/>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ホワイ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3698</TotalTime>
  <Words>774</Words>
  <Application>Microsoft Macintosh PowerPoint</Application>
  <PresentationFormat>A4 210x297 mm</PresentationFormat>
  <Paragraphs>37</Paragraphs>
  <Slides>3</Slides>
  <Notes>0</Notes>
  <HiddenSlides>0</HiddenSlides>
  <MMClips>0</MMClips>
  <ScaleCrop>false</ScaleCrop>
  <HeadingPairs>
    <vt:vector size="4" baseType="variant">
      <vt:variant>
        <vt:lpstr>テーマ</vt:lpstr>
      </vt:variant>
      <vt:variant>
        <vt:i4>1</vt:i4>
      </vt:variant>
      <vt:variant>
        <vt:lpstr>スライド タイトル</vt:lpstr>
      </vt:variant>
      <vt:variant>
        <vt:i4>3</vt:i4>
      </vt:variant>
    </vt:vector>
  </HeadingPairs>
  <TitlesOfParts>
    <vt:vector size="4" baseType="lpstr">
      <vt:lpstr>ホワイト</vt:lpstr>
      <vt:lpstr>PowerPoint プレゼンテーション</vt:lpstr>
      <vt:lpstr>PowerPoint プレゼンテーション</vt:lpstr>
      <vt:lpstr>PowerPoint プレゼンテーション</vt:lpstr>
    </vt:vector>
  </TitlesOfParts>
  <Company>AQUA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AQUA</dc:creator>
  <cp:lastModifiedBy>AQUA</cp:lastModifiedBy>
  <cp:revision>85</cp:revision>
  <cp:lastPrinted>2016-08-02T02:21:25Z</cp:lastPrinted>
  <dcterms:created xsi:type="dcterms:W3CDTF">2016-03-31T12:57:41Z</dcterms:created>
  <dcterms:modified xsi:type="dcterms:W3CDTF">2016-08-02T12:42:22Z</dcterms:modified>
</cp:coreProperties>
</file>