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282" r:id="rId14"/>
    <p:sldId id="351" r:id="rId15"/>
    <p:sldId id="352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278" r:id="rId3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42"/>
      <p:bold r:id="rId43"/>
    </p:embeddedFont>
    <p:embeddedFont>
      <p:font typeface="나눔고딕" panose="020B0600000101010101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6364" autoAdjust="0"/>
  </p:normalViewPr>
  <p:slideViewPr>
    <p:cSldViewPr snapToGrid="0">
      <p:cViewPr varScale="1">
        <p:scale>
          <a:sx n="119" d="100"/>
          <a:sy n="119" d="100"/>
        </p:scale>
        <p:origin x="1182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7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3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76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8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5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6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66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6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568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75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9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692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2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3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609600" y="1415990"/>
            <a:ext cx="775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 blocks for transmission of sampled values : </a:t>
            </a:r>
            <a:r>
              <a:rPr lang="en-US" altLang="ko-KR" dirty="0" err="1"/>
              <a:t>sampl</a:t>
            </a:r>
            <a:r>
              <a:rPr lang="ko-KR" altLang="en-US" dirty="0"/>
              <a:t>들의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cyclic</a:t>
            </a:r>
            <a:r>
              <a:rPr lang="ko-KR" altLang="en-US" dirty="0"/>
              <a:t> </a:t>
            </a:r>
            <a:r>
              <a:rPr lang="en-US" altLang="ko-KR" dirty="0"/>
              <a:t>transfer  ( ex)</a:t>
            </a:r>
            <a:r>
              <a:rPr lang="ko-KR" altLang="en-US" dirty="0"/>
              <a:t>변압기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을 위한 </a:t>
            </a:r>
            <a:r>
              <a:rPr lang="en-US" altLang="ko-KR" dirty="0"/>
              <a:t>service</a:t>
            </a:r>
            <a:r>
              <a:rPr lang="ko-KR" altLang="en-US" dirty="0"/>
              <a:t>를 묘사한다</a:t>
            </a:r>
            <a:r>
              <a:rPr lang="en-US" altLang="ko-KR" dirty="0"/>
              <a:t>. ( ex) device)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Time and time synchronization : device</a:t>
            </a:r>
            <a:r>
              <a:rPr lang="ko-KR" altLang="en-US" dirty="0"/>
              <a:t>와 </a:t>
            </a:r>
            <a:r>
              <a:rPr lang="en-US" altLang="ko-KR" dirty="0"/>
              <a:t>system</a:t>
            </a:r>
            <a:r>
              <a:rPr lang="ko-KR" altLang="en-US" dirty="0"/>
              <a:t>을 위한 </a:t>
            </a:r>
            <a:r>
              <a:rPr lang="en-US" altLang="ko-KR" dirty="0"/>
              <a:t>time base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File system : </a:t>
            </a:r>
            <a:r>
              <a:rPr lang="ko-KR" altLang="en-US" dirty="0"/>
              <a:t>프로그램 같은 큰 </a:t>
            </a:r>
            <a:r>
              <a:rPr lang="en-US" altLang="ko-KR" dirty="0"/>
              <a:t>data block</a:t>
            </a:r>
            <a:r>
              <a:rPr lang="ko-KR" altLang="en-US" dirty="0"/>
              <a:t>들의 교환을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Tracking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track service</a:t>
            </a:r>
            <a:r>
              <a:rPr lang="ko-KR" altLang="en-US" dirty="0"/>
              <a:t>에 대한 </a:t>
            </a:r>
            <a:r>
              <a:rPr lang="en-US" altLang="ko-KR" dirty="0"/>
              <a:t>interface</a:t>
            </a:r>
            <a:r>
              <a:rPr lang="ko-KR" altLang="en-US" dirty="0"/>
              <a:t> 진단을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92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08CCC-CE93-45F5-844B-ECEE66BD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8" y="968865"/>
            <a:ext cx="5777202" cy="58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9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987044" y="3248892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7.1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definition (7.1.1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GenServerClass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GenServerClass</a:t>
            </a:r>
            <a:r>
              <a:rPr lang="ko-KR" altLang="en-US" dirty="0"/>
              <a:t>는 다음 표와 같이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C5248-298A-43AE-B7CB-5CF04BFB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3429000"/>
            <a:ext cx="8305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7.1.2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attribute (7.1.2.1~7.1.2.5)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ServiceAccessPoint</a:t>
            </a:r>
            <a:r>
              <a:rPr lang="en-US" altLang="ko-KR" dirty="0"/>
              <a:t>[1..n] : </a:t>
            </a:r>
            <a:r>
              <a:rPr lang="en-US" altLang="ko-KR" dirty="0" err="1"/>
              <a:t>ServiceAccessPoint</a:t>
            </a:r>
            <a:r>
              <a:rPr lang="ko-KR" altLang="en-US" dirty="0"/>
              <a:t>는 </a:t>
            </a:r>
            <a:r>
              <a:rPr lang="en-US" altLang="ko-KR" dirty="0"/>
              <a:t>subnetwork</a:t>
            </a:r>
            <a:r>
              <a:rPr lang="ko-KR" altLang="en-US" dirty="0"/>
              <a:t>의 범위 안에 </a:t>
            </a:r>
            <a:r>
              <a:rPr lang="en-US" altLang="ko-KR" dirty="0"/>
              <a:t>server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Note </a:t>
            </a:r>
            <a:r>
              <a:rPr lang="ko-KR" altLang="en-US" dirty="0">
                <a:solidFill>
                  <a:srgbClr val="FF0000"/>
                </a:solidFill>
              </a:rPr>
              <a:t>부분 아직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device[1..n] : logical device</a:t>
            </a:r>
            <a:r>
              <a:rPr lang="ko-KR" altLang="en-US" dirty="0"/>
              <a:t>는 </a:t>
            </a:r>
            <a:r>
              <a:rPr lang="en-US" altLang="ko-KR" dirty="0" err="1"/>
              <a:t>GenServer</a:t>
            </a:r>
            <a:r>
              <a:rPr lang="ko-KR" altLang="en-US" dirty="0"/>
              <a:t>에 포함된 </a:t>
            </a:r>
            <a:r>
              <a:rPr lang="en-US" altLang="ko-KR" dirty="0"/>
              <a:t>logical device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FileSystem</a:t>
            </a:r>
            <a:r>
              <a:rPr lang="en-US" altLang="ko-KR" dirty="0"/>
              <a:t>[0..n]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FileSystem</a:t>
            </a:r>
            <a:r>
              <a:rPr lang="ko-KR" altLang="en-US" dirty="0"/>
              <a:t>은 </a:t>
            </a:r>
            <a:r>
              <a:rPr lang="en-US" altLang="ko-KR" dirty="0" err="1"/>
              <a:t>GenServer</a:t>
            </a:r>
            <a:r>
              <a:rPr lang="ko-KR" altLang="en-US" dirty="0"/>
              <a:t>에 포함된 </a:t>
            </a:r>
            <a:r>
              <a:rPr lang="en-US" altLang="ko-KR" dirty="0"/>
              <a:t>file </a:t>
            </a:r>
            <a:r>
              <a:rPr lang="en-US" altLang="ko-KR" dirty="0" err="1"/>
              <a:t>syste</a:t>
            </a:r>
            <a:r>
              <a:rPr lang="ko-KR" altLang="en-US" dirty="0"/>
              <a:t>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TPAppAssociation</a:t>
            </a:r>
            <a:r>
              <a:rPr lang="en-US" altLang="ko-KR" dirty="0"/>
              <a:t>[0..n] – two-party application association : </a:t>
            </a:r>
            <a:r>
              <a:rPr lang="ko-KR" altLang="en-US" dirty="0"/>
              <a:t>서버가 </a:t>
            </a:r>
            <a:r>
              <a:rPr lang="en-US" altLang="ko-KR" dirty="0"/>
              <a:t>two party application </a:t>
            </a:r>
            <a:r>
              <a:rPr lang="en-US" altLang="ko-KR" dirty="0" err="1"/>
              <a:t>associatio</a:t>
            </a:r>
            <a:r>
              <a:rPr lang="ko-KR" altLang="en-US" dirty="0"/>
              <a:t>을 유지하는 </a:t>
            </a:r>
            <a:r>
              <a:rPr lang="en-US" altLang="ko-KR" dirty="0" err="1"/>
              <a:t>clien</a:t>
            </a:r>
            <a:r>
              <a:rPr lang="ko-KR" altLang="en-US" dirty="0"/>
              <a:t>를 나타낸다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자세한 내용은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절에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MCAppAssociation</a:t>
            </a:r>
            <a:r>
              <a:rPr lang="en-US" altLang="ko-KR" dirty="0"/>
              <a:t> [0..n] – multicast application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15553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 Attribute for references to name space ( 13.4.1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0EEA5-9339-445E-A8E4-C9CD857B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3" y="1364424"/>
            <a:ext cx="7277100" cy="2505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A270A2-CF41-4253-848D-81BE8B7A8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72" y="4186066"/>
            <a:ext cx="6991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13.4.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2 Attribute for logical device name space (</a:t>
            </a:r>
            <a:r>
              <a:rPr lang="en-US" altLang="ko-KR" sz="2500" b="1" dirty="0" err="1">
                <a:latin typeface="+mj-lt"/>
                <a:cs typeface="ZWAdobeF" pitchFamily="2" charset="0"/>
              </a:rPr>
              <a:t>ldNs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domain application name space used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prime</a:t>
            </a:r>
            <a:r>
              <a:rPr lang="ko-KR" altLang="en-US" dirty="0"/>
              <a:t> </a:t>
            </a:r>
            <a:r>
              <a:rPr lang="en-US" altLang="ko-KR" dirty="0"/>
              <a:t>name space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every instance of the logical node class LLN0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5E366-274D-4B16-AB1E-59037DD0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75" y="3930306"/>
            <a:ext cx="4837644" cy="10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13.4.3</a:t>
            </a:r>
            <a:r>
              <a:rPr lang="en-US" altLang="ko-KR" sz="2500" b="1" dirty="0">
                <a:latin typeface="+mj-lt"/>
              </a:rPr>
              <a:t> Attribute for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logical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node name space (</a:t>
            </a:r>
            <a:r>
              <a:rPr lang="en-US" altLang="ko-KR" sz="2500" b="1" dirty="0" err="1">
                <a:latin typeface="+mj-lt"/>
              </a:rPr>
              <a:t>lnNs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487384" y="2298389"/>
            <a:ext cx="7915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logical node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a LN instance if its value differs from the </a:t>
            </a:r>
            <a:r>
              <a:rPr lang="en-US" altLang="ko-KR" dirty="0" err="1"/>
              <a:t>ldNs</a:t>
            </a:r>
            <a:r>
              <a:rPr lang="en-US" altLang="ko-KR" dirty="0"/>
              <a:t> value.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646EA-189D-4777-A284-A76B085B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0" y="3592014"/>
            <a:ext cx="5491352" cy="10945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0C10BA-80A8-4BF8-A11E-0DF910E0615C}"/>
              </a:ext>
            </a:extLst>
          </p:cNvPr>
          <p:cNvSpPr/>
          <p:nvPr/>
        </p:nvSpPr>
        <p:spPr>
          <a:xfrm>
            <a:off x="1979793" y="4901230"/>
            <a:ext cx="4930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lnNs</a:t>
            </a:r>
            <a:r>
              <a:rPr lang="ko-KR" altLang="en-US" dirty="0"/>
              <a:t>와 </a:t>
            </a:r>
            <a:r>
              <a:rPr lang="en-US" altLang="ko-KR" dirty="0" err="1"/>
              <a:t>ldNs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LPL</a:t>
            </a:r>
            <a:r>
              <a:rPr lang="ko-KR" altLang="en-US" dirty="0"/>
              <a:t>에 정의</a:t>
            </a:r>
          </a:p>
        </p:txBody>
      </p:sp>
    </p:spTree>
    <p:extLst>
      <p:ext uri="{BB962C8B-B14F-4D97-AF65-F5344CB8AC3E}">
        <p14:creationId xmlns:p14="http://schemas.microsoft.com/office/powerpoint/2010/main" val="354264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13.4.4</a:t>
            </a:r>
            <a:r>
              <a:rPr lang="en-US" altLang="ko-KR" sz="2500" b="1" dirty="0">
                <a:latin typeface="+mj-lt"/>
              </a:rPr>
              <a:t> Attribute for data name space (</a:t>
            </a:r>
            <a:r>
              <a:rPr lang="en-US" altLang="ko-KR" sz="2500" b="1" dirty="0" err="1">
                <a:latin typeface="+mj-lt"/>
              </a:rPr>
              <a:t>dataNs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15849" y="2075622"/>
            <a:ext cx="730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when the data class is added by extension to standardized LNs.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F1B86D-A0D9-4C82-9F8C-EC85FBFD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0" y="3668712"/>
            <a:ext cx="6367463" cy="9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 </a:t>
            </a:r>
            <a:r>
              <a:rPr lang="ko-KR" altLang="en-US" dirty="0"/>
              <a:t>모델은 다음과 같은 것들을 제공한다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IEC 61850-7-3 , IEC 61850-7-4 IEC 61850-6 </a:t>
            </a:r>
            <a:r>
              <a:rPr lang="ko-KR" altLang="en-US" dirty="0"/>
              <a:t>에 포함된 </a:t>
            </a:r>
            <a:r>
              <a:rPr lang="en-US" altLang="ko-KR" dirty="0"/>
              <a:t>utility information model</a:t>
            </a:r>
            <a:r>
              <a:rPr lang="ko-KR" altLang="en-US" dirty="0"/>
              <a:t>들의 </a:t>
            </a:r>
            <a:r>
              <a:rPr lang="en-US" altLang="ko-KR" dirty="0"/>
              <a:t>basic model</a:t>
            </a:r>
            <a:r>
              <a:rPr lang="ko-KR" altLang="en-US" dirty="0"/>
              <a:t>의 </a:t>
            </a:r>
            <a:r>
              <a:rPr lang="en-US" altLang="ko-KR" dirty="0"/>
              <a:t>definition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definition of information exchange service models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649323"/>
            <a:ext cx="8430256" cy="938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</a:t>
            </a:r>
            <a:r>
              <a:rPr lang="en-US" altLang="ko-KR" sz="2500" b="1" dirty="0">
                <a:latin typeface="+mj-lt"/>
              </a:rPr>
              <a:t>5 Attribute for common data class name space (</a:t>
            </a:r>
            <a:r>
              <a:rPr lang="en-US" altLang="ko-KR" sz="2500" b="1" dirty="0" err="1">
                <a:latin typeface="+mj-lt"/>
              </a:rPr>
              <a:t>cdcNs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219333" y="2067463"/>
            <a:ext cx="669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 name space used for the creation of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cdc</a:t>
            </a:r>
            <a:r>
              <a:rPr lang="en-US" altLang="ko-KR" dirty="0"/>
              <a:t> shall only be made by the owner of the name space.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0C10BA-80A8-4BF8-A11E-0DF910E0615C}"/>
              </a:ext>
            </a:extLst>
          </p:cNvPr>
          <p:cNvSpPr/>
          <p:nvPr/>
        </p:nvSpPr>
        <p:spPr>
          <a:xfrm>
            <a:off x="1230494" y="5012430"/>
            <a:ext cx="689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dataNs</a:t>
            </a:r>
            <a:r>
              <a:rPr lang="ko-KR" altLang="en-US" dirty="0"/>
              <a:t>와 </a:t>
            </a:r>
            <a:r>
              <a:rPr lang="en-US" altLang="ko-KR" dirty="0" err="1"/>
              <a:t>cdcNs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common data classes</a:t>
            </a:r>
            <a:r>
              <a:rPr lang="ko-KR" altLang="en-US" dirty="0"/>
              <a:t>에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D4A6C1-DA08-45E5-A24A-B5AF0681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79" y="3628564"/>
            <a:ext cx="6122233" cy="9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 Common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rules for new version of classes and for extension of classes (14.1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2269" y="3063010"/>
            <a:ext cx="713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LN classes, data classes and CDC shall be used for defining new versions of classes and for making extensions to existing classes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Classes which are part of a owner name space are called standardized classes.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6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14.2 Basic rules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51B7B5-F9DC-4F57-A01A-E7B1718C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1" y="1523996"/>
            <a:ext cx="6021389" cy="47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42244" y="763623"/>
            <a:ext cx="88874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 Rules for LN classes ( 14.3.1 Use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of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standardized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833300" y="1914773"/>
            <a:ext cx="746900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err="1"/>
              <a:t>모델화</a:t>
            </a:r>
            <a:r>
              <a:rPr lang="ko-KR" altLang="en-US" sz="1700" dirty="0"/>
              <a:t> 하려는 기능에 맞는 </a:t>
            </a:r>
            <a:r>
              <a:rPr lang="en-US" altLang="ko-KR" sz="1700" dirty="0"/>
              <a:t>logical node class</a:t>
            </a:r>
            <a:r>
              <a:rPr lang="ko-KR" altLang="en-US" sz="1700" dirty="0"/>
              <a:t>가 있다면 </a:t>
            </a:r>
            <a:r>
              <a:rPr lang="en-US" altLang="ko-KR" sz="1700" dirty="0"/>
              <a:t>mandatory data</a:t>
            </a:r>
            <a:r>
              <a:rPr lang="ko-KR" altLang="en-US" sz="1700" dirty="0"/>
              <a:t>에 사용한다</a:t>
            </a:r>
            <a:r>
              <a:rPr lang="en-US" altLang="ko-KR" sz="17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모델화 하려는 기능에 맞는 </a:t>
            </a:r>
            <a:r>
              <a:rPr lang="en-US" altLang="ko-KR" sz="1700" dirty="0"/>
              <a:t>logical node  class</a:t>
            </a:r>
            <a:r>
              <a:rPr lang="ko-KR" altLang="en-US" sz="1700" dirty="0"/>
              <a:t>가 있다면 그것도 </a:t>
            </a:r>
            <a:r>
              <a:rPr lang="en-US" altLang="ko-KR" sz="1700" dirty="0"/>
              <a:t>optional data</a:t>
            </a:r>
            <a:r>
              <a:rPr lang="ko-KR" altLang="en-US" sz="1700" dirty="0"/>
              <a:t>로 사용한다</a:t>
            </a:r>
            <a:r>
              <a:rPr lang="en-US" altLang="ko-KR" sz="17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같은 </a:t>
            </a:r>
            <a:r>
              <a:rPr lang="en-US" altLang="ko-KR" sz="1700" dirty="0"/>
              <a:t>Data</a:t>
            </a:r>
            <a:r>
              <a:rPr lang="ko-KR" altLang="en-US" sz="1700" dirty="0"/>
              <a:t>를</a:t>
            </a:r>
            <a:r>
              <a:rPr lang="en-US" altLang="ko-KR" sz="1700" dirty="0"/>
              <a:t> </a:t>
            </a:r>
            <a:r>
              <a:rPr lang="ko-KR" altLang="en-US" sz="1700" dirty="0"/>
              <a:t>여러 번 </a:t>
            </a:r>
            <a:r>
              <a:rPr lang="en-US" altLang="ko-KR" sz="1700" dirty="0"/>
              <a:t>instance</a:t>
            </a:r>
            <a:r>
              <a:rPr lang="ko-KR" altLang="en-US" sz="1700" dirty="0"/>
              <a:t>화 하려면 </a:t>
            </a:r>
            <a:r>
              <a:rPr lang="en-US" altLang="ko-KR" sz="1700" dirty="0"/>
              <a:t>14.6</a:t>
            </a:r>
            <a:r>
              <a:rPr lang="ko-KR" altLang="en-US" sz="1700" dirty="0"/>
              <a:t>에 나와있는  </a:t>
            </a:r>
            <a:r>
              <a:rPr lang="en-US" altLang="ko-KR" sz="1700" dirty="0"/>
              <a:t>number extension</a:t>
            </a:r>
            <a:r>
              <a:rPr lang="ko-KR" altLang="en-US" sz="1700" dirty="0"/>
              <a:t>에 관련된 </a:t>
            </a:r>
            <a:r>
              <a:rPr lang="en-US" altLang="ko-KR" sz="1700" dirty="0"/>
              <a:t>rule</a:t>
            </a:r>
            <a:r>
              <a:rPr lang="ko-KR" altLang="en-US" sz="1700" dirty="0"/>
              <a:t>에 맞춰서 사용함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en-US" altLang="ko-KR" sz="1700" dirty="0"/>
              <a:t>If</a:t>
            </a:r>
            <a:r>
              <a:rPr lang="ko-KR" altLang="en-US" sz="1700" dirty="0"/>
              <a:t> </a:t>
            </a:r>
            <a:r>
              <a:rPr lang="en-US" altLang="ko-KR" sz="1700" dirty="0"/>
              <a:t>there</a:t>
            </a:r>
            <a:r>
              <a:rPr lang="ko-KR" altLang="en-US" sz="1700" dirty="0"/>
              <a:t> </a:t>
            </a:r>
            <a:r>
              <a:rPr lang="en-US" altLang="ko-KR" sz="1700" dirty="0"/>
              <a:t>are</a:t>
            </a:r>
            <a:r>
              <a:rPr lang="ko-KR" altLang="en-US" sz="1700" dirty="0"/>
              <a:t> </a:t>
            </a:r>
            <a:r>
              <a:rPr lang="en-US" altLang="ko-KR" sz="1700" dirty="0"/>
              <a:t>dedicated</a:t>
            </a:r>
            <a:r>
              <a:rPr lang="ko-KR" altLang="en-US" sz="1700" dirty="0"/>
              <a:t> </a:t>
            </a:r>
            <a:r>
              <a:rPr lang="en-US" altLang="ko-KR" sz="1700" dirty="0"/>
              <a:t>versions</a:t>
            </a:r>
            <a:r>
              <a:rPr lang="ko-KR" altLang="en-US" sz="1700" dirty="0"/>
              <a:t> </a:t>
            </a:r>
            <a:r>
              <a:rPr lang="en-US" altLang="ko-KR" sz="1700" dirty="0"/>
              <a:t>of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function</a:t>
            </a:r>
            <a:r>
              <a:rPr lang="ko-KR" altLang="en-US" sz="1700" dirty="0"/>
              <a:t> </a:t>
            </a:r>
            <a:r>
              <a:rPr lang="en-US" altLang="ko-KR" sz="1700" dirty="0"/>
              <a:t>to</a:t>
            </a:r>
            <a:r>
              <a:rPr lang="ko-KR" altLang="en-US" sz="1700" dirty="0"/>
              <a:t> </a:t>
            </a:r>
            <a:r>
              <a:rPr lang="en-US" altLang="ko-KR" sz="1700" dirty="0"/>
              <a:t>be</a:t>
            </a:r>
            <a:r>
              <a:rPr lang="ko-KR" altLang="en-US" sz="1700" dirty="0"/>
              <a:t> </a:t>
            </a:r>
            <a:r>
              <a:rPr lang="en-US" altLang="ko-KR" sz="1700" dirty="0"/>
              <a:t>modelled</a:t>
            </a:r>
            <a:r>
              <a:rPr lang="ko-KR" altLang="en-US" sz="1700" dirty="0"/>
              <a:t> </a:t>
            </a:r>
            <a:r>
              <a:rPr lang="en-US" altLang="ko-KR" sz="1700" dirty="0"/>
              <a:t>with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same</a:t>
            </a:r>
            <a:r>
              <a:rPr lang="ko-KR" altLang="en-US" sz="1700" dirty="0"/>
              <a:t> </a:t>
            </a:r>
            <a:r>
              <a:rPr lang="en-US" altLang="ko-KR" sz="1700" dirty="0"/>
              <a:t>basic data, different instances of this logical node class shall be used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966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14.3.2 Extensions to standardized LN classes made by third parties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1874554"/>
            <a:ext cx="71085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the addition of new optional data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new data object class name shall follow the naming conventions defined in 61850-7-2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abbreviated terms of 61850-7-4 shall be used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Only one of the common data classes defined in 61850-7-3 or by other domains like 61850-7-410 or 61850-7-420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marked by a </a:t>
            </a:r>
            <a:r>
              <a:rPr lang="en-US" altLang="ko-KR" dirty="0" err="1"/>
              <a:t>namespaceID</a:t>
            </a:r>
            <a:r>
              <a:rPr lang="en-US" altLang="ko-KR" dirty="0"/>
              <a:t> different from the owner’s </a:t>
            </a:r>
            <a:r>
              <a:rPr lang="en-US" altLang="ko-KR" dirty="0" err="1"/>
              <a:t>namespaceID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4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14.3.3 New LN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844050" y="1701792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defined by the owner of the name space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parties</a:t>
            </a:r>
            <a:r>
              <a:rPr lang="ko-KR" altLang="en-US" dirty="0"/>
              <a:t> </a:t>
            </a:r>
            <a:r>
              <a:rPr lang="en-US" altLang="ko-KR" dirty="0"/>
              <a:t>expand owner</a:t>
            </a:r>
            <a:r>
              <a:rPr lang="ko-KR" altLang="en-US" dirty="0"/>
              <a:t> </a:t>
            </a:r>
            <a:r>
              <a:rPr lang="en-US" altLang="ko-KR" dirty="0"/>
              <a:t>LN class set by defining new LNs outside the owner’s name space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LN class</a:t>
            </a:r>
            <a:r>
              <a:rPr lang="ko-KR" altLang="en-US" dirty="0"/>
              <a:t>는 </a:t>
            </a:r>
            <a:r>
              <a:rPr lang="en-US" altLang="ko-KR" dirty="0"/>
              <a:t>61850-7-2</a:t>
            </a:r>
            <a:r>
              <a:rPr lang="ko-KR" altLang="en-US" dirty="0"/>
              <a:t>에 정의된 </a:t>
            </a:r>
            <a:r>
              <a:rPr lang="en-US" altLang="ko-KR" dirty="0"/>
              <a:t>naming conventions</a:t>
            </a:r>
            <a:r>
              <a:rPr lang="ko-KR" altLang="en-US" dirty="0"/>
              <a:t>과 </a:t>
            </a:r>
            <a:r>
              <a:rPr lang="en-US" altLang="ko-KR" dirty="0"/>
              <a:t>61850-7-4</a:t>
            </a:r>
            <a:r>
              <a:rPr lang="ko-KR" altLang="en-US" dirty="0"/>
              <a:t>의 </a:t>
            </a:r>
            <a:r>
              <a:rPr lang="en-US" altLang="ko-KR" dirty="0"/>
              <a:t>LN group</a:t>
            </a:r>
            <a:r>
              <a:rPr lang="ko-KR" altLang="en-US" dirty="0"/>
              <a:t>을 따름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party </a:t>
            </a:r>
            <a:r>
              <a:rPr lang="ko-KR" altLang="en-US" dirty="0"/>
              <a:t>에 의해 정의된 </a:t>
            </a:r>
            <a:r>
              <a:rPr lang="en-US" altLang="ko-KR" dirty="0"/>
              <a:t>data object class name</a:t>
            </a:r>
            <a:r>
              <a:rPr lang="ko-KR" altLang="en-US" dirty="0"/>
              <a:t>들은 </a:t>
            </a:r>
            <a:r>
              <a:rPr lang="en-US" altLang="ko-KR" dirty="0"/>
              <a:t>61850-7-4</a:t>
            </a:r>
            <a:r>
              <a:rPr lang="ko-KR" altLang="en-US" dirty="0"/>
              <a:t>에 정의된 </a:t>
            </a:r>
            <a:r>
              <a:rPr lang="en-US" altLang="ko-KR" dirty="0"/>
              <a:t>LN data object class name</a:t>
            </a:r>
            <a:r>
              <a:rPr lang="ko-KR" altLang="en-US" dirty="0"/>
              <a:t>들 중 하나를 사용하거나 </a:t>
            </a:r>
            <a:r>
              <a:rPr lang="en-US" altLang="ko-KR" dirty="0"/>
              <a:t>new data object class name</a:t>
            </a:r>
            <a:r>
              <a:rPr lang="ko-KR" altLang="en-US" dirty="0"/>
              <a:t>을 쓴다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step (4) or step (5)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61850-7-4</a:t>
            </a:r>
            <a:r>
              <a:rPr lang="ko-KR" altLang="en-US" dirty="0"/>
              <a:t>에 정의된 약어로 </a:t>
            </a:r>
            <a:r>
              <a:rPr lang="en-US" altLang="ko-KR" dirty="0"/>
              <a:t>new object class name </a:t>
            </a:r>
            <a:r>
              <a:rPr lang="ko-KR" altLang="en-US" dirty="0"/>
              <a:t>지음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704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14.3.4 New versions of standardized LN classes made by name space owners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1793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data shall be added as optional data.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data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LNs and data shall not be allowed.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9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1141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 Rules for common data classes and control block classes (14.4.1 New common data classes and control block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8778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classes</a:t>
            </a:r>
            <a:r>
              <a:rPr lang="ko-KR" altLang="en-US" dirty="0"/>
              <a:t>와 </a:t>
            </a:r>
            <a:r>
              <a:rPr lang="en-US" altLang="ko-KR" dirty="0"/>
              <a:t>control block classes</a:t>
            </a:r>
            <a:r>
              <a:rPr lang="ko-KR" altLang="en-US" dirty="0"/>
              <a:t>은 오직 </a:t>
            </a:r>
            <a:r>
              <a:rPr lang="en-US" altLang="ko-KR" dirty="0"/>
              <a:t>the owner of the name space </a:t>
            </a:r>
            <a:r>
              <a:rPr lang="ko-KR" altLang="en-US" dirty="0"/>
              <a:t>에 의해 정의된다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Common data class 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에 대한 </a:t>
            </a:r>
            <a:r>
              <a:rPr lang="en-US" altLang="ko-KR" dirty="0"/>
              <a:t>naming convention</a:t>
            </a:r>
            <a:r>
              <a:rPr lang="ko-KR" altLang="en-US" dirty="0"/>
              <a:t>들과 </a:t>
            </a:r>
            <a:r>
              <a:rPr lang="en-US" altLang="ko-KR" dirty="0"/>
              <a:t>control block classes</a:t>
            </a:r>
            <a:r>
              <a:rPr lang="ko-KR" altLang="en-US" dirty="0"/>
              <a:t>에 대한 </a:t>
            </a:r>
            <a:r>
              <a:rPr lang="en-US" altLang="ko-KR" dirty="0"/>
              <a:t>notation</a:t>
            </a:r>
            <a:r>
              <a:rPr lang="ko-KR" altLang="en-US" dirty="0"/>
              <a:t>은 </a:t>
            </a:r>
            <a:r>
              <a:rPr lang="en-US" altLang="ko-KR" dirty="0"/>
              <a:t>IEC 61850-7-2</a:t>
            </a:r>
            <a:r>
              <a:rPr lang="ko-KR" altLang="en-US" dirty="0"/>
              <a:t>에 정의되어있다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36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14.4.2 New versions of standardized common data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common data classes and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893436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14.4.3 New versions of control block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control block classes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5565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 </a:t>
            </a:r>
            <a:r>
              <a:rPr lang="ko-KR" altLang="en-US" dirty="0"/>
              <a:t>모델은 다음과 같은 것들을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IEC 61850-7-3 , IEC 61850-7-4 IEC 61850-6 </a:t>
            </a:r>
            <a:r>
              <a:rPr lang="ko-KR" altLang="en-US" dirty="0"/>
              <a:t>에 포함된 </a:t>
            </a:r>
            <a:r>
              <a:rPr lang="en-US" altLang="ko-KR" dirty="0"/>
              <a:t>utility information model</a:t>
            </a:r>
            <a:r>
              <a:rPr lang="ko-KR" altLang="en-US" dirty="0"/>
              <a:t>들의 </a:t>
            </a:r>
            <a:r>
              <a:rPr lang="en-US" altLang="ko-KR" dirty="0"/>
              <a:t>basic model</a:t>
            </a:r>
            <a:r>
              <a:rPr lang="ko-KR" altLang="en-US" dirty="0"/>
              <a:t>의 </a:t>
            </a:r>
            <a:r>
              <a:rPr lang="en-US" altLang="ko-KR" dirty="0"/>
              <a:t>definition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definition of information exchange service models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75D2E-D4E7-4F72-885C-46DC4014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7" y="1497711"/>
            <a:ext cx="6269353" cy="51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8406000" cy="8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 Multiple instances of LN classes for dedicated and complex functions (14.5.1 Example for time overcurrent)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3" y="2383986"/>
            <a:ext cx="8472091" cy="177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6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013897" cy="709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14.5.2 Example for PDIS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174875"/>
            <a:ext cx="4838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9E19F6-0102-44AA-8492-96E4851FD66C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140897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14.5.3 Example for power transformer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9" y="1947863"/>
            <a:ext cx="5657849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15B1DA-0798-44B7-AA99-7DB90376F38F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5959797" cy="78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14.5.4 Example for auxiliary network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85" y="2028824"/>
            <a:ext cx="550003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ED26E6-54B1-407C-B022-8D60CC30CD20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793746" y="1517551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data</a:t>
            </a:r>
            <a:r>
              <a:rPr lang="ko-KR" altLang="en-US" dirty="0"/>
              <a:t>를 여러 번 정의하는 것이 필요할 때 </a:t>
            </a:r>
            <a:r>
              <a:rPr lang="en-US" altLang="ko-KR" dirty="0"/>
              <a:t>number </a:t>
            </a:r>
            <a:r>
              <a:rPr lang="en-US" altLang="ko-KR" dirty="0" err="1"/>
              <a:t>extention</a:t>
            </a:r>
            <a:r>
              <a:rPr lang="ko-KR" altLang="en-US" dirty="0"/>
              <a:t>을 사용하여 </a:t>
            </a:r>
            <a:r>
              <a:rPr lang="en-US" altLang="ko-KR" dirty="0"/>
              <a:t>data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Number extension</a:t>
            </a:r>
            <a:r>
              <a:rPr lang="ko-KR" altLang="en-US" dirty="0"/>
              <a:t>에 대한 </a:t>
            </a:r>
            <a:r>
              <a:rPr lang="en-US" altLang="ko-KR" dirty="0"/>
              <a:t>rules</a:t>
            </a:r>
            <a:r>
              <a:rPr lang="ko-KR" altLang="en-US" dirty="0"/>
              <a:t>는 </a:t>
            </a:r>
            <a:r>
              <a:rPr lang="en-US" altLang="ko-KR" dirty="0"/>
              <a:t>61850-7-2 </a:t>
            </a:r>
            <a:r>
              <a:rPr lang="ko-KR" altLang="en-US" dirty="0"/>
              <a:t>의</a:t>
            </a:r>
            <a:r>
              <a:rPr lang="en-US" altLang="ko-KR" dirty="0"/>
              <a:t> naming convention</a:t>
            </a:r>
            <a:r>
              <a:rPr lang="ko-KR" altLang="en-US" dirty="0"/>
              <a:t>에 정의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number extension shall be done by adding the number extension 1 to a data object name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no number extension shall not be extended by third parties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the number extension 1 can be extended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만약에</a:t>
            </a:r>
            <a:r>
              <a:rPr lang="en-US" altLang="ko-KR" dirty="0"/>
              <a:t> extendable data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가 한 개 밖에 없으면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extension “1”</a:t>
            </a:r>
            <a:r>
              <a:rPr lang="ko-KR" altLang="en-US" dirty="0"/>
              <a:t> 을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5B4A1-EC46-4DA9-AE96-FEF9BD30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2384424"/>
            <a:ext cx="7061017" cy="25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2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14.7 Examples for new LNs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1C304-067F-4AC4-8030-F29EC922D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" y="1904998"/>
            <a:ext cx="7915273" cy="3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14.8 Example for new Data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2B7A-43DF-4262-9CED-844A0831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452686"/>
            <a:ext cx="6282846" cy="23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8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5.2 The meta-meta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The meta-meta model</a:t>
            </a:r>
            <a:r>
              <a:rPr lang="ko-KR" altLang="en-US" dirty="0"/>
              <a:t>은</a:t>
            </a:r>
            <a:r>
              <a:rPr lang="en-US" altLang="ko-KR" dirty="0"/>
              <a:t> 6</a:t>
            </a:r>
            <a:r>
              <a:rPr lang="ko-KR" altLang="en-US" dirty="0"/>
              <a:t>절에 정의되어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계층적인</a:t>
            </a:r>
            <a:r>
              <a:rPr lang="en-US" altLang="ko-KR" dirty="0"/>
              <a:t> data model</a:t>
            </a:r>
            <a:r>
              <a:rPr lang="ko-KR" altLang="en-US" dirty="0"/>
              <a:t>들을 정의하기 위한 </a:t>
            </a:r>
            <a:r>
              <a:rPr lang="en-US" altLang="ko-KR" dirty="0"/>
              <a:t>components</a:t>
            </a:r>
            <a:r>
              <a:rPr lang="ko-KR" altLang="en-US" dirty="0"/>
              <a:t>의</a:t>
            </a:r>
            <a:r>
              <a:rPr lang="en-US" altLang="ko-KR" dirty="0"/>
              <a:t>recursion</a:t>
            </a:r>
            <a:r>
              <a:rPr lang="ko-KR" altLang="en-US" dirty="0"/>
              <a:t>의 제외하고 </a:t>
            </a:r>
            <a:r>
              <a:rPr lang="en-US" altLang="ko-KR" dirty="0"/>
              <a:t>meta model </a:t>
            </a:r>
            <a:r>
              <a:rPr lang="ko-KR" altLang="en-US" dirty="0"/>
              <a:t>에서 사용되는 </a:t>
            </a:r>
            <a:r>
              <a:rPr lang="en-US" altLang="ko-KR" dirty="0"/>
              <a:t>basic data type class</a:t>
            </a:r>
            <a:r>
              <a:rPr lang="ko-KR" altLang="en-US" dirty="0"/>
              <a:t>들을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8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4873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IEC 61850 </a:t>
            </a:r>
            <a:r>
              <a:rPr lang="ko-KR" altLang="en-US" dirty="0"/>
              <a:t>전체에 대한 </a:t>
            </a:r>
            <a:r>
              <a:rPr lang="en-US" altLang="ko-KR" dirty="0"/>
              <a:t>meta model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Meta model</a:t>
            </a:r>
            <a:r>
              <a:rPr lang="ko-KR" altLang="en-US" dirty="0"/>
              <a:t>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information exchange</a:t>
            </a:r>
            <a:r>
              <a:rPr lang="ko-KR" altLang="en-US" dirty="0"/>
              <a:t>에 관하여 </a:t>
            </a:r>
            <a:r>
              <a:rPr lang="en-US" altLang="ko-KR" dirty="0"/>
              <a:t>device</a:t>
            </a:r>
            <a:r>
              <a:rPr lang="ko-KR" altLang="en-US" dirty="0"/>
              <a:t>의 묘사를 위한 </a:t>
            </a:r>
            <a:r>
              <a:rPr lang="en-US" altLang="ko-KR" dirty="0"/>
              <a:t>class</a:t>
            </a:r>
            <a:r>
              <a:rPr lang="ko-KR" altLang="en-US" dirty="0"/>
              <a:t>들을 구성한다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62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016569" y="1608163"/>
            <a:ext cx="69102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다음의</a:t>
            </a:r>
            <a:r>
              <a:rPr lang="en-US" altLang="ko-KR" dirty="0"/>
              <a:t> class</a:t>
            </a:r>
            <a:r>
              <a:rPr lang="ko-KR" altLang="en-US" dirty="0"/>
              <a:t>들을 정의하고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Server : 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 </a:t>
            </a:r>
            <a:r>
              <a:rPr lang="ko-KR" altLang="en-US" dirty="0"/>
              <a:t>다른 </a:t>
            </a:r>
            <a:r>
              <a:rPr lang="en-US" altLang="ko-KR" dirty="0"/>
              <a:t>ASCI </a:t>
            </a:r>
            <a:r>
              <a:rPr lang="ko-KR" altLang="en-US" dirty="0"/>
              <a:t>모델들은 </a:t>
            </a:r>
            <a:r>
              <a:rPr lang="en-US" altLang="ko-KR" dirty="0"/>
              <a:t>server</a:t>
            </a:r>
            <a:r>
              <a:rPr lang="ko-KR" altLang="en-US" dirty="0"/>
              <a:t>의 한 부분이다</a:t>
            </a:r>
            <a:r>
              <a:rPr lang="en-US" altLang="ko-KR" dirty="0"/>
              <a:t>. (</a:t>
            </a:r>
            <a:r>
              <a:rPr lang="ko-KR" altLang="en-US" dirty="0"/>
              <a:t> 여기에서 </a:t>
            </a:r>
            <a:r>
              <a:rPr lang="en-US" altLang="ko-KR" dirty="0"/>
              <a:t>Server</a:t>
            </a:r>
            <a:r>
              <a:rPr lang="ko-KR" altLang="en-US" dirty="0"/>
              <a:t>는 두가지 역할을 하는데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communication </a:t>
            </a:r>
            <a:r>
              <a:rPr lang="ko-KR" altLang="en-US" dirty="0"/>
              <a:t>하는 역할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peer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에게 정보를 보내는 역할을 한다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device : domain – specific application function</a:t>
            </a:r>
            <a:r>
              <a:rPr lang="ko-KR" altLang="en-US" dirty="0"/>
              <a:t>들의 </a:t>
            </a:r>
            <a:r>
              <a:rPr lang="en-US" altLang="ko-KR" dirty="0"/>
              <a:t>group</a:t>
            </a:r>
            <a:r>
              <a:rPr lang="ko-KR" altLang="en-US" dirty="0"/>
              <a:t>에 의해서 사용되고 제공되는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node : single domain- specific application function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사용되고 제공되는 정보들을 포함한다</a:t>
            </a:r>
            <a:r>
              <a:rPr lang="en-US" altLang="ko-KR" dirty="0"/>
              <a:t>.  ( ex) overvoltage protection , circuit- breaker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objects : typed information</a:t>
            </a:r>
            <a:r>
              <a:rPr lang="ko-KR" altLang="en-US" dirty="0"/>
              <a:t>을 정의하기 위한 수단을 제공한다</a:t>
            </a:r>
            <a:r>
              <a:rPr lang="en-US" altLang="ko-KR" dirty="0"/>
              <a:t>. ( ex) 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에 포함된 </a:t>
            </a:r>
            <a:r>
              <a:rPr lang="en-US" altLang="ko-KR" dirty="0"/>
              <a:t>position of a switch , timestamp </a:t>
            </a:r>
          </a:p>
        </p:txBody>
      </p:sp>
    </p:spTree>
    <p:extLst>
      <p:ext uri="{BB962C8B-B14F-4D97-AF65-F5344CB8AC3E}">
        <p14:creationId xmlns:p14="http://schemas.microsoft.com/office/powerpoint/2010/main" val="42932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4900" y="1608163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각각의 </a:t>
            </a:r>
            <a:r>
              <a:rPr lang="en-US" altLang="ko-KR" dirty="0"/>
              <a:t>model</a:t>
            </a:r>
            <a:r>
              <a:rPr lang="ko-KR" altLang="en-US" dirty="0"/>
              <a:t>들은 </a:t>
            </a:r>
            <a:r>
              <a:rPr lang="en-US" altLang="ko-KR" dirty="0"/>
              <a:t>class</a:t>
            </a:r>
            <a:r>
              <a:rPr lang="ko-KR" altLang="en-US" dirty="0"/>
              <a:t>로서 정의된다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들은 </a:t>
            </a:r>
            <a:r>
              <a:rPr lang="en-US" altLang="ko-KR" dirty="0"/>
              <a:t>attribute</a:t>
            </a:r>
            <a:r>
              <a:rPr lang="ko-KR" altLang="en-US" dirty="0"/>
              <a:t>들과 </a:t>
            </a:r>
            <a:r>
              <a:rPr lang="en-US" altLang="ko-KR" dirty="0"/>
              <a:t>service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다음 각각의 클래스들은 </a:t>
            </a:r>
            <a:r>
              <a:rPr lang="en-US" altLang="ko-KR" dirty="0">
                <a:solidFill>
                  <a:schemeClr val="accent2"/>
                </a:solidFill>
              </a:rPr>
              <a:t>name</a:t>
            </a:r>
            <a:r>
              <a:rPr lang="ko-KR" altLang="en-US" dirty="0">
                <a:solidFill>
                  <a:schemeClr val="accent2"/>
                </a:solidFill>
              </a:rPr>
              <a:t>과 </a:t>
            </a:r>
            <a:r>
              <a:rPr lang="en-US" altLang="ko-KR" dirty="0">
                <a:solidFill>
                  <a:schemeClr val="accent2"/>
                </a:solidFill>
              </a:rPr>
              <a:t>reference</a:t>
            </a:r>
            <a:r>
              <a:rPr lang="ko-KR" altLang="en-US" dirty="0">
                <a:solidFill>
                  <a:schemeClr val="accent2"/>
                </a:solidFill>
              </a:rPr>
              <a:t>를 가진다</a:t>
            </a:r>
            <a:r>
              <a:rPr lang="en-US" altLang="ko-KR" dirty="0">
                <a:solidFill>
                  <a:schemeClr val="accent2"/>
                </a:solidFill>
              </a:rPr>
              <a:t>. : logical device, logical node, and data object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6856F-0D49-4BA8-835A-57C8E284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337"/>
            <a:ext cx="3644900" cy="3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812800" y="3676590"/>
            <a:ext cx="495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2"/>
                </a:solidFill>
              </a:rPr>
              <a:t>Logical device, logical node, data objects </a:t>
            </a:r>
            <a:r>
              <a:rPr lang="ko-KR" altLang="en-US" dirty="0">
                <a:solidFill>
                  <a:schemeClr val="accent2"/>
                </a:solidFill>
              </a:rPr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data attribute</a:t>
            </a:r>
            <a:r>
              <a:rPr lang="ko-KR" altLang="en-US" dirty="0">
                <a:solidFill>
                  <a:schemeClr val="accent2"/>
                </a:solidFill>
              </a:rPr>
              <a:t>는 각각 속하는 같은 </a:t>
            </a:r>
            <a:r>
              <a:rPr lang="en-US" altLang="ko-KR" dirty="0">
                <a:solidFill>
                  <a:schemeClr val="accent2"/>
                </a:solidFill>
              </a:rPr>
              <a:t>container</a:t>
            </a:r>
            <a:r>
              <a:rPr lang="ko-KR" altLang="en-US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ko-KR" altLang="en-US" dirty="0">
                <a:solidFill>
                  <a:schemeClr val="accent2"/>
                </a:solidFill>
              </a:rPr>
              <a:t>들 속에  </a:t>
            </a:r>
            <a:r>
              <a:rPr lang="en-US" altLang="ko-KR" dirty="0">
                <a:solidFill>
                  <a:schemeClr val="accent2"/>
                </a:solidFill>
              </a:rPr>
              <a:t>unique name </a:t>
            </a:r>
            <a:r>
              <a:rPr lang="ko-KR" altLang="en-US" dirty="0">
                <a:solidFill>
                  <a:schemeClr val="accent2"/>
                </a:solidFill>
              </a:rPr>
              <a:t>인 </a:t>
            </a:r>
            <a:r>
              <a:rPr lang="en-US" altLang="ko-KR" dirty="0">
                <a:solidFill>
                  <a:schemeClr val="accent2"/>
                </a:solidFill>
              </a:rPr>
              <a:t>object name</a:t>
            </a:r>
            <a:r>
              <a:rPr lang="ko-KR" altLang="en-US" dirty="0">
                <a:solidFill>
                  <a:schemeClr val="accent2"/>
                </a:solidFill>
              </a:rPr>
              <a:t>을 가진다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추가로 </a:t>
            </a:r>
            <a:r>
              <a:rPr lang="ko-KR" altLang="en-US" dirty="0" err="1">
                <a:solidFill>
                  <a:schemeClr val="accent2"/>
                </a:solidFill>
              </a:rPr>
              <a:t>네개중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각가은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object reference</a:t>
            </a:r>
            <a:r>
              <a:rPr lang="ko-KR" altLang="en-US" dirty="0">
                <a:solidFill>
                  <a:schemeClr val="accent2"/>
                </a:solidFill>
              </a:rPr>
              <a:t>를 가진다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각각의 </a:t>
            </a:r>
            <a:r>
              <a:rPr lang="en-US" altLang="ko-KR" dirty="0">
                <a:solidFill>
                  <a:schemeClr val="accent2"/>
                </a:solidFill>
              </a:rPr>
              <a:t>container</a:t>
            </a:r>
            <a:r>
              <a:rPr lang="ko-KR" altLang="en-US" dirty="0">
                <a:solidFill>
                  <a:schemeClr val="accent2"/>
                </a:solidFill>
              </a:rPr>
              <a:t>로 부터 모든 </a:t>
            </a:r>
            <a:r>
              <a:rPr lang="en-US" altLang="ko-KR" dirty="0">
                <a:solidFill>
                  <a:schemeClr val="accent2"/>
                </a:solidFill>
              </a:rPr>
              <a:t>object name</a:t>
            </a:r>
            <a:r>
              <a:rPr lang="ko-KR" altLang="en-US" dirty="0">
                <a:solidFill>
                  <a:schemeClr val="accent2"/>
                </a:solidFill>
              </a:rPr>
              <a:t>들의 연쇄인 </a:t>
            </a:r>
            <a:r>
              <a:rPr lang="en-US" altLang="ko-KR" dirty="0">
                <a:solidFill>
                  <a:schemeClr val="accent2"/>
                </a:solidFill>
              </a:rPr>
              <a:t>!!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여기의 </a:t>
            </a:r>
            <a:r>
              <a:rPr lang="en-US" altLang="ko-KR" dirty="0">
                <a:solidFill>
                  <a:schemeClr val="accent2"/>
                </a:solidFill>
              </a:rPr>
              <a:t>object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name</a:t>
            </a:r>
            <a:r>
              <a:rPr lang="ko-KR" altLang="en-US" dirty="0">
                <a:solidFill>
                  <a:schemeClr val="accent2"/>
                </a:solidFill>
              </a:rPr>
              <a:t>들은 서로 연쇄적일 수 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2257B-B384-4870-8B0F-9888C4B1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8" y="1703455"/>
            <a:ext cx="7926024" cy="14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609600" y="1415990"/>
            <a:ext cx="7759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ACSI</a:t>
            </a:r>
            <a:r>
              <a:rPr lang="ko-KR" altLang="en-US" dirty="0">
                <a:solidFill>
                  <a:schemeClr val="accent2"/>
                </a:solidFill>
              </a:rPr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data objects,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data attributes, data sets</a:t>
            </a:r>
            <a:r>
              <a:rPr lang="ko-KR" altLang="en-US" dirty="0">
                <a:solidFill>
                  <a:schemeClr val="accent2"/>
                </a:solidFill>
              </a:rPr>
              <a:t> 에 대해 작용되는 </a:t>
            </a:r>
            <a:r>
              <a:rPr lang="en-US" altLang="ko-KR" dirty="0">
                <a:solidFill>
                  <a:schemeClr val="accent2"/>
                </a:solidFill>
              </a:rPr>
              <a:t>service</a:t>
            </a:r>
            <a:r>
              <a:rPr lang="ko-KR" altLang="en-US" dirty="0">
                <a:solidFill>
                  <a:schemeClr val="accent2"/>
                </a:solidFill>
              </a:rPr>
              <a:t>들을 제공하는 다음의 모델들로 구성되어 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와 </a:t>
            </a:r>
            <a:r>
              <a:rPr lang="en-US" altLang="ko-KR" dirty="0"/>
              <a:t>data attribute</a:t>
            </a:r>
            <a:r>
              <a:rPr lang="ko-KR" altLang="en-US" dirty="0"/>
              <a:t>의 </a:t>
            </a:r>
            <a:r>
              <a:rPr lang="en-US" altLang="ko-KR" dirty="0"/>
              <a:t>grouping</a:t>
            </a:r>
            <a:r>
              <a:rPr lang="ko-KR" altLang="en-US" dirty="0"/>
              <a:t>을 허용한다</a:t>
            </a:r>
            <a:r>
              <a:rPr lang="en-US" altLang="ko-KR" dirty="0"/>
              <a:t>. Direct access, reporting, logging, GOOSE messaging , sampled value exchange</a:t>
            </a:r>
            <a:r>
              <a:rPr lang="ko-KR" altLang="en-US" dirty="0"/>
              <a:t>를 위해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Substitution : process value </a:t>
            </a:r>
            <a:r>
              <a:rPr lang="ko-KR" altLang="en-US" dirty="0"/>
              <a:t>를 다른 </a:t>
            </a:r>
            <a:r>
              <a:rPr lang="en-US" altLang="ko-KR" dirty="0"/>
              <a:t>value</a:t>
            </a:r>
            <a:r>
              <a:rPr lang="ko-KR" altLang="en-US" dirty="0"/>
              <a:t>로 대체하는 것을 </a:t>
            </a:r>
            <a:r>
              <a:rPr lang="en-US" altLang="ko-KR" dirty="0"/>
              <a:t>support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group control : </a:t>
            </a:r>
            <a:r>
              <a:rPr lang="ko-KR" altLang="en-US" dirty="0"/>
              <a:t>하나의 </a:t>
            </a:r>
            <a:r>
              <a:rPr lang="en-US" altLang="ko-KR" dirty="0"/>
              <a:t>setting value</a:t>
            </a:r>
            <a:r>
              <a:rPr lang="ko-KR" altLang="en-US" dirty="0"/>
              <a:t>의 </a:t>
            </a:r>
            <a:r>
              <a:rPr lang="en-US" altLang="ko-KR" dirty="0"/>
              <a:t>set</a:t>
            </a:r>
            <a:r>
              <a:rPr lang="ko-KR" altLang="en-US" dirty="0"/>
              <a:t>을 다른 </a:t>
            </a:r>
            <a:r>
              <a:rPr lang="en-US" altLang="ko-KR" dirty="0"/>
              <a:t>set</a:t>
            </a:r>
            <a:r>
              <a:rPr lang="ko-KR" altLang="en-US" dirty="0"/>
              <a:t>으로 바꾸는 방법과 </a:t>
            </a:r>
            <a:r>
              <a:rPr lang="en-US" altLang="ko-KR" dirty="0"/>
              <a:t>setting group</a:t>
            </a:r>
            <a:r>
              <a:rPr lang="ko-KR" altLang="en-US" dirty="0"/>
              <a:t>을 수정하는 방법을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logging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 blocks for generic substation event (GSE) : input</a:t>
            </a:r>
            <a:r>
              <a:rPr lang="ko-KR" altLang="en-US" dirty="0"/>
              <a:t>과 </a:t>
            </a:r>
            <a:r>
              <a:rPr lang="en-US" altLang="ko-KR" dirty="0"/>
              <a:t>output data value</a:t>
            </a:r>
            <a:r>
              <a:rPr lang="ko-KR" altLang="en-US" dirty="0"/>
              <a:t>들의 빠르고 믿을 만한 </a:t>
            </a:r>
            <a:r>
              <a:rPr lang="en-US" altLang="ko-KR" dirty="0"/>
              <a:t>system-wide distribution</a:t>
            </a:r>
            <a:r>
              <a:rPr lang="ko-KR" altLang="en-US" dirty="0"/>
              <a:t>을 지원한다</a:t>
            </a:r>
            <a:r>
              <a:rPr lang="en-US" altLang="ko-KR" dirty="0"/>
              <a:t>. ( IED binary status information</a:t>
            </a:r>
            <a:r>
              <a:rPr lang="ko-KR" altLang="en-US" dirty="0"/>
              <a:t>의 </a:t>
            </a:r>
            <a:r>
              <a:rPr lang="en-US" altLang="ko-KR" dirty="0"/>
              <a:t>peer-to-peer </a:t>
            </a:r>
            <a:r>
              <a:rPr lang="ko-KR" altLang="en-US" dirty="0"/>
              <a:t>교환 </a:t>
            </a:r>
            <a:r>
              <a:rPr lang="en-US" altLang="ko-KR" dirty="0"/>
              <a:t>ex) trip signal)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7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13471</TotalTime>
  <Words>1766</Words>
  <Application>Microsoft Office PowerPoint</Application>
  <PresentationFormat>화면 슬라이드 쇼(4:3)</PresentationFormat>
  <Paragraphs>233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ZWAdobeF</vt:lpstr>
      <vt:lpstr>Arial</vt:lpstr>
      <vt:lpstr>나눔고딕</vt:lpstr>
      <vt:lpstr>Wingdings</vt:lpstr>
      <vt:lpstr>Office 테마</vt:lpstr>
      <vt:lpstr>IEC  61850-7-2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김은숙</cp:lastModifiedBy>
  <cp:revision>117</cp:revision>
  <cp:lastPrinted>2011-08-28T13:13:29Z</cp:lastPrinted>
  <dcterms:created xsi:type="dcterms:W3CDTF">2011-08-24T01:05:33Z</dcterms:created>
  <dcterms:modified xsi:type="dcterms:W3CDTF">2018-02-10T10:45:00Z</dcterms:modified>
</cp:coreProperties>
</file>