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5" r:id="rId3"/>
    <p:sldId id="268" r:id="rId4"/>
    <p:sldId id="271" r:id="rId5"/>
    <p:sldId id="273" r:id="rId6"/>
    <p:sldId id="275" r:id="rId7"/>
    <p:sldId id="281" r:id="rId8"/>
    <p:sldId id="282" r:id="rId9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1" autoAdjust="0"/>
    <p:restoredTop sz="94660"/>
  </p:normalViewPr>
  <p:slideViewPr>
    <p:cSldViewPr>
      <p:cViewPr varScale="1">
        <p:scale>
          <a:sx n="67" d="100"/>
          <a:sy n="67" d="100"/>
        </p:scale>
        <p:origin x="-666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IEC 61850</a:t>
            </a:r>
            <a:r>
              <a:rPr lang="ko-KR" altLang="en-US" smtClean="0"/>
              <a:t>을 이용한 마이크로그리드 데이터통신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2B987-8DD5-41D3-A1D6-DD38207C787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7B7A3-4702-4583-B385-F818F0F29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531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IEC 61850</a:t>
            </a:r>
            <a:r>
              <a:rPr lang="ko-KR" altLang="en-US" smtClean="0"/>
              <a:t>을 이용한 마이크로그리드 데이터통신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51C92-4976-4F13-96EB-DCC281D1C1E0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7803-CC8B-4267-B46E-EABAFA1E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4865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7803-CC8B-4267-B46E-EABAFA1E079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머리글 개체 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ko-KR" smtClean="0"/>
              <a:t>IEC 61850</a:t>
            </a:r>
            <a:r>
              <a:rPr lang="ko-KR" altLang="en-US" smtClean="0"/>
              <a:t>을 이용한 마이크로그리드 데이터통신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7803-CC8B-4267-B46E-EABAFA1E079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머리글 개체 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ko-KR" smtClean="0"/>
              <a:t>IEC 61850</a:t>
            </a:r>
            <a:r>
              <a:rPr lang="ko-KR" altLang="en-US" smtClean="0"/>
              <a:t>을 이용한 마이크로그리드 데이터통신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7803-CC8B-4267-B46E-EABAFA1E079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머리글 개체 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ko-KR" smtClean="0"/>
              <a:t>IEC 61850</a:t>
            </a:r>
            <a:r>
              <a:rPr lang="ko-KR" altLang="en-US" smtClean="0"/>
              <a:t>을 이용한 마이크로그리드 데이터통신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7803-CC8B-4267-B46E-EABAFA1E079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머리글 개체 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ko-KR" smtClean="0"/>
              <a:t>IEC 61850</a:t>
            </a:r>
            <a:r>
              <a:rPr lang="ko-KR" altLang="en-US" smtClean="0"/>
              <a:t>을 이용한 마이크로그리드 데이터통신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7803-CC8B-4267-B46E-EABAFA1E079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머리글 개체 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ko-KR" smtClean="0"/>
              <a:t>IEC 61850</a:t>
            </a:r>
            <a:r>
              <a:rPr lang="ko-KR" altLang="en-US" smtClean="0"/>
              <a:t>을 이용한 마이크로그리드 데이터통신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7803-CC8B-4267-B46E-EABAFA1E079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머리글 개체 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ko-KR" smtClean="0"/>
              <a:t>IEC 61850</a:t>
            </a:r>
            <a:r>
              <a:rPr lang="ko-KR" altLang="en-US" smtClean="0"/>
              <a:t>을 이용한 마이크로그리드 데이터통신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7803-CC8B-4267-B46E-EABAFA1E079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머리글 개체 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ko-KR" smtClean="0"/>
              <a:t>IEC 61850</a:t>
            </a:r>
            <a:r>
              <a:rPr lang="ko-KR" altLang="en-US" smtClean="0"/>
              <a:t>을 이용한 마이크로그리드 데이터통신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7803-CC8B-4267-B46E-EABAFA1E079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머리글 개체 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ko-KR" smtClean="0"/>
              <a:t>IEC 61850</a:t>
            </a:r>
            <a:r>
              <a:rPr lang="ko-KR" altLang="en-US" smtClean="0"/>
              <a:t>을 이용한 마이크로그리드 데이터통신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601C-5F93-4E92-BEA3-2AC0D5118CE0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3E2-D54F-42C7-98B1-453AE85B3FD0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86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5D8F-3FFC-4A83-81B0-C48F0325CED0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9F3E-9548-439D-9F1E-DD717C0856F7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8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B2C3-E725-4B0E-B7A6-F377273B2B23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9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367-0A2F-4075-8BA4-9B98583E01FD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14D3-03EE-402E-A2A1-149AD3264CA2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EDF5-6A63-4538-8E35-6F84FBC4D50A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C92-7A58-4A45-B356-B7A404C5599B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10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8424-F73B-48E2-8E07-C7F2182FE6FF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331F-723C-43A1-9FD4-CF5968B1FDB6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C6CF0-5233-49A1-88E9-3908B6E13438}" type="datetime1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9F5A-0674-4E35-AF13-B8B63A61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7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648" y="179512"/>
            <a:ext cx="6309320" cy="1656184"/>
          </a:xfrm>
        </p:spPr>
        <p:txBody>
          <a:bodyPr>
            <a:noAutofit/>
          </a:bodyPr>
          <a:lstStyle/>
          <a:p>
            <a:r>
              <a:rPr lang="en-US" altLang="ko-KR" sz="4550" dirty="0" smtClean="0"/>
              <a:t>1. </a:t>
            </a:r>
            <a:r>
              <a:rPr lang="ko-KR" altLang="en-US" sz="4550" dirty="0" smtClean="0"/>
              <a:t>본 </a:t>
            </a:r>
            <a:r>
              <a:rPr lang="ko-KR" altLang="en-US" sz="4550" dirty="0" smtClean="0"/>
              <a:t>논문의 목적</a:t>
            </a:r>
            <a:endParaRPr lang="ko-KR" altLang="en-US" sz="45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7334" y="4932040"/>
            <a:ext cx="6330018" cy="37079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본 논문의 목적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2000" dirty="0" smtClean="0"/>
              <a:t>마이크로그리드에서 </a:t>
            </a:r>
            <a:r>
              <a:rPr lang="en-US" altLang="ko-KR" sz="2000" dirty="0" smtClean="0"/>
              <a:t>IEC 61850</a:t>
            </a:r>
            <a:r>
              <a:rPr lang="ko-KR" altLang="en-US" sz="2000" dirty="0" smtClean="0"/>
              <a:t>과 공용통신망 사용의 필요성 서술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마이크로그리드 환경의 장치들을 </a:t>
            </a:r>
            <a:r>
              <a:rPr lang="en-US" altLang="ko-KR" sz="2000" dirty="0" smtClean="0"/>
              <a:t>IEC 61850 </a:t>
            </a:r>
            <a:r>
              <a:rPr lang="ko-KR" altLang="en-US" sz="2000" dirty="0" smtClean="0"/>
              <a:t>데이터 모델을 사용하여 모델링 및 시스템 구현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향후 공용통신망을 사용한 마이크로그리드 내의 </a:t>
            </a:r>
            <a:r>
              <a:rPr lang="en-US" altLang="ko-KR" sz="2000" dirty="0" smtClean="0"/>
              <a:t>IEC 61850</a:t>
            </a:r>
            <a:r>
              <a:rPr lang="ko-KR" altLang="en-US" sz="2000" dirty="0" smtClean="0"/>
              <a:t>의 방향 서술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Data mapping</a:t>
            </a:r>
            <a:r>
              <a:rPr lang="ko-KR" altLang="en-US" sz="2000" dirty="0" smtClean="0"/>
              <a:t>에 관한 실험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및 그것에 대한 장점을 소개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1691680"/>
            <a:ext cx="59340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9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648" y="179512"/>
            <a:ext cx="6309320" cy="1656184"/>
          </a:xfrm>
        </p:spPr>
        <p:txBody>
          <a:bodyPr>
            <a:noAutofit/>
          </a:bodyPr>
          <a:lstStyle/>
          <a:p>
            <a:r>
              <a:rPr lang="en-US" altLang="ko-KR" sz="4550" dirty="0"/>
              <a:t>2</a:t>
            </a:r>
            <a:r>
              <a:rPr lang="en-US" altLang="ko-KR" sz="4550" dirty="0" smtClean="0"/>
              <a:t>.1 </a:t>
            </a:r>
            <a:r>
              <a:rPr lang="ko-KR" altLang="en-US" sz="4550" dirty="0" smtClean="0"/>
              <a:t>마이크로그리드와 </a:t>
            </a:r>
            <a:r>
              <a:rPr lang="en-US" altLang="ko-KR" sz="4550" dirty="0" smtClean="0"/>
              <a:t>IEC 61850</a:t>
            </a:r>
            <a:r>
              <a:rPr lang="ko-KR" altLang="en-US" sz="4550" dirty="0" smtClean="0"/>
              <a:t>의 개념</a:t>
            </a:r>
            <a:endParaRPr lang="ko-KR" altLang="en-US" sz="45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35D982E-2D4B-4976-A6EA-7C0E3EB0C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6" y="1956375"/>
            <a:ext cx="5937196" cy="39117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38D9EF5-8E18-4E36-9C17-CC80766B84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6048125"/>
            <a:ext cx="4769008" cy="19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648" y="179512"/>
            <a:ext cx="6309320" cy="1656184"/>
          </a:xfrm>
        </p:spPr>
        <p:txBody>
          <a:bodyPr>
            <a:noAutofit/>
          </a:bodyPr>
          <a:lstStyle/>
          <a:p>
            <a:r>
              <a:rPr lang="en-US" altLang="ko-KR" sz="4550" dirty="0" smtClean="0"/>
              <a:t>2.2 </a:t>
            </a:r>
            <a:r>
              <a:rPr lang="ko-KR" altLang="en-US" sz="4550" dirty="0" smtClean="0"/>
              <a:t>마이크로그리드의 </a:t>
            </a:r>
            <a:r>
              <a:rPr lang="en-US" altLang="ko-KR" sz="4550" dirty="0" smtClean="0"/>
              <a:t>IEC 61850</a:t>
            </a:r>
            <a:r>
              <a:rPr lang="ko-KR" altLang="en-US" sz="4550" dirty="0"/>
              <a:t> </a:t>
            </a:r>
            <a:r>
              <a:rPr lang="ko-KR" altLang="en-US" sz="4550" dirty="0" smtClean="0"/>
              <a:t>필요</a:t>
            </a:r>
            <a:r>
              <a:rPr lang="ko-KR" altLang="en-US" sz="4550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8640" y="1475656"/>
            <a:ext cx="6480720" cy="6876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한계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문제점</a:t>
            </a:r>
            <a:endParaRPr lang="en-US" altLang="ko-KR" sz="2000" dirty="0"/>
          </a:p>
          <a:p>
            <a:pPr lvl="1"/>
            <a:r>
              <a:rPr lang="ko-KR" altLang="en-US" sz="2000" dirty="0" err="1" smtClean="0"/>
              <a:t>벤더별로</a:t>
            </a:r>
            <a:r>
              <a:rPr lang="ko-KR" altLang="en-US" sz="2000" dirty="0" smtClean="0"/>
              <a:t> 상이한 데이터 통신 방식 및 </a:t>
            </a:r>
            <a:r>
              <a:rPr lang="en-US" altLang="ko-KR" sz="2000" dirty="0" smtClean="0"/>
              <a:t>mapping </a:t>
            </a:r>
            <a:r>
              <a:rPr lang="ko-KR" altLang="en-US" sz="2000" dirty="0" smtClean="0"/>
              <a:t>방식으로 인한 상호 </a:t>
            </a:r>
            <a:r>
              <a:rPr lang="ko-KR" altLang="en-US" sz="2000" dirty="0" err="1" smtClean="0"/>
              <a:t>운용성</a:t>
            </a:r>
            <a:r>
              <a:rPr lang="ko-KR" altLang="en-US" sz="2000" dirty="0" smtClean="0"/>
              <a:t> 문제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서로 다른 기능들을 탑재하고 적용해야 하므로 타 통신과의 호환성 결여 문제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해결책</a:t>
            </a:r>
            <a:r>
              <a:rPr lang="en-US" altLang="ko-KR" sz="2000" dirty="0" smtClean="0"/>
              <a:t>: IEC 61850</a:t>
            </a:r>
          </a:p>
          <a:p>
            <a:pPr lvl="1"/>
            <a:r>
              <a:rPr lang="ko-KR" altLang="en-US" sz="2000" dirty="0" smtClean="0"/>
              <a:t>상이한 벤더간의 약속된 데이터 통신 방법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타입 및 모델링 방식 제시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실제 물리적 장비를 가상화하여 디지털 제어 기반 마련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DAS(</a:t>
            </a:r>
            <a:r>
              <a:rPr lang="ko-KR" altLang="en-US" sz="2000" dirty="0" smtClean="0"/>
              <a:t>배전 자동화 시스템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ko-KR" altLang="en-US" sz="2000" dirty="0" err="1" smtClean="0"/>
              <a:t>독립형</a:t>
            </a:r>
            <a:r>
              <a:rPr lang="ko-KR" altLang="en-US" sz="2000" dirty="0" smtClean="0"/>
              <a:t> 마이크로그리드의 상태정보를 지속적으로 모니터링 함으로써 마이크로 </a:t>
            </a:r>
            <a:r>
              <a:rPr lang="ko-KR" altLang="en-US" sz="2000" dirty="0" err="1" smtClean="0"/>
              <a:t>그리드의</a:t>
            </a:r>
            <a:r>
              <a:rPr lang="ko-KR" altLang="en-US" sz="2000" dirty="0" smtClean="0"/>
              <a:t> 효율적인 운영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관리 가능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상호 </a:t>
            </a:r>
            <a:r>
              <a:rPr lang="ko-KR" altLang="en-US" sz="2000" dirty="0" err="1" smtClean="0"/>
              <a:t>운용성을</a:t>
            </a:r>
            <a:r>
              <a:rPr lang="ko-KR" altLang="en-US" sz="2000" dirty="0" smtClean="0"/>
              <a:t> 확보하여 도서 지역에 설치된 분산 전원 시스템의 방대한 데이터 취득 가능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신재생</a:t>
            </a:r>
            <a:r>
              <a:rPr lang="ko-KR" altLang="en-US" sz="2000" dirty="0" smtClean="0"/>
              <a:t> 전력과 에너지 자원분배 </a:t>
            </a:r>
            <a:r>
              <a:rPr lang="ko-KR" altLang="en-US" sz="2000" dirty="0" err="1" smtClean="0"/>
              <a:t>그리드를</a:t>
            </a:r>
            <a:r>
              <a:rPr lang="ko-KR" altLang="en-US" sz="2000" dirty="0" smtClean="0"/>
              <a:t> 통합함으로써 소규모 전력 소모 가능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전력 생산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송전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배전에 관한 분산전원 환경 구축 가능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722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16" y="179512"/>
            <a:ext cx="6597352" cy="1656184"/>
          </a:xfrm>
        </p:spPr>
        <p:txBody>
          <a:bodyPr>
            <a:noAutofit/>
          </a:bodyPr>
          <a:lstStyle/>
          <a:p>
            <a:r>
              <a:rPr lang="en-US" altLang="ko-KR" sz="4550" dirty="0"/>
              <a:t>3</a:t>
            </a:r>
            <a:r>
              <a:rPr lang="en-US" altLang="ko-KR" sz="4550" dirty="0" smtClean="0"/>
              <a:t>.1 </a:t>
            </a:r>
            <a:r>
              <a:rPr lang="ko-KR" altLang="en-US" sz="4550" dirty="0" smtClean="0"/>
              <a:t>시스템 </a:t>
            </a:r>
            <a:r>
              <a:rPr lang="ko-KR" altLang="en-US" sz="4550" dirty="0" smtClean="0"/>
              <a:t>구</a:t>
            </a:r>
            <a:r>
              <a:rPr lang="ko-KR" altLang="en-US" sz="4550" dirty="0"/>
              <a:t>조</a:t>
            </a:r>
            <a:endParaRPr lang="ko-KR" altLang="en-US" sz="45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36" y="1547664"/>
            <a:ext cx="4677646" cy="363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2656" y="5143752"/>
            <a:ext cx="6141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그림 </a:t>
            </a:r>
            <a:r>
              <a:rPr lang="en-US" altLang="ko-KR" sz="2000" dirty="0" smtClean="0"/>
              <a:t>1&gt; IEC 61850</a:t>
            </a:r>
            <a:r>
              <a:rPr lang="ko-KR" altLang="en-US" sz="2000" dirty="0" smtClean="0"/>
              <a:t>을 사용한 마이크로그리드 구조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1940" y="5724128"/>
            <a:ext cx="6141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그림</a:t>
            </a:r>
            <a:r>
              <a:rPr lang="en-US" altLang="ko-KR" sz="2000" dirty="0" smtClean="0"/>
              <a:t>1&gt;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XMPP (</a:t>
            </a:r>
            <a:r>
              <a:rPr lang="en-US" altLang="ko-KR" sz="2000" dirty="0" err="1" smtClean="0"/>
              <a:t>eXtensible</a:t>
            </a:r>
            <a:r>
              <a:rPr lang="en-US" altLang="ko-KR" sz="2000" dirty="0" smtClean="0"/>
              <a:t> Messaging and Presence Protocol)</a:t>
            </a:r>
            <a:r>
              <a:rPr lang="ko-KR" altLang="en-US" sz="2000" dirty="0" smtClean="0"/>
              <a:t>을 이용하여 </a:t>
            </a:r>
            <a:r>
              <a:rPr lang="en-US" altLang="ko-KR" sz="2000" dirty="0" smtClean="0"/>
              <a:t>IEC 61850 </a:t>
            </a:r>
            <a:r>
              <a:rPr lang="ko-KR" altLang="en-US" sz="2000" dirty="0" smtClean="0"/>
              <a:t>연계한 사물인터넷 기반의 마이크로그리드 시스템 구조도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IEC 61850</a:t>
            </a:r>
            <a:r>
              <a:rPr lang="ko-KR" altLang="en-US" sz="2000" dirty="0" smtClean="0"/>
              <a:t>을 이용한 마이크로그리드 시스템은 불규칙적으로 생산되는 </a:t>
            </a:r>
            <a:r>
              <a:rPr lang="ko-KR" altLang="en-US" sz="2000" dirty="0" err="1" smtClean="0"/>
              <a:t>신재생</a:t>
            </a:r>
            <a:r>
              <a:rPr lang="ko-KR" altLang="en-US" sz="2000" dirty="0" smtClean="0"/>
              <a:t> 에너지와 분산 에너지 자원이 효과적으로 통신되므로 에너지 효율성을 최대로 이끌어 낼 수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45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16" y="179512"/>
            <a:ext cx="6597352" cy="1656184"/>
          </a:xfrm>
        </p:spPr>
        <p:txBody>
          <a:bodyPr>
            <a:noAutofit/>
          </a:bodyPr>
          <a:lstStyle/>
          <a:p>
            <a:r>
              <a:rPr lang="en-US" altLang="ko-KR" sz="4550" dirty="0" smtClean="0"/>
              <a:t>3.2 </a:t>
            </a:r>
            <a:r>
              <a:rPr lang="ko-KR" altLang="en-US" sz="4550" dirty="0" smtClean="0"/>
              <a:t>시스템 환경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8640" y="5240000"/>
            <a:ext cx="6480720" cy="3148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IEC 61850</a:t>
            </a:r>
            <a:r>
              <a:rPr lang="ko-KR" altLang="en-US" sz="2000" dirty="0" smtClean="0"/>
              <a:t>을 데이터 모델과 서비스 모델로 사용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태양광 에너지와 풍력에너지를 모의 데이터 에너지로 설정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태양광 </a:t>
            </a:r>
            <a:r>
              <a:rPr lang="ko-KR" altLang="en-US" sz="2000" dirty="0"/>
              <a:t>에너지를 가상화 하여</a:t>
            </a:r>
            <a:r>
              <a:rPr lang="en-US" altLang="ko-KR" sz="2000" dirty="0"/>
              <a:t> MMDC</a:t>
            </a:r>
            <a:r>
              <a:rPr lang="ko-KR" altLang="en-US" sz="2000" dirty="0"/>
              <a:t>로 나타냄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풍속 </a:t>
            </a:r>
            <a:r>
              <a:rPr lang="ko-KR" altLang="en-US" sz="2000" dirty="0"/>
              <a:t>에너지를 가상화 하여 </a:t>
            </a:r>
            <a:r>
              <a:rPr lang="en-US" altLang="ko-KR" sz="2000" dirty="0"/>
              <a:t>MMET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나타냄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MMDC</a:t>
            </a:r>
            <a:r>
              <a:rPr lang="ko-KR" altLang="en-US" sz="2000" dirty="0"/>
              <a:t>의 </a:t>
            </a:r>
            <a:r>
              <a:rPr lang="en-US" altLang="ko-KR" sz="2000" dirty="0"/>
              <a:t>Data Object</a:t>
            </a:r>
            <a:r>
              <a:rPr lang="ko-KR" altLang="en-US" sz="2000" dirty="0"/>
              <a:t>는 전류</a:t>
            </a:r>
            <a:r>
              <a:rPr lang="en-US" altLang="ko-KR" sz="2000" dirty="0"/>
              <a:t>, </a:t>
            </a:r>
            <a:r>
              <a:rPr lang="ko-KR" altLang="en-US" sz="2000" dirty="0"/>
              <a:t>전압</a:t>
            </a:r>
            <a:r>
              <a:rPr lang="en-US" altLang="ko-KR" sz="2000" dirty="0"/>
              <a:t>, </a:t>
            </a:r>
            <a:r>
              <a:rPr lang="ko-KR" altLang="en-US" sz="2000" dirty="0"/>
              <a:t>전력을 포함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MMET</a:t>
            </a:r>
            <a:r>
              <a:rPr lang="ko-KR" altLang="en-US" sz="2000" dirty="0"/>
              <a:t>의 </a:t>
            </a:r>
            <a:r>
              <a:rPr lang="en-US" altLang="ko-KR" sz="2000" dirty="0"/>
              <a:t>Data Object</a:t>
            </a:r>
            <a:r>
              <a:rPr lang="ko-KR" altLang="en-US" sz="2000" dirty="0"/>
              <a:t>는 풍속</a:t>
            </a:r>
            <a:r>
              <a:rPr lang="en-US" altLang="ko-KR" sz="2000" dirty="0"/>
              <a:t>, </a:t>
            </a:r>
            <a:r>
              <a:rPr lang="ko-KR" altLang="en-US" sz="2000" dirty="0"/>
              <a:t>기온</a:t>
            </a:r>
            <a:r>
              <a:rPr lang="en-US" altLang="ko-KR" sz="2000" dirty="0"/>
              <a:t>, </a:t>
            </a:r>
            <a:r>
              <a:rPr lang="ko-KR" altLang="en-US" sz="2000" dirty="0"/>
              <a:t>습도를 포함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IED</a:t>
            </a:r>
            <a:r>
              <a:rPr lang="ko-KR" altLang="en-US" sz="2000" dirty="0"/>
              <a:t>와 비슷한 환경 재현을 위해 </a:t>
            </a:r>
            <a:r>
              <a:rPr lang="ko-KR" altLang="en-US" sz="2000" dirty="0" err="1"/>
              <a:t>라즈베리</a:t>
            </a:r>
            <a:r>
              <a:rPr lang="ko-KR" altLang="en-US" sz="2000" dirty="0"/>
              <a:t> 파이를 서버로 사용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1691680"/>
            <a:ext cx="43910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6672" y="4788024"/>
            <a:ext cx="59046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그림 </a:t>
            </a:r>
            <a:r>
              <a:rPr lang="en-US" altLang="ko-KR" sz="2000" dirty="0" smtClean="0"/>
              <a:t>2&gt; </a:t>
            </a:r>
            <a:r>
              <a:rPr lang="ko-KR" altLang="en-US" sz="2000" dirty="0" smtClean="0"/>
              <a:t>클라이언트 프로그램의</a:t>
            </a:r>
            <a:r>
              <a:rPr lang="en-US" altLang="ko-KR" sz="2000" dirty="0" smtClean="0"/>
              <a:t> Report Control Block </a:t>
            </a:r>
            <a:r>
              <a:rPr lang="ko-KR" altLang="en-US" sz="2000" dirty="0" smtClean="0"/>
              <a:t>화면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91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16" y="179512"/>
            <a:ext cx="6597352" cy="1656184"/>
          </a:xfrm>
        </p:spPr>
        <p:txBody>
          <a:bodyPr>
            <a:noAutofit/>
          </a:bodyPr>
          <a:lstStyle/>
          <a:p>
            <a:r>
              <a:rPr lang="en-US" altLang="ko-KR" sz="4550" dirty="0" smtClean="0"/>
              <a:t>3</a:t>
            </a:r>
            <a:r>
              <a:rPr lang="en-US" altLang="ko-KR" sz="4550" dirty="0" smtClean="0"/>
              <a:t>.3 </a:t>
            </a:r>
            <a:r>
              <a:rPr lang="ko-KR" altLang="en-US" sz="4550" dirty="0" smtClean="0"/>
              <a:t>시스템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0648" y="6732240"/>
            <a:ext cx="6336704" cy="1904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시스템 </a:t>
            </a:r>
            <a:r>
              <a:rPr lang="ko-KR" altLang="en-US" sz="2000" dirty="0"/>
              <a:t>구현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방법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/>
              <a:t>태양광에너지와 풍력에너지를 각각의 </a:t>
            </a:r>
            <a:r>
              <a:rPr lang="en-US" altLang="ko-KR" sz="2000" dirty="0"/>
              <a:t>Logical Node</a:t>
            </a:r>
            <a:r>
              <a:rPr lang="ko-KR" altLang="en-US" sz="2000" dirty="0"/>
              <a:t>로 설정하고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모의 데이터 값을 클라이언트 프로그램을 통해 서버와 통신하여 마이크로그리드 시스템 구현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4664" y="6194464"/>
            <a:ext cx="24875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그림 </a:t>
            </a:r>
            <a:r>
              <a:rPr lang="en-US" altLang="ko-KR" sz="2000" dirty="0" smtClean="0"/>
              <a:t>3&gt; </a:t>
            </a:r>
            <a:r>
              <a:rPr lang="ko-KR" altLang="en-US" sz="2000" dirty="0" smtClean="0"/>
              <a:t>실행결과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1835696"/>
            <a:ext cx="34956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4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16" y="179512"/>
            <a:ext cx="6597352" cy="1656184"/>
          </a:xfrm>
        </p:spPr>
        <p:txBody>
          <a:bodyPr>
            <a:noAutofit/>
          </a:bodyPr>
          <a:lstStyle/>
          <a:p>
            <a:r>
              <a:rPr lang="en-US" altLang="ko-KR" sz="4550" dirty="0" smtClean="0"/>
              <a:t>3</a:t>
            </a:r>
            <a:r>
              <a:rPr lang="en-US" altLang="ko-KR" sz="4550" dirty="0" smtClean="0"/>
              <a:t>.4 </a:t>
            </a:r>
            <a:r>
              <a:rPr lang="ko-KR" altLang="en-US" sz="4550" dirty="0" smtClean="0"/>
              <a:t>시스템 분</a:t>
            </a:r>
            <a:r>
              <a:rPr lang="ko-KR" altLang="en-US" sz="4550" dirty="0"/>
              <a:t>석</a:t>
            </a:r>
            <a:endParaRPr lang="ko-KR" altLang="en-US" sz="455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332656" y="4572000"/>
            <a:ext cx="6204203" cy="3376548"/>
            <a:chOff x="1459829" y="1309870"/>
            <a:chExt cx="9114892" cy="4168509"/>
          </a:xfrm>
        </p:grpSpPr>
        <p:sp>
          <p:nvSpPr>
            <p:cNvPr id="30" name="순서도: 다중 문서 29"/>
            <p:cNvSpPr/>
            <p:nvPr/>
          </p:nvSpPr>
          <p:spPr>
            <a:xfrm>
              <a:off x="2348567" y="3012708"/>
              <a:ext cx="2003977" cy="1170432"/>
            </a:xfrm>
            <a:prstGeom prst="flowChartMulti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MMDC  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 flipV="1">
              <a:off x="3245090" y="2598820"/>
              <a:ext cx="0" cy="397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245090" y="2598820"/>
              <a:ext cx="3700691" cy="16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34" idx="2"/>
            </p:cNvCxnSpPr>
            <p:nvPr/>
          </p:nvCxnSpPr>
          <p:spPr>
            <a:xfrm flipV="1">
              <a:off x="5126418" y="2339774"/>
              <a:ext cx="4168" cy="275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처리 33"/>
            <p:cNvSpPr/>
            <p:nvPr/>
          </p:nvSpPr>
          <p:spPr>
            <a:xfrm>
              <a:off x="4208166" y="1309870"/>
              <a:ext cx="1844841" cy="1029904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Solar1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빗면 34"/>
            <p:cNvSpPr/>
            <p:nvPr/>
          </p:nvSpPr>
          <p:spPr>
            <a:xfrm>
              <a:off x="1459829" y="4804611"/>
              <a:ext cx="1090863" cy="657726"/>
            </a:xfrm>
            <a:prstGeom prst="beve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빗면 35"/>
            <p:cNvSpPr/>
            <p:nvPr/>
          </p:nvSpPr>
          <p:spPr>
            <a:xfrm>
              <a:off x="2653361" y="4804611"/>
              <a:ext cx="1090863" cy="657726"/>
            </a:xfrm>
            <a:prstGeom prst="beve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</a:t>
              </a:r>
              <a:r>
                <a:rPr lang="ko-KR" altLang="en-US" sz="1400" dirty="0">
                  <a:solidFill>
                    <a:schemeClr val="tx1"/>
                  </a:solidFill>
                </a:rPr>
                <a:t>압</a:t>
              </a:r>
            </a:p>
          </p:txBody>
        </p:sp>
        <p:sp>
          <p:nvSpPr>
            <p:cNvPr id="37" name="빗면 36"/>
            <p:cNvSpPr/>
            <p:nvPr/>
          </p:nvSpPr>
          <p:spPr>
            <a:xfrm>
              <a:off x="3829890" y="4804611"/>
              <a:ext cx="1090863" cy="657726"/>
            </a:xfrm>
            <a:prstGeom prst="beve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빗면 37"/>
            <p:cNvSpPr/>
            <p:nvPr/>
          </p:nvSpPr>
          <p:spPr>
            <a:xfrm>
              <a:off x="5165558" y="4820653"/>
              <a:ext cx="1090863" cy="657726"/>
            </a:xfrm>
            <a:prstGeom prst="beve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기온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빗면 38"/>
            <p:cNvSpPr/>
            <p:nvPr/>
          </p:nvSpPr>
          <p:spPr>
            <a:xfrm>
              <a:off x="6359090" y="4820653"/>
              <a:ext cx="1090863" cy="657726"/>
            </a:xfrm>
            <a:prstGeom prst="beve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습도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빗면 39"/>
            <p:cNvSpPr/>
            <p:nvPr/>
          </p:nvSpPr>
          <p:spPr>
            <a:xfrm>
              <a:off x="7535619" y="4820653"/>
              <a:ext cx="1090863" cy="657726"/>
            </a:xfrm>
            <a:prstGeom prst="beve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풍속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/>
            <p:cNvCxnSpPr>
              <a:stCxn id="30" idx="2"/>
              <a:endCxn id="36" idx="6"/>
            </p:cNvCxnSpPr>
            <p:nvPr/>
          </p:nvCxnSpPr>
          <p:spPr>
            <a:xfrm flipH="1">
              <a:off x="3198793" y="4138815"/>
              <a:ext cx="12412" cy="665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35" idx="6"/>
              <a:endCxn id="30" idx="2"/>
            </p:cNvCxnSpPr>
            <p:nvPr/>
          </p:nvCxnSpPr>
          <p:spPr>
            <a:xfrm flipV="1">
              <a:off x="2005261" y="4138815"/>
              <a:ext cx="1205944" cy="665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0" idx="2"/>
              <a:endCxn id="37" idx="6"/>
            </p:cNvCxnSpPr>
            <p:nvPr/>
          </p:nvCxnSpPr>
          <p:spPr>
            <a:xfrm>
              <a:off x="3211205" y="4138815"/>
              <a:ext cx="1164117" cy="665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9" idx="2"/>
              <a:endCxn id="38" idx="6"/>
            </p:cNvCxnSpPr>
            <p:nvPr/>
          </p:nvCxnSpPr>
          <p:spPr>
            <a:xfrm flipH="1">
              <a:off x="5710990" y="4152610"/>
              <a:ext cx="1200906" cy="668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49" idx="2"/>
              <a:endCxn id="39" idx="6"/>
            </p:cNvCxnSpPr>
            <p:nvPr/>
          </p:nvCxnSpPr>
          <p:spPr>
            <a:xfrm flipH="1">
              <a:off x="6904522" y="4152610"/>
              <a:ext cx="7374" cy="668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49" idx="2"/>
              <a:endCxn id="40" idx="6"/>
            </p:cNvCxnSpPr>
            <p:nvPr/>
          </p:nvCxnSpPr>
          <p:spPr>
            <a:xfrm>
              <a:off x="6911896" y="4152610"/>
              <a:ext cx="1169155" cy="668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4203998" y="1319490"/>
              <a:ext cx="1844841" cy="385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Logical Device</a:t>
              </a:r>
              <a:endParaRPr lang="ko-KR" altLang="en-US" sz="12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348567" y="3224463"/>
              <a:ext cx="1721959" cy="373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Logical Node</a:t>
              </a:r>
              <a:endParaRPr lang="ko-KR" altLang="en-US" sz="1200" dirty="0"/>
            </a:p>
          </p:txBody>
        </p:sp>
        <p:sp>
          <p:nvSpPr>
            <p:cNvPr id="49" name="순서도: 다중 문서 48"/>
            <p:cNvSpPr/>
            <p:nvPr/>
          </p:nvSpPr>
          <p:spPr>
            <a:xfrm>
              <a:off x="6049258" y="3026503"/>
              <a:ext cx="2003977" cy="1170432"/>
            </a:xfrm>
            <a:prstGeom prst="flowChartMulti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MMET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049258" y="3238258"/>
              <a:ext cx="1721960" cy="391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Logical Node</a:t>
              </a:r>
              <a:endParaRPr lang="ko-KR" altLang="en-US" sz="1200" dirty="0"/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6945781" y="2596475"/>
              <a:ext cx="0" cy="397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오른쪽 화살표 51"/>
            <p:cNvSpPr/>
            <p:nvPr/>
          </p:nvSpPr>
          <p:spPr>
            <a:xfrm>
              <a:off x="8848678" y="4928937"/>
              <a:ext cx="545431" cy="4411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499900" y="4834690"/>
              <a:ext cx="1074821" cy="597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 Object</a:t>
              </a:r>
              <a:endParaRPr lang="ko-KR" altLang="en-US" sz="1400" dirty="0"/>
            </a:p>
          </p:txBody>
        </p:sp>
      </p:grpSp>
      <p:sp>
        <p:nvSpPr>
          <p:cNvPr id="58" name="내용 개체 틀 2"/>
          <p:cNvSpPr txBox="1">
            <a:spLocks/>
          </p:cNvSpPr>
          <p:nvPr/>
        </p:nvSpPr>
        <p:spPr>
          <a:xfrm>
            <a:off x="332656" y="1691680"/>
            <a:ext cx="6192688" cy="3472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그림</a:t>
            </a:r>
            <a:r>
              <a:rPr lang="en-US" altLang="ko-KR" sz="2000" dirty="0" smtClean="0"/>
              <a:t>3&gt;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IEC 61850</a:t>
            </a:r>
            <a:r>
              <a:rPr lang="ko-KR" altLang="en-US" sz="2000" dirty="0" smtClean="0"/>
              <a:t>을 사용한 마이크로그리드 시스템에서 태양광 에너지와 풍력 에너지가 클라이언트에서 서버의 리포트 메시지를 수신하는 화면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Report </a:t>
            </a:r>
            <a:r>
              <a:rPr lang="en-US" altLang="ko-KR" sz="2000" dirty="0" smtClean="0"/>
              <a:t>Rate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0.3</a:t>
            </a:r>
            <a:r>
              <a:rPr lang="ko-KR" altLang="en-US" sz="2000" dirty="0" smtClean="0"/>
              <a:t>초로 하여 약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만개의 데이터 통신을 결과 값으로 받음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077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16" y="179512"/>
            <a:ext cx="6597352" cy="1656184"/>
          </a:xfrm>
        </p:spPr>
        <p:txBody>
          <a:bodyPr>
            <a:noAutofit/>
          </a:bodyPr>
          <a:lstStyle/>
          <a:p>
            <a:r>
              <a:rPr lang="en-US" altLang="ko-KR" sz="4550" dirty="0"/>
              <a:t>4</a:t>
            </a:r>
            <a:r>
              <a:rPr lang="en-US" altLang="ko-KR" sz="4550" dirty="0" smtClean="0"/>
              <a:t>. </a:t>
            </a:r>
            <a:r>
              <a:rPr lang="ko-KR" altLang="en-US" sz="4550" dirty="0" smtClean="0"/>
              <a:t>향후 </a:t>
            </a:r>
            <a:r>
              <a:rPr lang="ko-KR" altLang="en-US" sz="4550" dirty="0" smtClean="0"/>
              <a:t>전망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9F5A-0674-4E35-AF13-B8B63A615CE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60375" y="6337935"/>
            <a:ext cx="66530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향후 </a:t>
            </a:r>
            <a:r>
              <a:rPr lang="en-US" altLang="ko-KR" sz="2000" dirty="0"/>
              <a:t>IEC 61850</a:t>
            </a:r>
            <a:r>
              <a:rPr lang="ko-KR" altLang="en-US" sz="2000" dirty="0"/>
              <a:t>을 기반으로 한 마이크로그리드 통신에 사물인터넷 통신 프로토콜의 이용으로 상위 시스템과 통신할 수 있게 될 전망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/>
              <a:t>IEC 61850 </a:t>
            </a:r>
            <a:r>
              <a:rPr lang="ko-KR" altLang="en-US" sz="2000" dirty="0"/>
              <a:t>기반으로 만들어진 마이크로그리드 시스템은 에너지 효율을 최대화로 이끌어 낼 수 있는 하나의 방법으로 향후에 더욱 각광받을 가능성 높음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504251" y="1259632"/>
            <a:ext cx="5805069" cy="4824536"/>
            <a:chOff x="504251" y="1331640"/>
            <a:chExt cx="5805069" cy="4824536"/>
          </a:xfrm>
        </p:grpSpPr>
        <p:sp>
          <p:nvSpPr>
            <p:cNvPr id="6" name="위쪽/아래쪽 화살표 5"/>
            <p:cNvSpPr/>
            <p:nvPr/>
          </p:nvSpPr>
          <p:spPr>
            <a:xfrm rot="19389293">
              <a:off x="4487216" y="3094256"/>
              <a:ext cx="316422" cy="756980"/>
            </a:xfrm>
            <a:prstGeom prst="upDownArrow">
              <a:avLst>
                <a:gd name="adj1" fmla="val 4446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DDCA6601-86CF-465A-A578-091B86A7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928" y="1331640"/>
              <a:ext cx="1071392" cy="107139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DDCA6601-86CF-465A-A578-091B86A7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432" y="3472746"/>
              <a:ext cx="1092432" cy="109243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DDCA6601-86CF-465A-A578-091B86A7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51" y="1810799"/>
              <a:ext cx="1103680" cy="1103680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2520475" y="2168294"/>
              <a:ext cx="3450756" cy="1304812"/>
              <a:chOff x="2680155" y="1233289"/>
              <a:chExt cx="6867284" cy="259668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xmlns="" id="{B24DCF57-776E-40DF-8EF1-92BB571EA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7884" y="1233289"/>
                <a:ext cx="2180572" cy="218057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D71F39DF-08FF-4820-96D6-382554F7D738}"/>
                  </a:ext>
                </a:extLst>
              </p:cNvPr>
              <p:cNvSpPr txBox="1"/>
              <p:nvPr/>
            </p:nvSpPr>
            <p:spPr>
              <a:xfrm>
                <a:off x="2680155" y="3213806"/>
                <a:ext cx="6867284" cy="61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DAS(Distributed </a:t>
                </a:r>
                <a:r>
                  <a:rPr lang="en-US" altLang="ko-KR" sz="1500" b="1" dirty="0" smtClean="0"/>
                  <a:t>Automation System</a:t>
                </a:r>
                <a:r>
                  <a:rPr lang="en-US" altLang="ko-KR" sz="1500" b="1" dirty="0"/>
                  <a:t>)</a:t>
                </a:r>
                <a:endParaRPr lang="ko-KR" altLang="en-US" sz="1500" b="1" dirty="0"/>
              </a:p>
            </p:txBody>
          </p:sp>
        </p:grpSp>
        <p:sp>
          <p:nvSpPr>
            <p:cNvPr id="13" name="위쪽/아래쪽 화살표 12"/>
            <p:cNvSpPr/>
            <p:nvPr/>
          </p:nvSpPr>
          <p:spPr>
            <a:xfrm rot="14661228">
              <a:off x="4657416" y="1772949"/>
              <a:ext cx="316422" cy="7849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316666">
              <a:off x="1982958" y="2159431"/>
              <a:ext cx="1358644" cy="30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 smtClean="0"/>
                <a:t>공용통신</a:t>
              </a:r>
              <a:r>
                <a:rPr lang="ko-KR" altLang="en-US" sz="1500" b="1" dirty="0"/>
                <a:t>망</a:t>
              </a:r>
            </a:p>
          </p:txBody>
        </p:sp>
        <p:sp>
          <p:nvSpPr>
            <p:cNvPr id="15" name="구름 모양 설명선 14"/>
            <p:cNvSpPr/>
            <p:nvPr/>
          </p:nvSpPr>
          <p:spPr>
            <a:xfrm>
              <a:off x="2956887" y="1632443"/>
              <a:ext cx="1409147" cy="574231"/>
            </a:xfrm>
            <a:prstGeom prst="cloudCallout">
              <a:avLst>
                <a:gd name="adj1" fmla="val -42509"/>
                <a:gd name="adj2" fmla="val 637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DDS, MQTT, XMPP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등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04314" y="1688172"/>
              <a:ext cx="9050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/>
                <a:t>Micro Grid</a:t>
              </a:r>
              <a:endParaRPr lang="ko-KR" altLang="en-US" sz="15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52401" y="3847977"/>
              <a:ext cx="9094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/>
                <a:t>Micro Grid</a:t>
              </a:r>
              <a:endParaRPr lang="ko-KR" altLang="en-US" sz="15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0843" y="2154266"/>
              <a:ext cx="858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/>
                <a:t>Micro Grid</a:t>
              </a:r>
              <a:endParaRPr lang="ko-KR" altLang="en-US" sz="1500" b="1" dirty="0"/>
            </a:p>
          </p:txBody>
        </p:sp>
        <p:sp>
          <p:nvSpPr>
            <p:cNvPr id="55" name="오른쪽 화살표 54"/>
            <p:cNvSpPr/>
            <p:nvPr/>
          </p:nvSpPr>
          <p:spPr>
            <a:xfrm rot="4375767">
              <a:off x="860364" y="2859273"/>
              <a:ext cx="706201" cy="608434"/>
            </a:xfrm>
            <a:prstGeom prst="rightArrow">
              <a:avLst>
                <a:gd name="adj1" fmla="val 40098"/>
                <a:gd name="adj2" fmla="val 4850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76259" y="3603577"/>
              <a:ext cx="3386597" cy="2552599"/>
              <a:chOff x="1183249" y="4950114"/>
              <a:chExt cx="3386597" cy="2552599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83249" y="4950114"/>
                <a:ext cx="3386597" cy="2552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183249" y="4950114"/>
                <a:ext cx="3386597" cy="36548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Micro Grid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72345" y="5453578"/>
                <a:ext cx="943423" cy="34494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mgms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63760" y="5985397"/>
                <a:ext cx="736455" cy="34494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IED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463760" y="6557404"/>
                <a:ext cx="736455" cy="34494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LD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463761" y="7040328"/>
                <a:ext cx="529487" cy="34494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LN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099440" y="7040328"/>
                <a:ext cx="529487" cy="34494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LN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915805" y="6557404"/>
                <a:ext cx="736455" cy="34494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LD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915805" y="7044486"/>
                <a:ext cx="529487" cy="34494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LN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567150" y="7047729"/>
                <a:ext cx="529487" cy="34494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LN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직선 연결선 69"/>
              <p:cNvCxnSpPr>
                <a:stCxn id="58" idx="2"/>
                <a:endCxn id="59" idx="0"/>
              </p:cNvCxnSpPr>
              <p:nvPr/>
            </p:nvCxnSpPr>
            <p:spPr>
              <a:xfrm flipH="1">
                <a:off x="1831988" y="5798523"/>
                <a:ext cx="12069" cy="1868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59" idx="2"/>
                <a:endCxn id="60" idx="0"/>
              </p:cNvCxnSpPr>
              <p:nvPr/>
            </p:nvCxnSpPr>
            <p:spPr>
              <a:xfrm>
                <a:off x="1831988" y="6330343"/>
                <a:ext cx="0" cy="2270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endCxn id="66" idx="0"/>
              </p:cNvCxnSpPr>
              <p:nvPr/>
            </p:nvCxnSpPr>
            <p:spPr>
              <a:xfrm>
                <a:off x="3284033" y="6443873"/>
                <a:ext cx="0" cy="1135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1831987" y="6443873"/>
                <a:ext cx="14520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stCxn id="60" idx="2"/>
                <a:endCxn id="61" idx="0"/>
              </p:cNvCxnSpPr>
              <p:nvPr/>
            </p:nvCxnSpPr>
            <p:spPr>
              <a:xfrm flipH="1">
                <a:off x="1728504" y="6902350"/>
                <a:ext cx="103484" cy="137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endCxn id="63" idx="0"/>
              </p:cNvCxnSpPr>
              <p:nvPr/>
            </p:nvCxnSpPr>
            <p:spPr>
              <a:xfrm>
                <a:off x="1838022" y="6902350"/>
                <a:ext cx="526161" cy="137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stCxn id="66" idx="2"/>
                <a:endCxn id="67" idx="0"/>
              </p:cNvCxnSpPr>
              <p:nvPr/>
            </p:nvCxnSpPr>
            <p:spPr>
              <a:xfrm flipH="1">
                <a:off x="3180549" y="6902350"/>
                <a:ext cx="103485" cy="142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66" idx="2"/>
                <a:endCxn id="68" idx="0"/>
              </p:cNvCxnSpPr>
              <p:nvPr/>
            </p:nvCxnSpPr>
            <p:spPr>
              <a:xfrm>
                <a:off x="3284033" y="6902350"/>
                <a:ext cx="547860" cy="1453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위쪽/아래쪽 화살표 93"/>
            <p:cNvSpPr/>
            <p:nvPr/>
          </p:nvSpPr>
          <p:spPr>
            <a:xfrm rot="5801413">
              <a:off x="2331802" y="1685118"/>
              <a:ext cx="360822" cy="1712437"/>
            </a:xfrm>
            <a:prstGeom prst="upDownArrow">
              <a:avLst>
                <a:gd name="adj1" fmla="val 49813"/>
                <a:gd name="adj2" fmla="val 517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8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545</Words>
  <Application>Microsoft Office PowerPoint</Application>
  <PresentationFormat>화면 슬라이드 쇼(4:3)</PresentationFormat>
  <Paragraphs>103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1. 본 논문의 목적</vt:lpstr>
      <vt:lpstr>2.1 마이크로그리드와 IEC 61850의 개념</vt:lpstr>
      <vt:lpstr>2.2 마이크로그리드의 IEC 61850 필요성</vt:lpstr>
      <vt:lpstr>3.1 시스템 구조</vt:lpstr>
      <vt:lpstr>3.2 시스템 환경 구성</vt:lpstr>
      <vt:lpstr>3.3 시스템 구현</vt:lpstr>
      <vt:lpstr>3.4 시스템 분석</vt:lpstr>
      <vt:lpstr>4. 향후 전망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203PC</dc:creator>
  <cp:lastModifiedBy>203PC</cp:lastModifiedBy>
  <cp:revision>25</cp:revision>
  <dcterms:created xsi:type="dcterms:W3CDTF">2018-07-03T06:46:48Z</dcterms:created>
  <dcterms:modified xsi:type="dcterms:W3CDTF">2018-07-05T10:04:16Z</dcterms:modified>
</cp:coreProperties>
</file>