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3" r:id="rId4"/>
    <p:sldId id="284" r:id="rId5"/>
    <p:sldId id="295" r:id="rId6"/>
    <p:sldId id="285" r:id="rId7"/>
    <p:sldId id="286" r:id="rId8"/>
    <p:sldId id="290" r:id="rId9"/>
    <p:sldId id="287" r:id="rId10"/>
    <p:sldId id="291" r:id="rId11"/>
    <p:sldId id="288" r:id="rId12"/>
    <p:sldId id="292" r:id="rId13"/>
    <p:sldId id="289" r:id="rId14"/>
    <p:sldId id="293" r:id="rId15"/>
    <p:sldId id="294" r:id="rId16"/>
    <p:sldId id="296" r:id="rId17"/>
    <p:sldId id="297" r:id="rId18"/>
    <p:sldId id="298" r:id="rId19"/>
    <p:sldId id="302" r:id="rId20"/>
    <p:sldId id="300" r:id="rId21"/>
    <p:sldId id="301" r:id="rId22"/>
    <p:sldId id="280" r:id="rId2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9" autoAdjust="0"/>
    <p:restoredTop sz="94548" autoAdjust="0"/>
  </p:normalViewPr>
  <p:slideViewPr>
    <p:cSldViewPr>
      <p:cViewPr>
        <p:scale>
          <a:sx n="75" d="100"/>
          <a:sy n="75" d="100"/>
        </p:scale>
        <p:origin x="1830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AF88-8786-4A12-A7B0-8E9CCAE50CA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49E2-1719-4607-A561-13688B9E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C400E-46BF-4409-BBA8-7CBB26FA368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C9E8-F14C-427C-8042-8609DD632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미들웨어는 어플리케이션과 </a:t>
            </a:r>
            <a:r>
              <a:rPr lang="ko-KR" altLang="en-US" dirty="0" err="1"/>
              <a:t>통신레이어간의</a:t>
            </a:r>
            <a:r>
              <a:rPr lang="ko-KR" altLang="en-US" dirty="0"/>
              <a:t> 중간자 역할 </a:t>
            </a:r>
            <a:r>
              <a:rPr lang="ko-KR" altLang="en-US" dirty="0" err="1"/>
              <a:t>통신레이어가</a:t>
            </a:r>
            <a:r>
              <a:rPr lang="ko-KR" altLang="en-US" dirty="0"/>
              <a:t> 빨리 바뀌고 어플리케이션이 늦게 바뀜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4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 : 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단어로 구성되면서 가운데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Q2 : 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단어로 구성되면서 마지막 단어가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전달되며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구분되면서 첫번째 단어가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전달이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만약 “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quick.orange.rabbit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전달이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“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lazy.brown.fox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두개의 조건에 모두 만족하지만 한번만 전달되게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(fanout, direct) exchange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타입과 같은 동작을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routing key=”#”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지정한다면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동작하며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routing key=”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단어” 와 같이 “*”와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쓰지 않는다면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동작하게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2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 : 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단어로 구성되면서 가운데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Q2 : 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단어로 구성되면서 마지막 단어가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전달되며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구분되면서 첫번째 단어가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전달이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만약 “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quick.orange.rabbit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전달이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“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lazy.brown.fox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두개의 조건에 모두 만족하지만 한번만 전달되게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(fanout, direct) exchange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타입과 같은 동작을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routing key=”#”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지정한다면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동작하며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routing key=”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단어” 와 같이 “*”와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쓰지 않는다면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동작하게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6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6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05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3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1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8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홀수마다 데이터크기가 크고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짝수마다 데이터크기가 작    은 경우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prefetchCount</a:t>
            </a:r>
            <a:r>
              <a:rPr lang="ko-KR" altLang="en-US" dirty="0">
                <a:latin typeface="+mn-ea"/>
              </a:rPr>
              <a:t>는 동시에 보내는 메시지 양임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5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Producer</a:t>
            </a:r>
            <a:r>
              <a:rPr lang="ko-KR" altLang="en-US" dirty="0">
                <a:latin typeface="+mn-ea"/>
              </a:rPr>
              <a:t>가 메시지를 생성하여 전송</a:t>
            </a:r>
            <a:r>
              <a:rPr lang="en-US" altLang="ko-KR" dirty="0">
                <a:latin typeface="+mn-ea"/>
              </a:rPr>
              <a:t>-&gt; Exchange</a:t>
            </a:r>
            <a:r>
              <a:rPr lang="ko-KR" altLang="en-US" dirty="0">
                <a:latin typeface="+mn-ea"/>
              </a:rPr>
              <a:t>가 어떤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전달할지를 </a:t>
            </a:r>
            <a:r>
              <a:rPr lang="en-US" altLang="ko-KR" dirty="0">
                <a:latin typeface="+mn-ea"/>
              </a:rPr>
              <a:t>Routing -&gt; Queue</a:t>
            </a:r>
            <a:r>
              <a:rPr lang="ko-KR" altLang="en-US" dirty="0">
                <a:latin typeface="+mn-ea"/>
              </a:rPr>
              <a:t>들이 메시지를 순차적으로 쌓음 </a:t>
            </a:r>
            <a:r>
              <a:rPr lang="en-US" altLang="ko-KR" dirty="0">
                <a:latin typeface="+mn-ea"/>
              </a:rPr>
              <a:t>-&gt; Consumer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대한 </a:t>
            </a:r>
            <a:r>
              <a:rPr lang="en-US" altLang="ko-KR" dirty="0">
                <a:latin typeface="+mn-ea"/>
              </a:rPr>
              <a:t>Binding</a:t>
            </a:r>
            <a:r>
              <a:rPr lang="ko-KR" altLang="en-US" dirty="0">
                <a:latin typeface="+mn-ea"/>
              </a:rPr>
              <a:t>을 가지고 있다가 메시지를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수신</a:t>
            </a:r>
            <a:endParaRPr lang="en-US" altLang="ko-KR" dirty="0">
              <a:latin typeface="+mn-ea"/>
            </a:endParaRPr>
          </a:p>
          <a:p>
            <a:pPr marL="393192" lvl="1" indent="0">
              <a:buNone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+mn-ea"/>
              </a:rPr>
              <a:t>Header </a:t>
            </a:r>
            <a:r>
              <a:rPr lang="ko-KR" altLang="en-US" dirty="0">
                <a:latin typeface="+mn-ea"/>
              </a:rPr>
              <a:t>섹션이 생략되면 수신자는 기본값을 </a:t>
            </a:r>
            <a:r>
              <a:rPr lang="ko-KR" altLang="en-US" dirty="0" err="1">
                <a:latin typeface="+mn-ea"/>
              </a:rPr>
              <a:t>설정해야한다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Durable : True 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err="1">
                <a:latin typeface="+mn-ea"/>
              </a:rPr>
              <a:t>설정해놓으면</a:t>
            </a:r>
            <a:r>
              <a:rPr lang="ko-KR" altLang="en-US" dirty="0">
                <a:latin typeface="+mn-ea"/>
              </a:rPr>
              <a:t> 이 중개가 예기치 않게 종료되어 다시 시작되는 경우에도 손실 되어서는 안된다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Bare message: </a:t>
            </a:r>
            <a:r>
              <a:rPr lang="ko-KR" altLang="en-US" dirty="0">
                <a:latin typeface="+mn-ea"/>
              </a:rPr>
              <a:t>변하면 안되는 메시지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Annotated message : </a:t>
            </a:r>
            <a:r>
              <a:rPr lang="ko-KR" altLang="en-US" dirty="0">
                <a:latin typeface="+mn-ea"/>
              </a:rPr>
              <a:t>변경할 수 있는 메시지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3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8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5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는 지정된 </a:t>
            </a:r>
            <a:r>
              <a:rPr lang="en-US" altLang="ko-KR" dirty="0" err="1"/>
              <a:t>routingKey</a:t>
            </a:r>
            <a:r>
              <a:rPr lang="ko-KR" altLang="en-US" dirty="0"/>
              <a:t>를 가진 </a:t>
            </a:r>
            <a:r>
              <a:rPr lang="en-US" altLang="ko-KR" dirty="0"/>
              <a:t>Queue</a:t>
            </a:r>
            <a:r>
              <a:rPr lang="ko-KR" altLang="en-US" dirty="0"/>
              <a:t>에만 메시지 전달</a:t>
            </a:r>
            <a:endParaRPr lang="en-US" altLang="ko-KR" dirty="0"/>
          </a:p>
          <a:p>
            <a:r>
              <a:rPr lang="en-US" altLang="ko-KR" dirty="0"/>
              <a:t>Fanout </a:t>
            </a:r>
            <a:r>
              <a:rPr lang="ko-KR" altLang="en-US" dirty="0"/>
              <a:t>은 알려진 모든 </a:t>
            </a:r>
            <a:r>
              <a:rPr lang="en-US" altLang="ko-KR" dirty="0"/>
              <a:t>Queue</a:t>
            </a:r>
            <a:r>
              <a:rPr lang="ko-KR" altLang="en-US" dirty="0"/>
              <a:t>에 메시지 전달</a:t>
            </a:r>
            <a:endParaRPr lang="en-US" altLang="ko-KR" dirty="0"/>
          </a:p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C9E8-F14C-427C-8042-8609DD632A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B42B50-7BDE-4AE3-87C2-94CD1144AD5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04BC3D-C792-49D0-8151-312CEBCAE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AMQP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6860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EC5DCF5-585D-4F83-86BC-5C80DA18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00811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Fanout exchange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A454EE-5D80-471F-BD87-29C75578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4368505" cy="1627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E51FA-5217-4BEC-919E-0BA81E55BB92}"/>
              </a:ext>
            </a:extLst>
          </p:cNvPr>
          <p:cNvSpPr txBox="1"/>
          <p:nvPr/>
        </p:nvSpPr>
        <p:spPr>
          <a:xfrm>
            <a:off x="1845402" y="306896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type=fanout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3D91FD2E-7231-42D3-A513-35593CF9E562}"/>
              </a:ext>
            </a:extLst>
          </p:cNvPr>
          <p:cNvSpPr txBox="1">
            <a:spLocks/>
          </p:cNvSpPr>
          <p:nvPr/>
        </p:nvSpPr>
        <p:spPr>
          <a:xfrm>
            <a:off x="4932040" y="3429000"/>
            <a:ext cx="4068960" cy="100811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ko-KR" altLang="en-US" dirty="0">
                <a:latin typeface="+mn-ea"/>
              </a:rPr>
              <a:t>큐에 바인딩된 </a:t>
            </a:r>
            <a:r>
              <a:rPr lang="en-US" altLang="ko-KR" dirty="0" err="1">
                <a:latin typeface="+mn-ea"/>
              </a:rPr>
              <a:t>routingKey</a:t>
            </a:r>
            <a:r>
              <a:rPr lang="ko-KR" altLang="en-US" dirty="0">
                <a:latin typeface="+mn-ea"/>
              </a:rPr>
              <a:t>와 상관없이 메시지 전달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22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Topic 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Exchange</a:t>
            </a:r>
            <a:r>
              <a:rPr lang="ko-KR" altLang="en-US" dirty="0">
                <a:latin typeface="+mn-ea"/>
              </a:rPr>
              <a:t>에 바인딩 된 </a:t>
            </a:r>
            <a:r>
              <a:rPr lang="en-US" altLang="ko-KR" dirty="0">
                <a:latin typeface="+mn-ea"/>
              </a:rPr>
              <a:t>Queue </a:t>
            </a:r>
            <a:r>
              <a:rPr lang="ko-KR" altLang="en-US" dirty="0">
                <a:latin typeface="+mn-ea"/>
              </a:rPr>
              <a:t>중에서 메시지의 라우팅 키가 패턴에 맞는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에게 모두 메시지를 전달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Multicast </a:t>
            </a:r>
            <a:r>
              <a:rPr lang="ko-KR" altLang="en-US" dirty="0">
                <a:latin typeface="+mn-ea"/>
              </a:rPr>
              <a:t>방식에 적합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routingKey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dot&lt;.&gt;</a:t>
            </a:r>
            <a:r>
              <a:rPr lang="ko-KR" altLang="en-US" dirty="0">
                <a:latin typeface="+mn-ea"/>
              </a:rPr>
              <a:t>으로 구분된 단어 리스트 형식을 가져야한다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3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EC5DCF5-585D-4F83-86BC-5C80DA18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00811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Topic exchange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3D91FD2E-7231-42D3-A513-35593CF9E562}"/>
              </a:ext>
            </a:extLst>
          </p:cNvPr>
          <p:cNvSpPr txBox="1">
            <a:spLocks/>
          </p:cNvSpPr>
          <p:nvPr/>
        </p:nvSpPr>
        <p:spPr>
          <a:xfrm>
            <a:off x="4535488" y="3429000"/>
            <a:ext cx="4608512" cy="100811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ko-KR" dirty="0">
                <a:latin typeface="+mn-ea"/>
              </a:rPr>
              <a:t>*(star) : </a:t>
            </a:r>
            <a:r>
              <a:rPr lang="ko-KR" altLang="en-US" dirty="0">
                <a:latin typeface="+mn-ea"/>
              </a:rPr>
              <a:t>임의의 한 단어를 대신한다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#(hash)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여러 개의 단어를 대신한다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212EE0-8863-4D74-93AC-E8727903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9309"/>
            <a:ext cx="4532488" cy="16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Headers 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라우팅 키 대신 메시지 헤더에 여러 속성들을 더해 속성들이 매칭되는 큐에 메시지를 전달한다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Key=value</a:t>
            </a:r>
            <a:r>
              <a:rPr lang="ko-KR" altLang="en-US" dirty="0">
                <a:latin typeface="+mn-ea"/>
              </a:rPr>
              <a:t> 의 일치조건에 따라서 메시지 전달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7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EC5DCF5-585D-4F83-86BC-5C80DA18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00811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Headers exchange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3D91FD2E-7231-42D3-A513-35593CF9E562}"/>
              </a:ext>
            </a:extLst>
          </p:cNvPr>
          <p:cNvSpPr txBox="1">
            <a:spLocks/>
          </p:cNvSpPr>
          <p:nvPr/>
        </p:nvSpPr>
        <p:spPr>
          <a:xfrm>
            <a:off x="4535488" y="3429000"/>
            <a:ext cx="4608512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3F576-3705-4B78-AEC7-C5117186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08892"/>
            <a:ext cx="6048375" cy="1680148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DE3B8B58-4182-4A4C-A684-77C96A1D2055}"/>
              </a:ext>
            </a:extLst>
          </p:cNvPr>
          <p:cNvSpPr txBox="1">
            <a:spLocks/>
          </p:cNvSpPr>
          <p:nvPr/>
        </p:nvSpPr>
        <p:spPr>
          <a:xfrm>
            <a:off x="323528" y="4149080"/>
            <a:ext cx="8712968" cy="136815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ko-KR" dirty="0">
                <a:latin typeface="+mn-ea"/>
              </a:rPr>
              <a:t>Key-value</a:t>
            </a:r>
            <a:r>
              <a:rPr lang="ko-KR" altLang="en-US" dirty="0">
                <a:latin typeface="+mn-ea"/>
              </a:rPr>
              <a:t>로 정의된 헤더에 의해 라우팅을 결정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x-match</a:t>
            </a:r>
            <a:r>
              <a:rPr lang="ko-KR" altLang="en-US" dirty="0">
                <a:latin typeface="+mn-ea"/>
              </a:rPr>
              <a:t>라는 특별한 </a:t>
            </a:r>
            <a:r>
              <a:rPr lang="en-US" altLang="ko-KR" dirty="0">
                <a:latin typeface="+mn-ea"/>
              </a:rPr>
              <a:t>argument</a:t>
            </a:r>
            <a:r>
              <a:rPr lang="ko-KR" altLang="en-US" dirty="0">
                <a:latin typeface="+mn-ea"/>
              </a:rPr>
              <a:t>로 헤더를 어떻게 바인딩할지 결정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X-match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all </a:t>
            </a:r>
            <a:r>
              <a:rPr lang="ko-KR" altLang="en-US" dirty="0">
                <a:latin typeface="+mn-ea"/>
              </a:rPr>
              <a:t>이면 바인딩 조건을 모두 충족시켜야 한다는 뜻이고 </a:t>
            </a:r>
            <a:r>
              <a:rPr lang="en-US" altLang="ko-KR" dirty="0">
                <a:latin typeface="+mn-ea"/>
              </a:rPr>
              <a:t>any </a:t>
            </a:r>
            <a:r>
              <a:rPr lang="ko-KR" altLang="en-US" dirty="0">
                <a:latin typeface="+mn-ea"/>
              </a:rPr>
              <a:t>이면 하나면 충족하면 된다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0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Round-robin dispatching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같은 큐를 바라보는 </a:t>
            </a:r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에게 메시지를 균등 분배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중복 처리 하지 않기 위해 첫번째 메시지는 </a:t>
            </a:r>
            <a:r>
              <a:rPr lang="en-US" altLang="ko-KR" dirty="0">
                <a:latin typeface="+mn-ea"/>
              </a:rPr>
              <a:t>Consumer1</a:t>
            </a:r>
            <a:r>
              <a:rPr lang="ko-KR" altLang="en-US" dirty="0">
                <a:latin typeface="+mn-ea"/>
              </a:rPr>
              <a:t>에게 두번째 메시지는 </a:t>
            </a:r>
            <a:r>
              <a:rPr lang="en-US" altLang="ko-KR" dirty="0">
                <a:latin typeface="+mn-ea"/>
              </a:rPr>
              <a:t>Consumer2</a:t>
            </a:r>
            <a:r>
              <a:rPr lang="ko-KR" altLang="en-US" dirty="0">
                <a:latin typeface="+mn-ea"/>
              </a:rPr>
              <a:t>에게 분배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메시지 분배 방식</a:t>
            </a:r>
          </a:p>
        </p:txBody>
      </p:sp>
    </p:spTree>
    <p:extLst>
      <p:ext uri="{BB962C8B-B14F-4D97-AF65-F5344CB8AC3E}">
        <p14:creationId xmlns:p14="http://schemas.microsoft.com/office/powerpoint/2010/main" val="97356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Fair dispatch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여러 </a:t>
            </a:r>
            <a:r>
              <a:rPr lang="en-US" altLang="ko-KR" sz="2000" dirty="0">
                <a:latin typeface="+mn-ea"/>
              </a:rPr>
              <a:t>consumer </a:t>
            </a:r>
            <a:r>
              <a:rPr lang="ko-KR" altLang="en-US" sz="2000" dirty="0">
                <a:latin typeface="+mn-ea"/>
              </a:rPr>
              <a:t>에게 </a:t>
            </a:r>
            <a:r>
              <a:rPr lang="en-US" altLang="ko-KR" sz="2000" dirty="0">
                <a:latin typeface="+mn-ea"/>
              </a:rPr>
              <a:t>round robin</a:t>
            </a:r>
            <a:r>
              <a:rPr lang="ko-KR" altLang="en-US" sz="2000" dirty="0">
                <a:latin typeface="+mn-ea"/>
              </a:rPr>
              <a:t>으로 메시지를 전달하지만 완전히 공평하지는 않음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Busy</a:t>
            </a:r>
            <a:r>
              <a:rPr lang="ko-KR" altLang="en-US" sz="2000" dirty="0">
                <a:latin typeface="+mn-ea"/>
              </a:rPr>
              <a:t>한 서버에게 메시지를 계속 전달하지 않도록 </a:t>
            </a:r>
            <a:r>
              <a:rPr lang="en-US" altLang="ko-KR" sz="2000" dirty="0" err="1">
                <a:latin typeface="+mn-ea"/>
              </a:rPr>
              <a:t>prefetchCount</a:t>
            </a:r>
            <a:r>
              <a:rPr lang="ko-KR" altLang="en-US" sz="2000" dirty="0">
                <a:latin typeface="+mn-ea"/>
              </a:rPr>
              <a:t>라는 개념 사용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 err="1">
                <a:latin typeface="+mn-ea"/>
              </a:rPr>
              <a:t>prefetchCount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 err="1">
                <a:latin typeface="+mn-ea"/>
              </a:rPr>
              <a:t>일때는</a:t>
            </a:r>
            <a:r>
              <a:rPr lang="ko-KR" altLang="en-US" sz="2000" dirty="0">
                <a:latin typeface="+mn-ea"/>
              </a:rPr>
              <a:t> 아직 </a:t>
            </a:r>
            <a:r>
              <a:rPr lang="en-US" altLang="ko-KR" sz="2000" dirty="0">
                <a:latin typeface="+mn-ea"/>
              </a:rPr>
              <a:t>ack</a:t>
            </a:r>
            <a:r>
              <a:rPr lang="ko-KR" altLang="en-US" sz="2000" dirty="0">
                <a:latin typeface="+mn-ea"/>
              </a:rPr>
              <a:t>를 받지 못한 메시지가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개라도 있으면 다시 그 </a:t>
            </a:r>
            <a:r>
              <a:rPr lang="en-US" altLang="ko-KR" sz="2000" dirty="0">
                <a:latin typeface="+mn-ea"/>
              </a:rPr>
              <a:t>consumer</a:t>
            </a:r>
            <a:r>
              <a:rPr lang="ko-KR" altLang="en-US" sz="2000" dirty="0">
                <a:latin typeface="+mn-ea"/>
              </a:rPr>
              <a:t>에게 메시지 할당하지 않음 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메시지 분배 방식</a:t>
            </a:r>
          </a:p>
        </p:txBody>
      </p:sp>
    </p:spTree>
    <p:extLst>
      <p:ext uri="{BB962C8B-B14F-4D97-AF65-F5344CB8AC3E}">
        <p14:creationId xmlns:p14="http://schemas.microsoft.com/office/powerpoint/2010/main" val="7917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1143001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Fair dispatch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메시지 분배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38D70-92A9-44BE-9738-94AD652B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2" y="2852936"/>
            <a:ext cx="6295455" cy="19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268760"/>
            <a:ext cx="8646132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Acknowledgment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메시지에 대한 응답으로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에게 데이터를 전달하고 나면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에서 메시지를 삭제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가 전달받았지만 처리도중 오류가 발생하여 </a:t>
            </a:r>
            <a:r>
              <a:rPr lang="ko-KR" altLang="en-US" dirty="0" err="1">
                <a:latin typeface="+mn-ea"/>
              </a:rPr>
              <a:t>재처리해야하는</a:t>
            </a:r>
            <a:r>
              <a:rPr lang="ko-KR" altLang="en-US" dirty="0">
                <a:latin typeface="+mn-ea"/>
              </a:rPr>
              <a:t> 경우를 위해 보관 유예기간을 두는 용도로 이용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ACK</a:t>
            </a:r>
            <a:r>
              <a:rPr lang="ko-KR" altLang="en-US" dirty="0">
                <a:latin typeface="+mn-ea"/>
              </a:rPr>
              <a:t>가 온 메시지만 </a:t>
            </a:r>
            <a:r>
              <a:rPr lang="ko-KR" altLang="en-US" dirty="0" err="1">
                <a:latin typeface="+mn-ea"/>
              </a:rPr>
              <a:t>삭제처리하도록</a:t>
            </a:r>
            <a:r>
              <a:rPr lang="ko-KR" altLang="en-US" dirty="0">
                <a:latin typeface="+mn-ea"/>
              </a:rPr>
              <a:t> 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메시지 수신 통보</a:t>
            </a:r>
          </a:p>
        </p:txBody>
      </p:sp>
    </p:spTree>
    <p:extLst>
      <p:ext uri="{BB962C8B-B14F-4D97-AF65-F5344CB8AC3E}">
        <p14:creationId xmlns:p14="http://schemas.microsoft.com/office/powerpoint/2010/main" val="269510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메시지 수신 통보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BF61E33-F989-4AFF-B839-80A69E91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268760"/>
            <a:ext cx="8507288" cy="1143001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Acknowlegment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13DA3-3717-4175-8D4A-4936598C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46755"/>
            <a:ext cx="7622407" cy="14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2372" y="1700808"/>
            <a:ext cx="8219256" cy="40324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MQ</a:t>
            </a:r>
            <a:r>
              <a:rPr lang="ko-KR" altLang="en-US" sz="2400" dirty="0">
                <a:latin typeface="+mn-ea"/>
              </a:rPr>
              <a:t>의 오픈소스에 기반한 표준 프로토콜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</a:rPr>
              <a:t>메시지기반 미들웨어를 위한 어플리케이션 프로토콜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App</a:t>
            </a:r>
            <a:r>
              <a:rPr lang="ko-KR" altLang="en-US" sz="2400" dirty="0">
                <a:latin typeface="+mn-ea"/>
              </a:rPr>
              <a:t> 사이의 </a:t>
            </a:r>
            <a:r>
              <a:rPr lang="en-US" altLang="ko-KR" sz="2400" dirty="0">
                <a:latin typeface="+mn-ea"/>
              </a:rPr>
              <a:t>Message</a:t>
            </a:r>
            <a:r>
              <a:rPr lang="ko-KR" altLang="en-US" sz="2400" dirty="0">
                <a:latin typeface="+mn-ea"/>
              </a:rPr>
              <a:t>를 전달할 때 </a:t>
            </a:r>
            <a:r>
              <a:rPr lang="en-US" altLang="ko-KR" sz="2400" dirty="0">
                <a:latin typeface="+mn-ea"/>
              </a:rPr>
              <a:t>Message</a:t>
            </a:r>
            <a:r>
              <a:rPr lang="ko-KR" altLang="en-US" sz="2400" dirty="0">
                <a:latin typeface="+mn-ea"/>
              </a:rPr>
              <a:t>를 어떻게 </a:t>
            </a:r>
            <a:r>
              <a:rPr lang="en-US" altLang="ko-KR" sz="2400" dirty="0">
                <a:latin typeface="+mn-ea"/>
              </a:rPr>
              <a:t>Queueing </a:t>
            </a:r>
            <a:r>
              <a:rPr lang="ko-KR" altLang="en-US" sz="2400" dirty="0">
                <a:latin typeface="+mn-ea"/>
              </a:rPr>
              <a:t>하고 </a:t>
            </a:r>
            <a:r>
              <a:rPr lang="en-US" altLang="ko-KR" sz="2400" dirty="0">
                <a:latin typeface="+mn-ea"/>
              </a:rPr>
              <a:t>Routing </a:t>
            </a:r>
            <a:r>
              <a:rPr lang="ko-KR" altLang="en-US" sz="2400" dirty="0">
                <a:latin typeface="+mn-ea"/>
              </a:rPr>
              <a:t>할 지 정의 </a:t>
            </a:r>
            <a:endParaRPr lang="en-US" altLang="ko-KR" sz="2400" dirty="0">
              <a:latin typeface="+mn-ea"/>
            </a:endParaRPr>
          </a:p>
          <a:p>
            <a:pPr marL="109728" indent="0">
              <a:lnSpc>
                <a:spcPct val="200000"/>
              </a:lnSpc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" y="53752"/>
            <a:ext cx="9155360" cy="1143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AMQP(Advanced Message Queueing Protocol)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012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 </a:t>
            </a:r>
            <a:r>
              <a:rPr lang="en-US" altLang="ko-KR" dirty="0"/>
              <a:t>publisher 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5CB949-3C78-487B-92D6-2614046D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84784"/>
            <a:ext cx="6678088" cy="40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 </a:t>
            </a:r>
            <a:r>
              <a:rPr lang="en-US" altLang="ko-KR" dirty="0"/>
              <a:t>consumer example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362C4-242C-40F5-B689-924173EC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19783"/>
            <a:ext cx="6371605" cy="45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7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F9C794-1C8C-4442-B01E-B8F39AC22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28" y="1556792"/>
            <a:ext cx="8697144" cy="452596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+mn-ea"/>
              </a:rPr>
              <a:t>AMQP</a:t>
            </a:r>
            <a:r>
              <a:rPr lang="ko-KR" altLang="en-US" sz="2500" dirty="0">
                <a:latin typeface="+mn-ea"/>
              </a:rPr>
              <a:t>의 라우팅 모델은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개의 </a:t>
            </a:r>
            <a:r>
              <a:rPr lang="en-US" altLang="ko-KR" sz="2500" dirty="0">
                <a:latin typeface="+mn-ea"/>
              </a:rPr>
              <a:t>component </a:t>
            </a:r>
            <a:r>
              <a:rPr lang="ko-KR" altLang="en-US" sz="2500" dirty="0">
                <a:latin typeface="+mn-ea"/>
              </a:rPr>
              <a:t>로 구성된다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sz="1900" dirty="0">
                <a:latin typeface="+mn-ea"/>
              </a:rPr>
              <a:t>Exchange : Publisher(Producer)</a:t>
            </a:r>
            <a:r>
              <a:rPr lang="ko-KR" altLang="en-US" sz="1900" dirty="0">
                <a:latin typeface="+mn-ea"/>
              </a:rPr>
              <a:t>로부터 수신한 메시지를 큐에 분배하는 라우터 역할</a:t>
            </a:r>
            <a:r>
              <a:rPr lang="en-US" altLang="ko-KR" sz="1900" dirty="0">
                <a:latin typeface="+mn-ea"/>
              </a:rPr>
              <a:t>, Exchange Type</a:t>
            </a:r>
            <a:r>
              <a:rPr lang="ko-KR" altLang="en-US" sz="1900" dirty="0">
                <a:latin typeface="+mn-ea"/>
              </a:rPr>
              <a:t>에 따라 전송</a:t>
            </a:r>
            <a:endParaRPr lang="en-US" altLang="ko-KR" sz="1900" dirty="0">
              <a:latin typeface="+mn-ea"/>
            </a:endParaRPr>
          </a:p>
          <a:p>
            <a:pPr lvl="1"/>
            <a:endParaRPr lang="en-US" altLang="ko-KR" sz="1900" dirty="0">
              <a:latin typeface="+mn-ea"/>
            </a:endParaRPr>
          </a:p>
          <a:p>
            <a:pPr lvl="1"/>
            <a:r>
              <a:rPr lang="en-US" altLang="ko-KR" sz="1900" dirty="0">
                <a:latin typeface="+mn-ea"/>
              </a:rPr>
              <a:t>Queue : </a:t>
            </a:r>
            <a:r>
              <a:rPr lang="ko-KR" altLang="en-US" sz="1900" dirty="0">
                <a:latin typeface="+mn-ea"/>
              </a:rPr>
              <a:t>메시지를 메모리나 디스크에 저장했다가 </a:t>
            </a:r>
            <a:r>
              <a:rPr lang="en-US" altLang="ko-KR" sz="1900" dirty="0">
                <a:latin typeface="+mn-ea"/>
              </a:rPr>
              <a:t>Consumer </a:t>
            </a:r>
            <a:r>
              <a:rPr lang="ko-KR" altLang="en-US" sz="1900" dirty="0">
                <a:latin typeface="+mn-ea"/>
              </a:rPr>
              <a:t>에게 메시지를 전달하는 역할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보통 </a:t>
            </a:r>
            <a:r>
              <a:rPr lang="en-US" altLang="ko-KR" sz="1900" dirty="0">
                <a:latin typeface="+mn-ea"/>
              </a:rPr>
              <a:t>RabbitMQ</a:t>
            </a:r>
            <a:r>
              <a:rPr lang="ko-KR" altLang="en-US" sz="1900" dirty="0">
                <a:latin typeface="+mn-ea"/>
              </a:rPr>
              <a:t>와 같은 </a:t>
            </a:r>
            <a:r>
              <a:rPr lang="en-US" altLang="ko-KR" sz="1900" dirty="0">
                <a:latin typeface="+mn-ea"/>
              </a:rPr>
              <a:t>API</a:t>
            </a:r>
            <a:r>
              <a:rPr lang="ko-KR" altLang="en-US" sz="1900" dirty="0">
                <a:latin typeface="+mn-ea"/>
              </a:rPr>
              <a:t> 내부에서 역할을 대신</a:t>
            </a:r>
            <a:endParaRPr lang="en-US" altLang="ko-KR" sz="1900" dirty="0">
              <a:latin typeface="+mn-ea"/>
            </a:endParaRPr>
          </a:p>
          <a:p>
            <a:pPr lvl="1"/>
            <a:endParaRPr lang="en-US" altLang="ko-KR" sz="1900" dirty="0">
              <a:latin typeface="+mn-ea"/>
            </a:endParaRPr>
          </a:p>
          <a:p>
            <a:pPr lvl="1"/>
            <a:r>
              <a:rPr lang="en-US" altLang="ko-KR" sz="1900" dirty="0">
                <a:latin typeface="+mn-ea"/>
              </a:rPr>
              <a:t>Binding : Exchange</a:t>
            </a:r>
            <a:r>
              <a:rPr lang="ko-KR" altLang="en-US" sz="1900" dirty="0">
                <a:latin typeface="+mn-ea"/>
              </a:rPr>
              <a:t>와 </a:t>
            </a:r>
            <a:r>
              <a:rPr lang="en-US" altLang="ko-KR" sz="1900" dirty="0">
                <a:latin typeface="+mn-ea"/>
              </a:rPr>
              <a:t>Queue</a:t>
            </a:r>
            <a:r>
              <a:rPr lang="ko-KR" altLang="en-US" sz="1900" dirty="0">
                <a:latin typeface="+mn-ea"/>
              </a:rPr>
              <a:t>를 연결</a:t>
            </a:r>
            <a:endParaRPr lang="en-US" altLang="ko-KR" sz="1900" dirty="0">
              <a:latin typeface="+mn-ea"/>
            </a:endParaRPr>
          </a:p>
          <a:p>
            <a:pPr lvl="1"/>
            <a:endParaRPr lang="en-US" altLang="ko-KR" sz="1900" dirty="0">
              <a:latin typeface="+mn-ea"/>
            </a:endParaRPr>
          </a:p>
          <a:p>
            <a:pPr lvl="1"/>
            <a:r>
              <a:rPr lang="en-US" altLang="ko-KR" sz="1900" dirty="0" err="1">
                <a:latin typeface="+mn-ea"/>
              </a:rPr>
              <a:t>RoutingKey</a:t>
            </a:r>
            <a:r>
              <a:rPr lang="en-US" altLang="ko-KR" sz="1900" dirty="0">
                <a:latin typeface="+mn-ea"/>
              </a:rPr>
              <a:t> : Exchange</a:t>
            </a:r>
            <a:r>
              <a:rPr lang="ko-KR" altLang="en-US" sz="1900" dirty="0">
                <a:latin typeface="+mn-ea"/>
              </a:rPr>
              <a:t>와 </a:t>
            </a:r>
            <a:r>
              <a:rPr lang="en-US" altLang="ko-KR" sz="1900" dirty="0">
                <a:latin typeface="+mn-ea"/>
              </a:rPr>
              <a:t>Queue</a:t>
            </a:r>
            <a:r>
              <a:rPr lang="ko-KR" altLang="en-US" sz="1900" dirty="0">
                <a:latin typeface="+mn-ea"/>
              </a:rPr>
              <a:t>가 </a:t>
            </a:r>
            <a:r>
              <a:rPr lang="en-US" altLang="ko-KR" sz="1900" dirty="0">
                <a:latin typeface="+mn-ea"/>
              </a:rPr>
              <a:t>Binding</a:t>
            </a:r>
            <a:r>
              <a:rPr lang="ko-KR" altLang="en-US" sz="1900" dirty="0">
                <a:latin typeface="+mn-ea"/>
              </a:rPr>
              <a:t>될 때 </a:t>
            </a:r>
            <a:r>
              <a:rPr lang="en-US" altLang="ko-KR" sz="1900" dirty="0">
                <a:latin typeface="+mn-ea"/>
              </a:rPr>
              <a:t>Exchange</a:t>
            </a:r>
            <a:r>
              <a:rPr lang="ko-KR" altLang="en-US" sz="1900" dirty="0">
                <a:latin typeface="+mn-ea"/>
              </a:rPr>
              <a:t>가 </a:t>
            </a:r>
            <a:r>
              <a:rPr lang="en-US" altLang="ko-KR" sz="1900" dirty="0">
                <a:latin typeface="+mn-ea"/>
              </a:rPr>
              <a:t>Queue</a:t>
            </a:r>
            <a:r>
              <a:rPr lang="ko-KR" altLang="en-US" sz="1900" dirty="0">
                <a:latin typeface="+mn-ea"/>
              </a:rPr>
              <a:t>에 메시지를 전달할지를 결정하는 기준</a:t>
            </a:r>
            <a:endParaRPr lang="en-US" altLang="ko-KR" sz="19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 구성요소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0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 통신구조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F279EE0E-D7D4-4BDB-A2BC-00BE8181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71780"/>
            <a:ext cx="8229600" cy="206911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altLang="ko-KR" dirty="0">
                <a:latin typeface="+mn-ea"/>
              </a:rPr>
              <a:t>Producer</a:t>
            </a:r>
            <a:r>
              <a:rPr lang="ko-KR" altLang="en-US" dirty="0">
                <a:latin typeface="+mn-ea"/>
              </a:rPr>
              <a:t>가 메시지를 생성하여 전송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Exchange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Type</a:t>
            </a:r>
            <a:r>
              <a:rPr lang="ko-KR" altLang="en-US" dirty="0">
                <a:latin typeface="+mn-ea"/>
              </a:rPr>
              <a:t>에 따라 </a:t>
            </a:r>
            <a:r>
              <a:rPr lang="en-US" altLang="ko-KR" dirty="0">
                <a:latin typeface="+mn-ea"/>
              </a:rPr>
              <a:t>Exchange</a:t>
            </a:r>
            <a:r>
              <a:rPr lang="ko-KR" altLang="en-US" dirty="0">
                <a:latin typeface="+mn-ea"/>
              </a:rPr>
              <a:t>가 어떤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전달할지를 </a:t>
            </a:r>
            <a:r>
              <a:rPr lang="en-US" altLang="ko-KR" dirty="0">
                <a:latin typeface="+mn-ea"/>
              </a:rPr>
              <a:t>Routing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들이 메시지를 순차적으로 쌓음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대한 </a:t>
            </a:r>
            <a:r>
              <a:rPr lang="en-US" altLang="ko-KR" dirty="0">
                <a:latin typeface="+mn-ea"/>
              </a:rPr>
              <a:t>Binding</a:t>
            </a:r>
            <a:r>
              <a:rPr lang="ko-KR" altLang="en-US" dirty="0">
                <a:latin typeface="+mn-ea"/>
              </a:rPr>
              <a:t>을 가지고 있다가 메시지를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수신</a:t>
            </a:r>
            <a:endParaRPr lang="en-US" altLang="ko-KR" dirty="0">
              <a:latin typeface="+mn-ea"/>
            </a:endParaRPr>
          </a:p>
        </p:txBody>
      </p:sp>
      <p:pic>
        <p:nvPicPr>
          <p:cNvPr id="2050" name="Picture 2" descr="Publish path from publisher to consumer via                              exchange and queue">
            <a:extLst>
              <a:ext uri="{FF2B5EF4-FFF2-40B4-BE49-F238E27FC236}">
                <a16:creationId xmlns:a16="http://schemas.microsoft.com/office/drawing/2014/main" id="{7A5238AD-2C73-4063-A25E-F88F0E88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42213"/>
            <a:ext cx="6163444" cy="288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3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 </a:t>
            </a:r>
            <a:r>
              <a:rPr lang="en-US" altLang="ko-KR" dirty="0"/>
              <a:t>Packet Format 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A62CBBC-1538-4602-AE61-63DD2CCB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304256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latin typeface="+mn-ea"/>
              </a:rPr>
              <a:t>Header</a:t>
            </a:r>
          </a:p>
          <a:p>
            <a:pPr lvl="1"/>
            <a:r>
              <a:rPr lang="en-US" altLang="ko-KR" dirty="0">
                <a:latin typeface="+mn-ea"/>
              </a:rPr>
              <a:t>Durable : </a:t>
            </a:r>
            <a:r>
              <a:rPr lang="ko-KR" altLang="en-US" dirty="0">
                <a:latin typeface="+mn-ea"/>
              </a:rPr>
              <a:t>지속성 요구사항 </a:t>
            </a:r>
            <a:r>
              <a:rPr lang="en-US" altLang="ko-KR" dirty="0">
                <a:latin typeface="+mn-ea"/>
              </a:rPr>
              <a:t>, priority : </a:t>
            </a:r>
            <a:r>
              <a:rPr lang="ko-KR" altLang="en-US" dirty="0">
                <a:latin typeface="+mn-ea"/>
              </a:rPr>
              <a:t>메시지 우선순위 </a:t>
            </a:r>
            <a:r>
              <a:rPr lang="en-US" altLang="ko-KR" dirty="0">
                <a:latin typeface="+mn-ea"/>
              </a:rPr>
              <a:t> , </a:t>
            </a:r>
            <a:r>
              <a:rPr lang="en-US" altLang="ko-KR" dirty="0" err="1">
                <a:latin typeface="+mn-ea"/>
              </a:rPr>
              <a:t>ttl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생존 시간</a:t>
            </a:r>
            <a:r>
              <a:rPr lang="en-US" altLang="ko-KR" dirty="0">
                <a:latin typeface="+mn-ea"/>
              </a:rPr>
              <a:t>, first-acquirer : </a:t>
            </a:r>
            <a:r>
              <a:rPr lang="ko-KR" altLang="en-US" dirty="0">
                <a:latin typeface="+mn-ea"/>
              </a:rPr>
              <a:t>이 값이 </a:t>
            </a:r>
            <a:r>
              <a:rPr lang="en-US" altLang="ko-KR" dirty="0">
                <a:latin typeface="+mn-ea"/>
              </a:rPr>
              <a:t>True </a:t>
            </a:r>
            <a:r>
              <a:rPr lang="ko-KR" altLang="en-US" dirty="0">
                <a:latin typeface="+mn-ea"/>
              </a:rPr>
              <a:t>인 경우 메시지가 다른 링크에 의해 취해지지 않음 </a:t>
            </a:r>
            <a:r>
              <a:rPr lang="en-US" altLang="ko-KR" dirty="0">
                <a:latin typeface="+mn-ea"/>
              </a:rPr>
              <a:t>, delivery-count : </a:t>
            </a:r>
            <a:r>
              <a:rPr lang="ko-KR" altLang="en-US" dirty="0">
                <a:latin typeface="+mn-ea"/>
              </a:rPr>
              <a:t>이전의 성공하지 못한 전달 시도 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Delivery-annotation : </a:t>
            </a:r>
            <a:r>
              <a:rPr lang="ko-KR" altLang="en-US" dirty="0">
                <a:latin typeface="+mn-ea"/>
              </a:rPr>
              <a:t>전달 시 비표준 </a:t>
            </a:r>
            <a:r>
              <a:rPr lang="en-US" altLang="ko-KR" dirty="0">
                <a:latin typeface="+mn-ea"/>
              </a:rPr>
              <a:t>header</a:t>
            </a:r>
            <a:r>
              <a:rPr lang="ko-KR" altLang="en-US" dirty="0">
                <a:latin typeface="+mn-ea"/>
              </a:rPr>
              <a:t>에 대한 기술</a:t>
            </a:r>
            <a:r>
              <a:rPr lang="en-US" altLang="ko-KR" dirty="0">
                <a:latin typeface="+mn-ea"/>
              </a:rPr>
              <a:t>(Optional)</a:t>
            </a:r>
          </a:p>
          <a:p>
            <a:r>
              <a:rPr lang="en-US" altLang="ko-KR" dirty="0">
                <a:latin typeface="+mn-ea"/>
              </a:rPr>
              <a:t>message-annotation : infrastructure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겨냥한 메시지의 속성에 사용</a:t>
            </a:r>
            <a:r>
              <a:rPr lang="en-US" altLang="ko-KR" dirty="0">
                <a:latin typeface="+mn-ea"/>
              </a:rPr>
              <a:t>(Optional)</a:t>
            </a:r>
          </a:p>
          <a:p>
            <a:r>
              <a:rPr lang="en-US" altLang="ko-KR" dirty="0">
                <a:latin typeface="+mn-ea"/>
              </a:rPr>
              <a:t>Properties : message broker</a:t>
            </a:r>
            <a:r>
              <a:rPr lang="ko-KR" altLang="en-US" dirty="0">
                <a:latin typeface="+mn-ea"/>
              </a:rPr>
              <a:t>에서 조작</a:t>
            </a:r>
            <a:r>
              <a:rPr lang="en-US" altLang="ko-KR" dirty="0">
                <a:latin typeface="+mn-ea"/>
              </a:rPr>
              <a:t>, routing</a:t>
            </a:r>
            <a:r>
              <a:rPr lang="ko-KR" altLang="en-US" dirty="0">
                <a:latin typeface="+mn-ea"/>
              </a:rPr>
              <a:t>을 위해 사용되는 특성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Message-id : </a:t>
            </a:r>
            <a:r>
              <a:rPr lang="ko-KR" altLang="en-US" dirty="0">
                <a:latin typeface="+mn-ea"/>
              </a:rPr>
              <a:t>응용 프로그램 메시지 식별자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user-id : </a:t>
            </a:r>
            <a:r>
              <a:rPr lang="ko-KR" altLang="en-US" dirty="0">
                <a:latin typeface="+mn-ea"/>
              </a:rPr>
              <a:t>사용자 </a:t>
            </a:r>
            <a:r>
              <a:rPr lang="en-US" altLang="ko-KR" dirty="0">
                <a:latin typeface="+mn-ea"/>
              </a:rPr>
              <a:t>ID,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 ; </a:t>
            </a:r>
            <a:r>
              <a:rPr lang="ko-KR" altLang="en-US" dirty="0">
                <a:latin typeface="+mn-ea"/>
              </a:rPr>
              <a:t>메시지가 향하는 노드 주소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subject : </a:t>
            </a:r>
            <a:r>
              <a:rPr lang="ko-KR" altLang="en-US" dirty="0">
                <a:latin typeface="+mn-ea"/>
              </a:rPr>
              <a:t>메시지의 제목 </a:t>
            </a:r>
            <a:r>
              <a:rPr lang="en-US" altLang="ko-KR" dirty="0">
                <a:latin typeface="+mn-ea"/>
              </a:rPr>
              <a:t>, reply-to : </a:t>
            </a:r>
            <a:r>
              <a:rPr lang="ko-KR" altLang="en-US" dirty="0">
                <a:latin typeface="+mn-ea"/>
              </a:rPr>
              <a:t>송신자가 응답한 노드</a:t>
            </a:r>
            <a:r>
              <a:rPr lang="en-US" altLang="ko-KR" dirty="0">
                <a:latin typeface="+mn-ea"/>
              </a:rPr>
              <a:t>, correlation-id : </a:t>
            </a:r>
            <a:r>
              <a:rPr lang="ko-KR" altLang="en-US" dirty="0">
                <a:latin typeface="+mn-ea"/>
              </a:rPr>
              <a:t>응용프로그램 상관 </a:t>
            </a:r>
            <a:r>
              <a:rPr lang="en-US" altLang="ko-KR" dirty="0">
                <a:latin typeface="+mn-ea"/>
              </a:rPr>
              <a:t>ID, content-type : MIME</a:t>
            </a:r>
            <a:r>
              <a:rPr lang="ko-KR" altLang="en-US" dirty="0">
                <a:latin typeface="+mn-ea"/>
              </a:rPr>
              <a:t> 내용 유형</a:t>
            </a:r>
            <a:r>
              <a:rPr lang="en-US" altLang="ko-KR" dirty="0">
                <a:latin typeface="+mn-ea"/>
              </a:rPr>
              <a:t>, content-encoding : MIME </a:t>
            </a:r>
            <a:r>
              <a:rPr lang="ko-KR" altLang="en-US" dirty="0">
                <a:latin typeface="+mn-ea"/>
              </a:rPr>
              <a:t>콘텐츠 유형</a:t>
            </a:r>
            <a:r>
              <a:rPr lang="en-US" altLang="ko-KR" dirty="0">
                <a:latin typeface="+mn-ea"/>
              </a:rPr>
              <a:t>, absolute-expiry-time : </a:t>
            </a:r>
            <a:r>
              <a:rPr lang="ko-KR" altLang="en-US" dirty="0">
                <a:latin typeface="+mn-ea"/>
              </a:rPr>
              <a:t>메시지가 만료되는 시간</a:t>
            </a:r>
            <a:r>
              <a:rPr lang="en-US" altLang="ko-KR" dirty="0">
                <a:latin typeface="+mn-ea"/>
              </a:rPr>
              <a:t>, creation-time : </a:t>
            </a:r>
            <a:r>
              <a:rPr lang="ko-KR" altLang="en-US" dirty="0">
                <a:latin typeface="+mn-ea"/>
              </a:rPr>
              <a:t>메시지 생성 시간</a:t>
            </a:r>
            <a:r>
              <a:rPr lang="en-US" altLang="ko-KR" dirty="0">
                <a:latin typeface="+mn-ea"/>
              </a:rPr>
              <a:t>, group-id : </a:t>
            </a:r>
            <a:r>
              <a:rPr lang="ko-KR" altLang="en-US" dirty="0">
                <a:latin typeface="+mn-ea"/>
              </a:rPr>
              <a:t>이 메시지가 속한 그룹</a:t>
            </a:r>
            <a:r>
              <a:rPr lang="en-US" altLang="ko-KR" dirty="0">
                <a:latin typeface="+mn-ea"/>
              </a:rPr>
              <a:t>, group-sequence : </a:t>
            </a:r>
            <a:r>
              <a:rPr lang="ko-KR" altLang="en-US" dirty="0">
                <a:latin typeface="+mn-ea"/>
              </a:rPr>
              <a:t>그룹내의 메시지 일련번호</a:t>
            </a:r>
            <a:r>
              <a:rPr lang="en-US" altLang="ko-KR" dirty="0">
                <a:latin typeface="+mn-ea"/>
              </a:rPr>
              <a:t>, reply-to-group-id : </a:t>
            </a:r>
            <a:r>
              <a:rPr lang="ko-KR" altLang="en-US" dirty="0">
                <a:latin typeface="+mn-ea"/>
              </a:rPr>
              <a:t>응답 메시지가 속한 그룹 으로 구성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Application-properties : data</a:t>
            </a:r>
            <a:r>
              <a:rPr lang="ko-KR" altLang="en-US" dirty="0">
                <a:latin typeface="+mn-ea"/>
              </a:rPr>
              <a:t>를 전달하기 위한 필터링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라우팅 특성 </a:t>
            </a:r>
            <a:r>
              <a:rPr lang="en-US" altLang="ko-KR" dirty="0">
                <a:latin typeface="+mn-ea"/>
              </a:rPr>
              <a:t>ex) key=value</a:t>
            </a:r>
          </a:p>
          <a:p>
            <a:r>
              <a:rPr lang="en-US" altLang="ko-KR" dirty="0">
                <a:latin typeface="+mn-ea"/>
              </a:rPr>
              <a:t>Application-data : </a:t>
            </a:r>
            <a:r>
              <a:rPr lang="ko-KR" altLang="en-US" dirty="0">
                <a:latin typeface="+mn-ea"/>
              </a:rPr>
              <a:t>실제 메시지 본문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Footer : </a:t>
            </a:r>
            <a:r>
              <a:rPr lang="ko-KR" altLang="en-US" dirty="0">
                <a:latin typeface="+mn-ea"/>
              </a:rPr>
              <a:t>메시지 해시</a:t>
            </a:r>
            <a:r>
              <a:rPr lang="en-US" altLang="ko-KR" dirty="0">
                <a:latin typeface="+mn-ea"/>
              </a:rPr>
              <a:t>, signature, </a:t>
            </a:r>
            <a:r>
              <a:rPr lang="ko-KR" altLang="en-US" dirty="0">
                <a:latin typeface="+mn-ea"/>
              </a:rPr>
              <a:t>암호화 세부정보 등을 포함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2FD152-EAAB-4446-AE8E-3F635BD2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7638"/>
            <a:ext cx="7465735" cy="18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5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Exchange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Type</a:t>
            </a:r>
            <a:r>
              <a:rPr lang="ko-KR" altLang="en-US" dirty="0">
                <a:latin typeface="+mn-ea"/>
              </a:rPr>
              <a:t>이란 메시지를 어떠한 방법으로 라우팅할지 결정하는 타입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1) Direct 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2)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Fanout exchange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3)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Topic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4)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Headers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exchange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6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Direct 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1:1 </a:t>
            </a:r>
            <a:r>
              <a:rPr lang="ko-KR" altLang="en-US" dirty="0">
                <a:latin typeface="+mn-ea"/>
              </a:rPr>
              <a:t>관계로 </a:t>
            </a:r>
            <a:r>
              <a:rPr lang="en-US" altLang="ko-KR" dirty="0">
                <a:latin typeface="+mn-ea"/>
              </a:rPr>
              <a:t>Unicast </a:t>
            </a:r>
            <a:r>
              <a:rPr lang="ko-KR" altLang="en-US" dirty="0">
                <a:latin typeface="+mn-ea"/>
              </a:rPr>
              <a:t>방식에 적합</a:t>
            </a:r>
            <a:r>
              <a:rPr lang="en-US" altLang="ko-KR" dirty="0">
                <a:latin typeface="+mn-ea"/>
              </a:rPr>
              <a:t>, Round Robin </a:t>
            </a:r>
            <a:r>
              <a:rPr lang="ko-KR" altLang="en-US" dirty="0">
                <a:latin typeface="+mn-ea"/>
              </a:rPr>
              <a:t>방식으로 여러 </a:t>
            </a:r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간 </a:t>
            </a:r>
            <a:r>
              <a:rPr lang="en-US" altLang="ko-KR" dirty="0">
                <a:latin typeface="+mn-ea"/>
              </a:rPr>
              <a:t>task</a:t>
            </a:r>
            <a:r>
              <a:rPr lang="ko-KR" altLang="en-US" dirty="0">
                <a:latin typeface="+mn-ea"/>
              </a:rPr>
              <a:t>를 분리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Exchange</a:t>
            </a:r>
            <a:r>
              <a:rPr lang="ko-KR" altLang="en-US" dirty="0">
                <a:latin typeface="+mn-ea"/>
              </a:rPr>
              <a:t>에 바인딩 된 </a:t>
            </a:r>
            <a:r>
              <a:rPr lang="en-US" altLang="ko-KR" dirty="0">
                <a:latin typeface="+mn-ea"/>
              </a:rPr>
              <a:t>Queue </a:t>
            </a:r>
            <a:r>
              <a:rPr lang="ko-KR" altLang="en-US" dirty="0">
                <a:latin typeface="+mn-ea"/>
              </a:rPr>
              <a:t>중에서 메시지의 </a:t>
            </a:r>
            <a:r>
              <a:rPr lang="en-US" altLang="ko-KR" dirty="0" err="1">
                <a:latin typeface="+mn-ea"/>
              </a:rPr>
              <a:t>RoutingKey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매핑되어</a:t>
            </a:r>
            <a:r>
              <a:rPr lang="ko-KR" altLang="en-US" dirty="0">
                <a:latin typeface="+mn-ea"/>
              </a:rPr>
              <a:t> 있는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로 메시지를 전달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00811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Direct exchange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CB70C-5A47-4802-8A2F-513BFFB7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6"/>
            <a:ext cx="5334000" cy="201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29E70-399E-48F8-9DAF-6BE71450B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2" y="3717032"/>
            <a:ext cx="5429250" cy="2038350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33D680F-C554-4256-9125-7553DEED02D2}"/>
              </a:ext>
            </a:extLst>
          </p:cNvPr>
          <p:cNvSpPr txBox="1">
            <a:spLocks/>
          </p:cNvSpPr>
          <p:nvPr/>
        </p:nvSpPr>
        <p:spPr>
          <a:xfrm>
            <a:off x="5075040" y="2206650"/>
            <a:ext cx="4068960" cy="100811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하나의 큐에 여러 </a:t>
            </a:r>
            <a:r>
              <a:rPr lang="en-US" altLang="ko-KR" dirty="0" err="1">
                <a:latin typeface="+mn-ea"/>
              </a:rPr>
              <a:t>RoutingKey</a:t>
            </a:r>
            <a:r>
              <a:rPr lang="ko-KR" altLang="en-US" dirty="0">
                <a:latin typeface="+mn-ea"/>
              </a:rPr>
              <a:t>가 할당되는 경우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B6A73ED-298D-4905-A3C7-67C2FB8F42A2}"/>
              </a:ext>
            </a:extLst>
          </p:cNvPr>
          <p:cNvSpPr txBox="1">
            <a:spLocks/>
          </p:cNvSpPr>
          <p:nvPr/>
        </p:nvSpPr>
        <p:spPr>
          <a:xfrm>
            <a:off x="5220072" y="4147294"/>
            <a:ext cx="3688188" cy="100811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 err="1">
                <a:latin typeface="+mn-ea"/>
              </a:rPr>
              <a:t>RoutingKey</a:t>
            </a:r>
            <a:r>
              <a:rPr lang="ko-KR" altLang="en-US" dirty="0">
                <a:latin typeface="+mn-ea"/>
              </a:rPr>
              <a:t>가 여러 개의 큐에 할당되는 경우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15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04C34E-BF8E-467C-A07A-899E69E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Fanout exchange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메시지의 라우팅 키를 무시하고 </a:t>
            </a:r>
            <a:r>
              <a:rPr lang="en-US" altLang="ko-KR" dirty="0">
                <a:latin typeface="+mn-ea"/>
              </a:rPr>
              <a:t>Exchange</a:t>
            </a:r>
            <a:r>
              <a:rPr lang="ko-KR" altLang="en-US" dirty="0">
                <a:latin typeface="+mn-ea"/>
              </a:rPr>
              <a:t>에 바인딩 된 모든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메시지를 전달한다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1:N </a:t>
            </a:r>
            <a:r>
              <a:rPr lang="ko-KR" altLang="en-US" dirty="0">
                <a:latin typeface="+mn-ea"/>
              </a:rPr>
              <a:t>관계로 메시지를 </a:t>
            </a:r>
            <a:r>
              <a:rPr lang="en-US" altLang="ko-KR" dirty="0">
                <a:latin typeface="+mn-ea"/>
              </a:rPr>
              <a:t>broadcast </a:t>
            </a:r>
            <a:r>
              <a:rPr lang="ko-KR" altLang="en-US" dirty="0">
                <a:latin typeface="+mn-ea"/>
              </a:rPr>
              <a:t>하는 용도로 사용된다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B9159-1AF4-49F3-B038-B43D030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AMQP</a:t>
            </a:r>
            <a:r>
              <a:rPr lang="ko-KR" altLang="en-US" dirty="0"/>
              <a:t>의 </a:t>
            </a:r>
            <a:r>
              <a:rPr lang="en-US" altLang="ko-KR" dirty="0"/>
              <a:t>Exchange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81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2492</TotalTime>
  <Words>1433</Words>
  <Application>Microsoft Office PowerPoint</Application>
  <PresentationFormat>화면 슬라이드 쇼(4:3)</PresentationFormat>
  <Paragraphs>210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Lucida Sans Unicode</vt:lpstr>
      <vt:lpstr>Verdana</vt:lpstr>
      <vt:lpstr>Wingdings 2</vt:lpstr>
      <vt:lpstr>Wingdings 3</vt:lpstr>
      <vt:lpstr>광장</vt:lpstr>
      <vt:lpstr>AMQP 프로토콜</vt:lpstr>
      <vt:lpstr>AMQP(Advanced Message Queueing Protocol)란?</vt:lpstr>
      <vt:lpstr>AMQP 구성요소 </vt:lpstr>
      <vt:lpstr>AMQP 통신구조 </vt:lpstr>
      <vt:lpstr>AMQP Packet Format </vt:lpstr>
      <vt:lpstr>AMQP의 Exchange Type</vt:lpstr>
      <vt:lpstr>AMQP의 Exchange Type</vt:lpstr>
      <vt:lpstr>AMQP의 Exchange Type</vt:lpstr>
      <vt:lpstr>AMQP의 Exchange Type</vt:lpstr>
      <vt:lpstr>AMQP의 Exchange Type</vt:lpstr>
      <vt:lpstr>AMQP의 Exchange Type</vt:lpstr>
      <vt:lpstr>AMQP의 Exchange Type</vt:lpstr>
      <vt:lpstr>AMQP의 Exchange Type</vt:lpstr>
      <vt:lpstr>AMQP의 Exchange Type</vt:lpstr>
      <vt:lpstr>AMQP의 메시지 분배 방식</vt:lpstr>
      <vt:lpstr>AMQP의 메시지 분배 방식</vt:lpstr>
      <vt:lpstr>AMQP의 메시지 분배 방식</vt:lpstr>
      <vt:lpstr>AMQP의 메시지 수신 통보</vt:lpstr>
      <vt:lpstr>AMQP의 메시지 수신 통보</vt:lpstr>
      <vt:lpstr>AMQP publisher example</vt:lpstr>
      <vt:lpstr>AMQP consumer example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프로토콜</dc:title>
  <dc:creator>203PC</dc:creator>
  <cp:lastModifiedBy>은숙 김</cp:lastModifiedBy>
  <cp:revision>93</cp:revision>
  <cp:lastPrinted>2018-05-21T02:10:23Z</cp:lastPrinted>
  <dcterms:created xsi:type="dcterms:W3CDTF">2018-05-11T05:09:18Z</dcterms:created>
  <dcterms:modified xsi:type="dcterms:W3CDTF">2019-02-21T04:40:58Z</dcterms:modified>
</cp:coreProperties>
</file>