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57" r:id="rId4"/>
    <p:sldId id="279" r:id="rId5"/>
    <p:sldId id="259" r:id="rId6"/>
    <p:sldId id="260" r:id="rId7"/>
    <p:sldId id="261" r:id="rId8"/>
    <p:sldId id="263" r:id="rId9"/>
    <p:sldId id="275" r:id="rId10"/>
    <p:sldId id="276" r:id="rId11"/>
    <p:sldId id="267" r:id="rId12"/>
    <p:sldId id="265" r:id="rId13"/>
    <p:sldId id="264" r:id="rId14"/>
    <p:sldId id="266" r:id="rId15"/>
    <p:sldId id="269" r:id="rId16"/>
    <p:sldId id="270" r:id="rId17"/>
    <p:sldId id="271" r:id="rId18"/>
    <p:sldId id="282" r:id="rId19"/>
    <p:sldId id="272" r:id="rId20"/>
    <p:sldId id="274" r:id="rId21"/>
    <p:sldId id="280" r:id="rId22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8" autoAdjust="0"/>
  </p:normalViewPr>
  <p:slideViewPr>
    <p:cSldViewPr>
      <p:cViewPr varScale="1">
        <p:scale>
          <a:sx n="77" d="100"/>
          <a:sy n="77" d="100"/>
        </p:scale>
        <p:origin x="-102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DAF88-8786-4A12-A7B0-8E9CCAE50CA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149E2-1719-4607-A561-13688B9E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73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C400E-46BF-4409-BBA8-7CBB26FA3687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C9E8-F14C-427C-8042-8609DD632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B42B50-7BDE-4AE3-87C2-94CD1144AD55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MQTT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368601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6656DD8-C51F-4D76-9B63-BFBF5779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52550"/>
            <a:ext cx="5616624" cy="114300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Message Type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92B0170-9EAF-4B73-AAF6-AD95ED86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" y="1395550"/>
            <a:ext cx="5328592" cy="5087794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xmlns="" id="{9009CA6A-1FED-4B56-9F61-F900365121C5}"/>
              </a:ext>
            </a:extLst>
          </p:cNvPr>
          <p:cNvSpPr txBox="1">
            <a:spLocks/>
          </p:cNvSpPr>
          <p:nvPr/>
        </p:nvSpPr>
        <p:spPr>
          <a:xfrm>
            <a:off x="5004048" y="252550"/>
            <a:ext cx="295232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altLang="ko-KR" dirty="0">
                <a:latin typeface="+mn-ea"/>
                <a:ea typeface="+mn-ea"/>
              </a:rPr>
              <a:t>Dup Flag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9198AD-AA11-465D-9602-2EB805B8BDE7}"/>
              </a:ext>
            </a:extLst>
          </p:cNvPr>
          <p:cNvSpPr txBox="1"/>
          <p:nvPr/>
        </p:nvSpPr>
        <p:spPr>
          <a:xfrm>
            <a:off x="5508104" y="1628800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:MQTT</a:t>
            </a:r>
            <a:r>
              <a:rPr lang="ko-KR" altLang="en-US" dirty="0">
                <a:latin typeface="+mn-ea"/>
              </a:rPr>
              <a:t>에서 중복 메시지를 보내는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그것을 판단하기 위해 쓰인다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if(Dup Flag=1)</a:t>
            </a:r>
          </a:p>
          <a:p>
            <a:r>
              <a:rPr lang="en-US" altLang="ko-KR" dirty="0">
                <a:latin typeface="+mn-ea"/>
              </a:rPr>
              <a:t>	:</a:t>
            </a:r>
            <a:r>
              <a:rPr lang="ko-KR" altLang="en-US" dirty="0">
                <a:latin typeface="+mn-ea"/>
              </a:rPr>
              <a:t>중복 메시지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if(Dup Flag=0)</a:t>
            </a:r>
          </a:p>
          <a:p>
            <a:r>
              <a:rPr lang="en-US" altLang="ko-KR" dirty="0">
                <a:latin typeface="+mn-ea"/>
              </a:rPr>
              <a:t>	:</a:t>
            </a:r>
            <a:r>
              <a:rPr lang="ko-KR" altLang="en-US" dirty="0">
                <a:latin typeface="+mn-ea"/>
              </a:rPr>
              <a:t>처음 보내는 메시지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53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2049" name="_x244562208" descr="EMB0000375848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56792"/>
            <a:ext cx="44037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QoS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>
                <a:effectLst/>
                <a:latin typeface="+mn-ea"/>
                <a:ea typeface="+mn-ea"/>
              </a:rPr>
              <a:t>Quality of Service)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2051" name="_x244581896" descr="EMB0000375848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0" y="3501008"/>
            <a:ext cx="32226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12568" y="2132856"/>
            <a:ext cx="3923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err="1">
                <a:latin typeface="+mn-ea"/>
              </a:rPr>
              <a:t>QoS</a:t>
            </a:r>
            <a:r>
              <a:rPr lang="en-US" altLang="ko-KR" dirty="0">
                <a:latin typeface="+mn-ea"/>
              </a:rPr>
              <a:t> 0 : </a:t>
            </a:r>
          </a:p>
          <a:p>
            <a:pPr lvl="0"/>
            <a:r>
              <a:rPr lang="ko-KR" altLang="en-US" dirty="0">
                <a:latin typeface="+mn-ea"/>
              </a:rPr>
              <a:t>메시지를 한 번만 전달하고 전달 여부를 확인하지 않는다</a:t>
            </a:r>
            <a:r>
              <a:rPr lang="en-US" altLang="ko-KR" dirty="0">
                <a:latin typeface="+mn-ea"/>
              </a:rPr>
              <a:t>.</a:t>
            </a:r>
          </a:p>
          <a:p>
            <a:pPr lvl="0"/>
            <a:endParaRPr lang="en-US" altLang="ko-KR" dirty="0">
              <a:latin typeface="+mn-ea"/>
            </a:endParaRPr>
          </a:p>
          <a:p>
            <a:pPr lvl="0"/>
            <a:r>
              <a:rPr lang="en-US" altLang="ko-KR" dirty="0" err="1">
                <a:latin typeface="+mn-ea"/>
              </a:rPr>
              <a:t>QoS</a:t>
            </a:r>
            <a:r>
              <a:rPr lang="en-US" altLang="ko-KR" dirty="0">
                <a:latin typeface="+mn-ea"/>
              </a:rPr>
              <a:t> 1 : </a:t>
            </a:r>
          </a:p>
          <a:p>
            <a:pPr lvl="0"/>
            <a:r>
              <a:rPr lang="ko-KR" altLang="en-US" dirty="0">
                <a:latin typeface="+mn-ea"/>
              </a:rPr>
              <a:t>적어도 한 번 이상 전달하고 전달 여부 또한 확인한다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0"/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QoS</a:t>
            </a:r>
            <a:r>
              <a:rPr lang="en-US" altLang="ko-KR" dirty="0">
                <a:latin typeface="+mn-ea"/>
              </a:rPr>
              <a:t> 2 :</a:t>
            </a:r>
          </a:p>
          <a:p>
            <a:r>
              <a:rPr lang="en-US" altLang="ko-KR" dirty="0">
                <a:latin typeface="+mn-ea"/>
              </a:rPr>
              <a:t>4 Way handshaking</a:t>
            </a:r>
            <a:r>
              <a:rPr lang="ko-KR" altLang="en-US" dirty="0">
                <a:latin typeface="+mn-ea"/>
              </a:rPr>
              <a:t>을 통해 정확히 한 번만 전달한다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84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481328"/>
            <a:ext cx="879532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+mn-ea"/>
              </a:rPr>
              <a:t>Qos</a:t>
            </a:r>
            <a:r>
              <a:rPr lang="ko-KR" altLang="en-US" sz="2400" dirty="0">
                <a:latin typeface="+mn-ea"/>
              </a:rPr>
              <a:t>는 서비스의 질을 보장해주는 레벨을 말한다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100" dirty="0">
                <a:latin typeface="+mn-ea"/>
              </a:rPr>
              <a:t>중요 메시지에 대한 전달 보장</a:t>
            </a:r>
            <a:r>
              <a:rPr lang="en-US" altLang="ko-KR" sz="2100" dirty="0">
                <a:latin typeface="+mn-ea"/>
              </a:rPr>
              <a:t> (</a:t>
            </a:r>
            <a:r>
              <a:rPr lang="ko-KR" altLang="en-US" sz="2100" dirty="0">
                <a:latin typeface="+mn-ea"/>
              </a:rPr>
              <a:t>메시지 신뢰성</a:t>
            </a:r>
            <a:r>
              <a:rPr lang="en-US" altLang="ko-KR" sz="2100" dirty="0">
                <a:latin typeface="+mn-ea"/>
              </a:rPr>
              <a:t> </a:t>
            </a:r>
            <a:r>
              <a:rPr lang="ko-KR" altLang="en-US" sz="2100" dirty="0">
                <a:latin typeface="+mn-ea"/>
              </a:rPr>
              <a:t>보장</a:t>
            </a:r>
            <a:r>
              <a:rPr lang="en-US" altLang="ko-KR" sz="2100" dirty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3</a:t>
            </a:r>
            <a:r>
              <a:rPr lang="ko-KR" altLang="en-US" sz="2400" dirty="0">
                <a:latin typeface="+mn-ea"/>
              </a:rPr>
              <a:t>가지의 </a:t>
            </a:r>
            <a:r>
              <a:rPr lang="en-US" altLang="ko-KR" sz="2400" dirty="0" err="1">
                <a:latin typeface="+mn-ea"/>
              </a:rPr>
              <a:t>QoS</a:t>
            </a:r>
            <a:r>
              <a:rPr lang="en-US" altLang="ko-KR" sz="2400" dirty="0">
                <a:latin typeface="+mn-ea"/>
              </a:rPr>
              <a:t> level</a:t>
            </a:r>
            <a:r>
              <a:rPr lang="ko-KR" altLang="en-US" sz="2400" dirty="0">
                <a:latin typeface="+mn-ea"/>
              </a:rPr>
              <a:t>이 존재한다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Qos0, Qos1, Qos2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Publisher</a:t>
            </a:r>
            <a:r>
              <a:rPr lang="ko-KR" altLang="en-US" sz="2400" dirty="0">
                <a:latin typeface="+mn-ea"/>
              </a:rPr>
              <a:t>와 </a:t>
            </a:r>
            <a:r>
              <a:rPr lang="en-US" altLang="ko-KR" sz="2400" dirty="0">
                <a:latin typeface="+mn-ea"/>
              </a:rPr>
              <a:t>Subscriber </a:t>
            </a:r>
            <a:r>
              <a:rPr lang="ko-KR" altLang="en-US" sz="2400" dirty="0">
                <a:latin typeface="+mn-ea"/>
              </a:rPr>
              <a:t>둘 다 지정할 수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동시에 지정하는 경우</a:t>
            </a:r>
            <a:r>
              <a:rPr lang="en-US" altLang="ko-KR" sz="2000" dirty="0">
                <a:latin typeface="+mn-ea"/>
              </a:rPr>
              <a:t>, Publisher</a:t>
            </a:r>
            <a:r>
              <a:rPr lang="ko-KR" altLang="en-US" sz="2000" dirty="0">
                <a:latin typeface="+mn-ea"/>
              </a:rPr>
              <a:t>의 </a:t>
            </a:r>
            <a:r>
              <a:rPr lang="en-US" altLang="ko-KR" sz="2000" dirty="0">
                <a:latin typeface="+mn-ea"/>
              </a:rPr>
              <a:t>QoS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level</a:t>
            </a:r>
            <a:r>
              <a:rPr lang="ko-KR" altLang="en-US" sz="2000" dirty="0">
                <a:latin typeface="+mn-ea"/>
              </a:rPr>
              <a:t>이 우선된다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메시지의 신뢰도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속도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환경</a:t>
            </a:r>
            <a:r>
              <a:rPr lang="en-US" altLang="ko-KR" sz="2400" dirty="0">
                <a:latin typeface="+mn-ea"/>
              </a:rPr>
              <a:t>(TCP, No/TCP)</a:t>
            </a:r>
            <a:r>
              <a:rPr lang="ko-KR" altLang="en-US" sz="2400" dirty="0">
                <a:latin typeface="+mn-ea"/>
              </a:rPr>
              <a:t>를 고려하여 </a:t>
            </a:r>
            <a:r>
              <a:rPr lang="en-US" altLang="ko-KR" sz="2400" dirty="0" err="1">
                <a:latin typeface="+mn-ea"/>
              </a:rPr>
              <a:t>QoS</a:t>
            </a:r>
            <a:r>
              <a:rPr lang="en-US" altLang="ko-KR" sz="2400" dirty="0">
                <a:latin typeface="+mn-ea"/>
              </a:rPr>
              <a:t> level</a:t>
            </a:r>
            <a:r>
              <a:rPr lang="ko-KR" altLang="en-US" sz="2400" dirty="0">
                <a:latin typeface="+mn-ea"/>
              </a:rPr>
              <a:t>을 선택한다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+mn-ea"/>
            </a:endParaRPr>
          </a:p>
          <a:p>
            <a:pPr marL="109728" indent="0">
              <a:buNone/>
            </a:pPr>
            <a:endParaRPr lang="en-US" altLang="ko-KR" sz="24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QoS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Quality of Service)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43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Picture 6" descr="MQTT : Quality of Service&#10;QoS 0 : At most once (fire and forget)&#10;&#10;QoS 1 : At least once&#10;&#10;QoS 2 : Exactly once&#10;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205" y="-64864"/>
            <a:ext cx="9512410" cy="71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619649"/>
            <a:ext cx="5006840" cy="288947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latin typeface="+mn-ea"/>
              </a:rPr>
              <a:t>Fire and Forget</a:t>
            </a:r>
            <a:r>
              <a:rPr lang="ko-KR" altLang="en-US" sz="2200" dirty="0">
                <a:latin typeface="+mn-ea"/>
              </a:rPr>
              <a:t>이라고도 한다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lvl="1"/>
            <a:r>
              <a:rPr lang="en-US" altLang="ko-KR" sz="1700" dirty="0">
                <a:latin typeface="+mn-ea"/>
              </a:rPr>
              <a:t>Publisher</a:t>
            </a:r>
            <a:r>
              <a:rPr lang="ko-KR" altLang="en-US" sz="1700" dirty="0">
                <a:latin typeface="+mn-ea"/>
              </a:rPr>
              <a:t>가 </a:t>
            </a:r>
            <a:r>
              <a:rPr lang="en-US" altLang="ko-KR" sz="1700" dirty="0">
                <a:latin typeface="+mn-ea"/>
              </a:rPr>
              <a:t>broker</a:t>
            </a:r>
            <a:r>
              <a:rPr lang="ko-KR" altLang="en-US" sz="1700" dirty="0">
                <a:latin typeface="+mn-ea"/>
              </a:rPr>
              <a:t>에게 </a:t>
            </a:r>
            <a:r>
              <a:rPr lang="en-US" altLang="ko-KR" sz="1700" dirty="0">
                <a:latin typeface="+mn-ea"/>
              </a:rPr>
              <a:t>message</a:t>
            </a:r>
            <a:r>
              <a:rPr lang="ko-KR" altLang="en-US" sz="1700" dirty="0">
                <a:latin typeface="+mn-ea"/>
              </a:rPr>
              <a:t>를 </a:t>
            </a:r>
            <a:r>
              <a:rPr lang="en-US" altLang="ko-KR" sz="1700" dirty="0">
                <a:latin typeface="+mn-ea"/>
              </a:rPr>
              <a:t>publish</a:t>
            </a:r>
            <a:r>
              <a:rPr lang="ko-KR" altLang="en-US" sz="1700" dirty="0">
                <a:latin typeface="+mn-ea"/>
              </a:rPr>
              <a:t>한 이 후 바로 </a:t>
            </a:r>
            <a:r>
              <a:rPr lang="en-US" altLang="ko-KR" sz="1700" dirty="0">
                <a:latin typeface="+mn-ea"/>
              </a:rPr>
              <a:t>message</a:t>
            </a:r>
            <a:r>
              <a:rPr lang="ko-KR" altLang="en-US" sz="1700" dirty="0">
                <a:latin typeface="+mn-ea"/>
              </a:rPr>
              <a:t>를 삭제한다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109728" indent="0">
              <a:buNone/>
            </a:pPr>
            <a:endParaRPr lang="en-US" altLang="ko-KR" sz="2400" dirty="0">
              <a:latin typeface="+mn-ea"/>
            </a:endParaRPr>
          </a:p>
          <a:p>
            <a:pPr lvl="0"/>
            <a:r>
              <a:rPr lang="ko-KR" altLang="en-US" sz="2200" dirty="0">
                <a:latin typeface="+mn-ea"/>
              </a:rPr>
              <a:t>한 번만 전달하고 전달 여부는 확인하지 않는다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QoS0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8" y="1412776"/>
            <a:ext cx="3911006" cy="153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내용 개체 틀 7">
            <a:extLst>
              <a:ext uri="{FF2B5EF4-FFF2-40B4-BE49-F238E27FC236}">
                <a16:creationId xmlns:a16="http://schemas.microsoft.com/office/drawing/2014/main" xmlns="" id="{B35C5EFA-04F7-4EC7-8F81-24B3776D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6263"/>
            <a:ext cx="9290808" cy="24402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798" y="4027353"/>
            <a:ext cx="356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PUBLISH: PUBLISH message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997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QoS1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3" y="1340768"/>
            <a:ext cx="4367150" cy="167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내용 개체 틀 5">
            <a:extLst>
              <a:ext uri="{FF2B5EF4-FFF2-40B4-BE49-F238E27FC236}">
                <a16:creationId xmlns:a16="http://schemas.microsoft.com/office/drawing/2014/main" xmlns="" id="{29540301-E5C9-4D61-AD23-3846A090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93" y="3019886"/>
            <a:ext cx="4041775" cy="3838114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290595" y="1340768"/>
            <a:ext cx="4860032" cy="532859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1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메시지가 최소 한번은 전송된다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lvl="1"/>
            <a:r>
              <a:rPr lang="ko-KR" altLang="en-US" sz="1700" dirty="0">
                <a:latin typeface="+mn-ea"/>
              </a:rPr>
              <a:t>메시지가 </a:t>
            </a:r>
            <a:r>
              <a:rPr lang="ko-KR" altLang="en-US" sz="1700" u="sng" dirty="0">
                <a:latin typeface="+mn-ea"/>
              </a:rPr>
              <a:t>중복 전달 </a:t>
            </a:r>
            <a:r>
              <a:rPr lang="ko-KR" altLang="en-US" sz="1700" dirty="0">
                <a:latin typeface="+mn-ea"/>
              </a:rPr>
              <a:t>될 수 있다</a:t>
            </a:r>
            <a:r>
              <a:rPr lang="en-US" altLang="ko-KR" sz="1700" dirty="0">
                <a:latin typeface="+mn-ea"/>
              </a:rPr>
              <a:t>. </a:t>
            </a:r>
          </a:p>
          <a:p>
            <a:pPr marL="393192" lvl="1" indent="0">
              <a:buNone/>
            </a:pPr>
            <a:r>
              <a:rPr lang="en-US" altLang="ko-KR" sz="1700" dirty="0">
                <a:latin typeface="+mn-ea"/>
              </a:rPr>
              <a:t>  (PUBACK message</a:t>
            </a:r>
            <a:r>
              <a:rPr lang="ko-KR" altLang="en-US" sz="1700" dirty="0">
                <a:latin typeface="+mn-ea"/>
              </a:rPr>
              <a:t>가 </a:t>
            </a:r>
            <a:r>
              <a:rPr lang="en-US" altLang="ko-KR" sz="1700" dirty="0">
                <a:latin typeface="+mn-ea"/>
              </a:rPr>
              <a:t>loss</a:t>
            </a:r>
            <a:r>
              <a:rPr lang="ko-KR" altLang="en-US" sz="1700" dirty="0">
                <a:latin typeface="+mn-ea"/>
              </a:rPr>
              <a:t>된 경우</a:t>
            </a:r>
            <a:r>
              <a:rPr lang="en-US" altLang="ko-KR" sz="1700" dirty="0">
                <a:latin typeface="+mn-ea"/>
              </a:rPr>
              <a:t>)</a:t>
            </a:r>
          </a:p>
          <a:p>
            <a:pPr marL="109728" indent="0">
              <a:buNone/>
            </a:pPr>
            <a:endParaRPr lang="en-US" altLang="ko-KR" sz="21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한 번만 전달하고 전달 여부는 확인하지 않는다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lvl="1"/>
            <a:r>
              <a:rPr lang="en-US" altLang="ko-KR" sz="1700" dirty="0">
                <a:latin typeface="+mn-ea"/>
              </a:rPr>
              <a:t>Publisher</a:t>
            </a:r>
            <a:r>
              <a:rPr lang="ko-KR" altLang="en-US" sz="1700" dirty="0">
                <a:latin typeface="+mn-ea"/>
              </a:rPr>
              <a:t>는 </a:t>
            </a:r>
            <a:r>
              <a:rPr lang="en-US" altLang="ko-KR" sz="1700" dirty="0">
                <a:latin typeface="+mn-ea"/>
              </a:rPr>
              <a:t>Message</a:t>
            </a:r>
            <a:r>
              <a:rPr lang="ko-KR" altLang="en-US" sz="1700" dirty="0">
                <a:latin typeface="+mn-ea"/>
              </a:rPr>
              <a:t>를 </a:t>
            </a:r>
            <a:r>
              <a:rPr lang="en-US" altLang="ko-KR" sz="1700" dirty="0">
                <a:latin typeface="+mn-ea"/>
              </a:rPr>
              <a:t>broker</a:t>
            </a:r>
            <a:r>
              <a:rPr lang="ko-KR" altLang="en-US" sz="1700" dirty="0">
                <a:latin typeface="+mn-ea"/>
              </a:rPr>
              <a:t>에게 받을 때 까지 </a:t>
            </a:r>
            <a:r>
              <a:rPr lang="en-US" altLang="ko-KR" sz="1700" dirty="0">
                <a:latin typeface="+mn-ea"/>
              </a:rPr>
              <a:t>message</a:t>
            </a:r>
            <a:r>
              <a:rPr lang="ko-KR" altLang="en-US" sz="1700" dirty="0">
                <a:latin typeface="+mn-ea"/>
              </a:rPr>
              <a:t>를 보관</a:t>
            </a:r>
            <a:r>
              <a:rPr lang="en-US" altLang="ko-KR" sz="1700" dirty="0">
                <a:latin typeface="+mn-ea"/>
              </a:rPr>
              <a:t>.</a:t>
            </a:r>
          </a:p>
          <a:p>
            <a:endParaRPr lang="en-US" altLang="ko-KR" sz="2200" dirty="0"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ko-KR" sz="1900" dirty="0">
                <a:latin typeface="+mn-ea"/>
              </a:rPr>
              <a:t>PUBACK: </a:t>
            </a:r>
            <a:r>
              <a:rPr lang="en-US" altLang="ko-KR" sz="1900" dirty="0" err="1">
                <a:latin typeface="+mn-ea"/>
              </a:rPr>
              <a:t>PUBlish</a:t>
            </a:r>
            <a:r>
              <a:rPr lang="en-US" altLang="ko-KR" sz="1900" dirty="0">
                <a:latin typeface="+mn-ea"/>
              </a:rPr>
              <a:t>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43901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QoS2 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4283968" y="1556792"/>
            <a:ext cx="4860032" cy="4625404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latin typeface="+mn-ea"/>
              </a:rPr>
              <a:t>메시지가 반드시 한번만 전송된다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lvl="1"/>
            <a:r>
              <a:rPr lang="en-US" altLang="ko-KR" sz="1700" dirty="0">
                <a:latin typeface="+mn-ea"/>
              </a:rPr>
              <a:t>4way-handshaking</a:t>
            </a:r>
            <a:r>
              <a:rPr lang="ko-KR" altLang="en-US" sz="1700" dirty="0">
                <a:latin typeface="+mn-ea"/>
              </a:rPr>
              <a:t> 방법을 사용하여 메시지 중복을 방지한다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109728" lvl="0" indent="0">
              <a:buNone/>
            </a:pPr>
            <a:r>
              <a:rPr lang="en-US" altLang="ko-KR" sz="2200" dirty="0">
                <a:latin typeface="+mn-ea"/>
              </a:rPr>
              <a:t>	</a:t>
            </a:r>
          </a:p>
          <a:p>
            <a:pPr lvl="0"/>
            <a:r>
              <a:rPr lang="ko-KR" altLang="en-US" sz="2200" dirty="0">
                <a:latin typeface="+mn-ea"/>
              </a:rPr>
              <a:t>가장 안전하고 서비스 품질 수준이 가장 높다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lvl="0"/>
            <a:endParaRPr lang="en-US" altLang="ko-KR" sz="2200" dirty="0">
              <a:latin typeface="+mn-ea"/>
            </a:endParaRPr>
          </a:p>
          <a:p>
            <a:pPr marL="109728" lvl="0" indent="0">
              <a:buNone/>
            </a:pPr>
            <a:endParaRPr lang="en-US" altLang="ko-KR" sz="2200" dirty="0">
              <a:latin typeface="+mn-ea"/>
            </a:endParaRPr>
          </a:p>
          <a:p>
            <a:pPr marL="109728" lvl="0" indent="0">
              <a:buNone/>
            </a:pPr>
            <a:endParaRPr lang="en-US" altLang="ko-KR" sz="2200" dirty="0">
              <a:latin typeface="+mn-ea"/>
            </a:endParaRPr>
          </a:p>
          <a:p>
            <a:pPr marL="109728" lvl="0" indent="0">
              <a:buNone/>
            </a:pPr>
            <a:endParaRPr lang="en-US" altLang="ko-KR" sz="1800" dirty="0">
              <a:latin typeface="+mn-ea"/>
            </a:endParaRPr>
          </a:p>
          <a:p>
            <a:pPr marL="109728" lvl="0" indent="0">
              <a:buNone/>
            </a:pPr>
            <a:r>
              <a:rPr lang="en-US" altLang="ko-KR" sz="1800" dirty="0">
                <a:latin typeface="+mn-ea"/>
              </a:rPr>
              <a:t>PUBREC: </a:t>
            </a:r>
            <a:r>
              <a:rPr lang="en-US" altLang="ko-KR" sz="1800" dirty="0" err="1">
                <a:latin typeface="+mn-ea"/>
              </a:rPr>
              <a:t>PUBlish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RECeived</a:t>
            </a:r>
            <a:endParaRPr lang="en-US" altLang="ko-KR" sz="1800" dirty="0">
              <a:latin typeface="+mn-ea"/>
            </a:endParaRPr>
          </a:p>
          <a:p>
            <a:pPr marL="109728" lvl="0" indent="0">
              <a:buNone/>
            </a:pPr>
            <a:r>
              <a:rPr lang="en-US" altLang="ko-KR" sz="1800" dirty="0">
                <a:latin typeface="+mn-ea"/>
              </a:rPr>
              <a:t>PUBREL: </a:t>
            </a:r>
            <a:r>
              <a:rPr lang="en-US" altLang="ko-KR" sz="1800" dirty="0" err="1">
                <a:latin typeface="+mn-ea"/>
              </a:rPr>
              <a:t>PUBlish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RELease</a:t>
            </a:r>
            <a:endParaRPr lang="en-US" altLang="ko-KR" sz="1800" dirty="0">
              <a:latin typeface="+mn-ea"/>
            </a:endParaRPr>
          </a:p>
          <a:p>
            <a:pPr marL="109728" lvl="0" indent="0">
              <a:buNone/>
            </a:pPr>
            <a:r>
              <a:rPr lang="en-US" altLang="ko-KR" sz="1800" dirty="0">
                <a:latin typeface="+mn-ea"/>
              </a:rPr>
              <a:t>PUBCOMP: </a:t>
            </a:r>
            <a:r>
              <a:rPr lang="en-US" altLang="ko-KR" sz="1800" dirty="0" err="1">
                <a:latin typeface="+mn-ea"/>
              </a:rPr>
              <a:t>PUBlish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COMPlete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" y="1271573"/>
            <a:ext cx="4333236" cy="173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내용 개체 틀 10">
            <a:extLst>
              <a:ext uri="{FF2B5EF4-FFF2-40B4-BE49-F238E27FC236}">
                <a16:creationId xmlns:a16="http://schemas.microsoft.com/office/drawing/2014/main" xmlns="" id="{53EA783A-2334-4DB3-A606-4AB02B65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8" y="2924944"/>
            <a:ext cx="4041775" cy="37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6F91C92B-76E6-40B9-9103-A8D46CDA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24" y="1772816"/>
            <a:ext cx="8003232" cy="4525963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100" dirty="0">
                <a:latin typeface="+mn-ea"/>
              </a:rPr>
              <a:t>Last Will And Testament</a:t>
            </a:r>
          </a:p>
          <a:p>
            <a:pPr marL="880110" lvl="1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n-ea"/>
              </a:rPr>
              <a:t>Client</a:t>
            </a:r>
            <a:r>
              <a:rPr lang="ko-KR" altLang="en-US" sz="1800" dirty="0">
                <a:latin typeface="+mn-ea"/>
              </a:rPr>
              <a:t>가 예고없이 연결을 잃을 경우 </a:t>
            </a:r>
            <a:r>
              <a:rPr lang="en-US" altLang="ko-KR" sz="1800" dirty="0">
                <a:latin typeface="+mn-ea"/>
              </a:rPr>
              <a:t>Broker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event </a:t>
            </a:r>
            <a:r>
              <a:rPr lang="ko-KR" altLang="en-US" sz="1800" dirty="0">
                <a:latin typeface="+mn-ea"/>
              </a:rPr>
              <a:t>발생한다 </a:t>
            </a:r>
            <a:endParaRPr lang="en-US" altLang="ko-KR" sz="1800" dirty="0">
              <a:latin typeface="+mn-ea"/>
            </a:endParaRPr>
          </a:p>
          <a:p>
            <a:pPr marL="603504" lvl="2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</a:rPr>
              <a:t>    -&gt; Client</a:t>
            </a:r>
            <a:r>
              <a:rPr lang="ko-KR" altLang="en-US" sz="1800" dirty="0">
                <a:latin typeface="+mn-ea"/>
              </a:rPr>
              <a:t> 측에서 연결의 유실 여부를 인지한다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880110" lvl="1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100" dirty="0">
              <a:latin typeface="+mn-ea"/>
            </a:endParaRP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dirty="0">
                <a:latin typeface="+mn-ea"/>
              </a:rPr>
              <a:t>Clean Session</a:t>
            </a:r>
            <a:endParaRPr lang="en-US" altLang="ko-KR" sz="1800" dirty="0">
              <a:latin typeface="+mn-ea"/>
            </a:endParaRP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연결 해제 후 다시 연결되었을 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이전 세션을 유지할지 삭제할지를 선택한다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n-ea"/>
              </a:rPr>
              <a:t>Clean Session = true </a:t>
            </a:r>
            <a:r>
              <a:rPr lang="ko-KR" altLang="en-US" sz="1800" dirty="0">
                <a:latin typeface="+mn-ea"/>
              </a:rPr>
              <a:t>일 경우</a:t>
            </a:r>
            <a:r>
              <a:rPr lang="en-US" altLang="ko-KR" sz="1800" dirty="0">
                <a:latin typeface="+mn-ea"/>
              </a:rPr>
              <a:t>, </a:t>
            </a:r>
          </a:p>
          <a:p>
            <a:pPr marL="603504" lvl="2" indent="0">
              <a:buNone/>
            </a:pPr>
            <a:r>
              <a:rPr lang="en-US" altLang="ko-KR" sz="1600" dirty="0">
                <a:latin typeface="+mn-ea"/>
              </a:rPr>
              <a:t>    Broker</a:t>
            </a:r>
            <a:r>
              <a:rPr lang="ko-KR" altLang="en-US" sz="1600" dirty="0">
                <a:latin typeface="+mn-ea"/>
              </a:rPr>
              <a:t>에 </a:t>
            </a:r>
            <a:r>
              <a:rPr lang="en-US" altLang="ko-KR" sz="1600" dirty="0">
                <a:latin typeface="+mn-ea"/>
              </a:rPr>
              <a:t>Client</a:t>
            </a:r>
            <a:r>
              <a:rPr lang="ko-KR" altLang="en-US" sz="1600" dirty="0">
                <a:latin typeface="+mn-ea"/>
              </a:rPr>
              <a:t>의 구독 정보가 저장된다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65760" lvl="1" indent="0">
              <a:buNone/>
            </a:pPr>
            <a:r>
              <a:rPr lang="en-US" altLang="ko-KR" sz="1800" dirty="0">
                <a:latin typeface="+mn-ea"/>
              </a:rPr>
              <a:t>      -&gt;</a:t>
            </a:r>
            <a:r>
              <a:rPr lang="ko-KR" altLang="en-US" sz="1800" dirty="0">
                <a:latin typeface="+mn-ea"/>
              </a:rPr>
              <a:t>세션 종료 후 재 접속 시에도 재 작업 없이 발행</a:t>
            </a:r>
            <a:r>
              <a:rPr lang="en-US" altLang="ko-KR" sz="1800" dirty="0">
                <a:latin typeface="+mn-ea"/>
              </a:rPr>
              <a:t>/</a:t>
            </a:r>
            <a:r>
              <a:rPr lang="ko-KR" altLang="en-US" sz="1800" dirty="0">
                <a:latin typeface="+mn-ea"/>
              </a:rPr>
              <a:t>구독을 유지한다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altLang="ko-KR" sz="2100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043B6D6-64A6-4CD9-BB98-8C74E846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 </a:t>
            </a:r>
            <a:r>
              <a:rPr lang="ko-KR" altLang="en-US" dirty="0"/>
              <a:t>간 연결을 잃었을 때 이를 보정하기 위한 자체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75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360536"/>
          </a:xfrm>
        </p:spPr>
        <p:txBody>
          <a:bodyPr>
            <a:normAutofit fontScale="47500" lnSpcReduction="20000"/>
          </a:bodyPr>
          <a:lstStyle/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600" dirty="0">
                <a:latin typeface="+mj-ea"/>
                <a:ea typeface="+mj-ea"/>
              </a:rPr>
              <a:t>Client</a:t>
            </a:r>
            <a:r>
              <a:rPr lang="ko-KR" altLang="en-US" sz="3600" dirty="0">
                <a:latin typeface="+mj-ea"/>
                <a:ea typeface="+mj-ea"/>
              </a:rPr>
              <a:t>는 </a:t>
            </a:r>
            <a:r>
              <a:rPr lang="en-US" altLang="ko-KR" sz="3600" dirty="0">
                <a:latin typeface="+mj-ea"/>
                <a:ea typeface="+mj-ea"/>
              </a:rPr>
              <a:t>Broker</a:t>
            </a:r>
            <a:r>
              <a:rPr lang="ko-KR" altLang="en-US" sz="3600" dirty="0">
                <a:latin typeface="+mj-ea"/>
                <a:ea typeface="+mj-ea"/>
              </a:rPr>
              <a:t>에 연결할 때 </a:t>
            </a:r>
            <a:r>
              <a:rPr lang="en-US" altLang="ko-KR" sz="3600" dirty="0">
                <a:latin typeface="+mj-ea"/>
                <a:ea typeface="+mj-ea"/>
              </a:rPr>
              <a:t>last will message (Topic, retained flag, </a:t>
            </a:r>
            <a:r>
              <a:rPr lang="en-US" altLang="ko-KR" sz="3600" dirty="0" err="1">
                <a:latin typeface="+mj-ea"/>
                <a:ea typeface="+mj-ea"/>
              </a:rPr>
              <a:t>QoS</a:t>
            </a:r>
            <a:r>
              <a:rPr lang="en-US" altLang="ko-KR" sz="3600" dirty="0">
                <a:latin typeface="+mj-ea"/>
                <a:ea typeface="+mj-ea"/>
              </a:rPr>
              <a:t>,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Payload)</a:t>
            </a:r>
            <a:r>
              <a:rPr lang="ko-KR" altLang="en-US" sz="3600" dirty="0">
                <a:latin typeface="+mj-ea"/>
                <a:ea typeface="+mj-ea"/>
              </a:rPr>
              <a:t>를 지정할 수 있다</a:t>
            </a:r>
            <a:r>
              <a:rPr lang="en-US" altLang="ko-KR" sz="3600" dirty="0">
                <a:latin typeface="+mj-ea"/>
                <a:ea typeface="+mj-ea"/>
              </a:rPr>
              <a:t>.</a:t>
            </a: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endParaRPr lang="en-US" altLang="ko-KR" sz="3600" dirty="0">
              <a:latin typeface="+mj-ea"/>
              <a:ea typeface="+mj-ea"/>
            </a:endParaRP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600" dirty="0">
                <a:latin typeface="+mj-ea"/>
                <a:ea typeface="+mj-ea"/>
              </a:rPr>
              <a:t>Broker</a:t>
            </a:r>
            <a:r>
              <a:rPr lang="ko-KR" altLang="en-US" sz="3600" dirty="0">
                <a:latin typeface="+mj-ea"/>
                <a:ea typeface="+mj-ea"/>
              </a:rPr>
              <a:t>는 비정상적으로 연결이 끊어 질 때까지 그 메시지를 저장한다</a:t>
            </a:r>
            <a:r>
              <a:rPr lang="en-US" altLang="ko-KR" sz="3600" dirty="0">
                <a:latin typeface="+mj-ea"/>
                <a:ea typeface="+mj-ea"/>
              </a:rPr>
              <a:t>.</a:t>
            </a: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endParaRPr lang="en-US" altLang="ko-KR" sz="3600" dirty="0">
              <a:latin typeface="+mj-ea"/>
              <a:ea typeface="+mj-ea"/>
            </a:endParaRP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600" dirty="0">
                <a:latin typeface="+mj-ea"/>
                <a:ea typeface="+mj-ea"/>
              </a:rPr>
              <a:t>연결이 갑자기 끊어지면 </a:t>
            </a:r>
            <a:r>
              <a:rPr lang="en-US" altLang="ko-KR" sz="3600" dirty="0">
                <a:latin typeface="+mj-ea"/>
                <a:ea typeface="+mj-ea"/>
              </a:rPr>
              <a:t>Broker</a:t>
            </a:r>
            <a:r>
              <a:rPr lang="ko-KR" altLang="en-US" sz="3600" dirty="0">
                <a:latin typeface="+mj-ea"/>
                <a:ea typeface="+mj-ea"/>
              </a:rPr>
              <a:t>는 지정된 </a:t>
            </a:r>
            <a:r>
              <a:rPr lang="en-US" altLang="ko-KR" sz="3600" dirty="0">
                <a:latin typeface="+mj-ea"/>
                <a:ea typeface="+mj-ea"/>
              </a:rPr>
              <a:t>Topic</a:t>
            </a:r>
            <a:r>
              <a:rPr lang="ko-KR" altLang="en-US" sz="3600" dirty="0">
                <a:latin typeface="+mj-ea"/>
                <a:ea typeface="+mj-ea"/>
              </a:rPr>
              <a:t>을 구독한 모든 </a:t>
            </a:r>
            <a:r>
              <a:rPr lang="en-US" altLang="ko-KR" sz="3600" dirty="0">
                <a:latin typeface="+mj-ea"/>
                <a:ea typeface="+mj-ea"/>
              </a:rPr>
              <a:t>Client</a:t>
            </a:r>
            <a:r>
              <a:rPr lang="ko-KR" altLang="en-US" sz="3600" dirty="0">
                <a:latin typeface="+mj-ea"/>
                <a:ea typeface="+mj-ea"/>
              </a:rPr>
              <a:t>에게 </a:t>
            </a:r>
            <a:r>
              <a:rPr lang="en-US" altLang="ko-KR" sz="3600" dirty="0">
                <a:latin typeface="+mj-ea"/>
                <a:ea typeface="+mj-ea"/>
              </a:rPr>
              <a:t>last will message</a:t>
            </a:r>
            <a:r>
              <a:rPr lang="ko-KR" altLang="en-US" sz="3600" dirty="0">
                <a:latin typeface="+mj-ea"/>
                <a:ea typeface="+mj-ea"/>
              </a:rPr>
              <a:t>를 전송한다</a:t>
            </a:r>
            <a:r>
              <a:rPr lang="en-US" altLang="ko-KR" sz="3600" dirty="0">
                <a:latin typeface="+mj-ea"/>
                <a:ea typeface="+mj-ea"/>
              </a:rPr>
              <a:t>. </a:t>
            </a: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endParaRPr lang="en-US" altLang="ko-KR" sz="3600" dirty="0">
              <a:latin typeface="+mj-ea"/>
              <a:ea typeface="+mj-ea"/>
            </a:endParaRP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600" dirty="0">
                <a:latin typeface="+mj-ea"/>
                <a:ea typeface="+mj-ea"/>
              </a:rPr>
              <a:t>Client</a:t>
            </a:r>
            <a:r>
              <a:rPr lang="ko-KR" altLang="en-US" sz="3600" dirty="0">
                <a:latin typeface="+mj-ea"/>
                <a:ea typeface="+mj-ea"/>
              </a:rPr>
              <a:t>가 </a:t>
            </a:r>
            <a:r>
              <a:rPr lang="en-US" altLang="ko-KR" sz="3600" dirty="0">
                <a:latin typeface="+mj-ea"/>
                <a:ea typeface="+mj-ea"/>
              </a:rPr>
              <a:t>DISCONNECT </a:t>
            </a:r>
            <a:r>
              <a:rPr lang="ko-KR" altLang="en-US" sz="3600" dirty="0">
                <a:latin typeface="+mj-ea"/>
                <a:ea typeface="+mj-ea"/>
              </a:rPr>
              <a:t>메시지를 보내서 정상적으로 연결을 끊으면 저장된 </a:t>
            </a:r>
            <a:r>
              <a:rPr lang="en-US" altLang="ko-KR" sz="3600" dirty="0">
                <a:latin typeface="+mj-ea"/>
                <a:ea typeface="+mj-ea"/>
              </a:rPr>
              <a:t>LWT(Last Will and Testament) </a:t>
            </a:r>
            <a:r>
              <a:rPr lang="ko-KR" altLang="en-US" sz="3600" dirty="0">
                <a:latin typeface="+mj-ea"/>
                <a:ea typeface="+mj-ea"/>
              </a:rPr>
              <a:t>메시지가 삭제된다</a:t>
            </a:r>
            <a:r>
              <a:rPr lang="en-US" altLang="ko-KR" sz="3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3600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A7494B4F-E422-4946-A814-DA8549B2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Last Will and Testament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1115616" y="5157192"/>
            <a:ext cx="1008112" cy="720080"/>
          </a:xfrm>
          <a:prstGeom prst="rightArrow">
            <a:avLst>
              <a:gd name="adj1" fmla="val 31047"/>
              <a:gd name="adj2" fmla="val 68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39752" y="5085184"/>
            <a:ext cx="6840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+mn-ea"/>
              </a:rPr>
              <a:t>연결이 비정상적으로 종료 되었을 때</a:t>
            </a:r>
            <a:r>
              <a:rPr lang="en-US" altLang="ko-KR" sz="1700" dirty="0">
                <a:latin typeface="+mn-ea"/>
              </a:rPr>
              <a:t>,</a:t>
            </a:r>
          </a:p>
          <a:p>
            <a:r>
              <a:rPr lang="en-US" altLang="ko-KR" sz="1700" dirty="0">
                <a:latin typeface="+mn-ea"/>
              </a:rPr>
              <a:t>Broker</a:t>
            </a:r>
            <a:r>
              <a:rPr lang="ko-KR" altLang="en-US" sz="1700" dirty="0">
                <a:latin typeface="+mn-ea"/>
              </a:rPr>
              <a:t>가 지정했던</a:t>
            </a:r>
            <a:r>
              <a:rPr lang="en-US" altLang="ko-KR" sz="1700" dirty="0">
                <a:latin typeface="+mn-ea"/>
              </a:rPr>
              <a:t>message</a:t>
            </a:r>
            <a:r>
              <a:rPr lang="ko-KR" altLang="en-US" sz="1700" dirty="0">
                <a:latin typeface="+mn-ea"/>
              </a:rPr>
              <a:t>를 해당 </a:t>
            </a:r>
            <a:r>
              <a:rPr lang="en-US" altLang="ko-KR" sz="1700" dirty="0">
                <a:latin typeface="+mn-ea"/>
              </a:rPr>
              <a:t>Topic</a:t>
            </a:r>
            <a:r>
              <a:rPr lang="ko-KR" altLang="en-US" sz="1700" dirty="0">
                <a:latin typeface="+mn-ea"/>
              </a:rPr>
              <a:t>을 구독한 </a:t>
            </a:r>
            <a:r>
              <a:rPr lang="en-US" altLang="ko-KR" sz="1700" dirty="0">
                <a:latin typeface="+mn-ea"/>
              </a:rPr>
              <a:t>Client</a:t>
            </a:r>
            <a:r>
              <a:rPr lang="ko-KR" altLang="en-US" sz="1700" dirty="0">
                <a:latin typeface="+mn-ea"/>
              </a:rPr>
              <a:t>에게 전달하는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방식</a:t>
            </a:r>
            <a:r>
              <a:rPr lang="en-US" altLang="ko-KR" sz="1700" dirty="0">
                <a:latin typeface="+mn-ea"/>
              </a:rPr>
              <a:t>. </a:t>
            </a:r>
          </a:p>
          <a:p>
            <a:endParaRPr lang="ko-KR" altLang="en-US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00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7494B4F-E422-4946-A814-DA8549B2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Last Will And Testament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92567"/>
            <a:ext cx="86409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+mn-ea"/>
              </a:rPr>
              <a:t> </a:t>
            </a:r>
            <a:r>
              <a:rPr lang="en-US" altLang="ko-KR" sz="1700" b="1" dirty="0">
                <a:latin typeface="+mn-ea"/>
              </a:rPr>
              <a:t> --will-topic TOPIC </a:t>
            </a:r>
            <a:r>
              <a:rPr lang="en-US" altLang="ko-KR" sz="1700" dirty="0">
                <a:latin typeface="+mn-ea"/>
              </a:rPr>
              <a:t>  			 // the will topic</a:t>
            </a:r>
          </a:p>
          <a:p>
            <a:r>
              <a:rPr lang="en-US" altLang="ko-KR" sz="1700" b="1" dirty="0">
                <a:latin typeface="+mn-ea"/>
              </a:rPr>
              <a:t>  --will-message BODY </a:t>
            </a:r>
            <a:r>
              <a:rPr lang="en-US" altLang="ko-KR" sz="1700" dirty="0">
                <a:latin typeface="+mn-ea"/>
              </a:rPr>
              <a:t>  		             //the will message</a:t>
            </a:r>
          </a:p>
          <a:p>
            <a:r>
              <a:rPr lang="en-US" altLang="ko-KR" sz="1700" dirty="0">
                <a:latin typeface="+mn-ea"/>
              </a:rPr>
              <a:t> </a:t>
            </a:r>
            <a:r>
              <a:rPr lang="en-US" altLang="ko-KR" sz="1700" b="1" dirty="0">
                <a:latin typeface="+mn-ea"/>
              </a:rPr>
              <a:t> --will-</a:t>
            </a:r>
            <a:r>
              <a:rPr lang="en-US" altLang="ko-KR" sz="1700" b="1" dirty="0" err="1">
                <a:latin typeface="+mn-ea"/>
              </a:rPr>
              <a:t>qos</a:t>
            </a:r>
            <a:r>
              <a:rPr lang="en-US" altLang="ko-KR" sz="1700" b="1" dirty="0">
                <a:latin typeface="+mn-ea"/>
              </a:rPr>
              <a:t> 0/1/2  </a:t>
            </a:r>
            <a:r>
              <a:rPr lang="en-US" altLang="ko-KR" sz="1700" dirty="0">
                <a:latin typeface="+mn-ea"/>
              </a:rPr>
              <a:t>    			 //the will </a:t>
            </a:r>
            <a:r>
              <a:rPr lang="en-US" altLang="ko-KR" sz="1700" dirty="0" err="1">
                <a:latin typeface="+mn-ea"/>
              </a:rPr>
              <a:t>qos</a:t>
            </a:r>
            <a:endParaRPr lang="en-US" altLang="ko-KR" sz="1700" dirty="0">
              <a:latin typeface="+mn-ea"/>
            </a:endParaRPr>
          </a:p>
          <a:p>
            <a:r>
              <a:rPr lang="en-US" altLang="ko-KR" sz="1700" dirty="0">
                <a:latin typeface="+mn-ea"/>
              </a:rPr>
              <a:t> </a:t>
            </a:r>
            <a:r>
              <a:rPr lang="en-US" altLang="ko-KR" sz="1700" b="1" dirty="0">
                <a:latin typeface="+mn-ea"/>
              </a:rPr>
              <a:t> --will-retain </a:t>
            </a:r>
            <a:r>
              <a:rPr lang="en-US" altLang="ko-KR" sz="1700" dirty="0">
                <a:latin typeface="+mn-ea"/>
              </a:rPr>
              <a:t>        			 //send a will retained message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83568" y="2636912"/>
            <a:ext cx="7920880" cy="3816424"/>
            <a:chOff x="611560" y="1124744"/>
            <a:chExt cx="7776864" cy="482453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611560" y="1124744"/>
              <a:ext cx="187220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Publisher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563888" y="1124744"/>
              <a:ext cx="187220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Broker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516216" y="1124744"/>
              <a:ext cx="187220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Subscriber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9" idx="2"/>
            </p:cNvCxnSpPr>
            <p:nvPr/>
          </p:nvCxnSpPr>
          <p:spPr>
            <a:xfrm>
              <a:off x="1547664" y="1916832"/>
              <a:ext cx="0" cy="4032448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21381" y="1916832"/>
              <a:ext cx="0" cy="4032448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452320" y="1916832"/>
              <a:ext cx="0" cy="4032448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530644" y="2308121"/>
              <a:ext cx="2952328" cy="0"/>
            </a:xfrm>
            <a:prstGeom prst="straightConnector1">
              <a:avLst/>
            </a:prstGeom>
            <a:ln w="50800" cmpd="dbl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547663" y="2427044"/>
              <a:ext cx="3240361" cy="70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500" dirty="0">
                  <a:latin typeface="+mn-ea"/>
                </a:rPr>
                <a:t>Last will message </a:t>
              </a:r>
              <a:r>
                <a:rPr lang="ko-KR" altLang="en-US" sz="1500" dirty="0">
                  <a:latin typeface="+mn-ea"/>
                </a:rPr>
                <a:t>지정</a:t>
              </a:r>
              <a:endParaRPr lang="en-US" altLang="ko-KR" sz="1500" dirty="0">
                <a:latin typeface="+mn-ea"/>
              </a:endParaRPr>
            </a:p>
            <a:p>
              <a:r>
                <a:rPr lang="en-US" altLang="ko-KR" sz="1500" dirty="0">
                  <a:latin typeface="+mn-ea"/>
                </a:rPr>
                <a:t>    (will flag =1 )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82473" y="2809881"/>
              <a:ext cx="3240361" cy="40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+mn-ea"/>
                </a:rPr>
                <a:t>2.  Last will message </a:t>
              </a:r>
              <a:r>
                <a:rPr lang="ko-KR" altLang="en-US" sz="1500" dirty="0">
                  <a:latin typeface="+mn-ea"/>
                </a:rPr>
                <a:t>저장</a:t>
              </a:r>
              <a:endParaRPr lang="en-US" altLang="ko-KR" sz="15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331640" y="3491498"/>
              <a:ext cx="2952328" cy="0"/>
            </a:xfrm>
            <a:prstGeom prst="straightConnector1">
              <a:avLst/>
            </a:prstGeom>
            <a:ln w="50800" cmpd="dbl">
              <a:tailEnd type="arrow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521381" y="5284220"/>
              <a:ext cx="2952328" cy="0"/>
            </a:xfrm>
            <a:prstGeom prst="straightConnector1">
              <a:avLst/>
            </a:prstGeom>
            <a:ln w="50800" cmpd="dbl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폭발 1 21"/>
            <p:cNvSpPr/>
            <p:nvPr/>
          </p:nvSpPr>
          <p:spPr>
            <a:xfrm>
              <a:off x="2408487" y="3964622"/>
              <a:ext cx="4212468" cy="1165397"/>
            </a:xfrm>
            <a:prstGeom prst="irregularSeal1">
              <a:avLst/>
            </a:prstGeom>
            <a:solidFill>
              <a:srgbClr val="FFFF9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</a:rPr>
                <a:t>비정상적인 연결종료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30644" y="3673555"/>
              <a:ext cx="3240361" cy="42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3.  </a:t>
              </a:r>
              <a:r>
                <a:rPr lang="en-US" altLang="ko-KR" sz="1500" dirty="0">
                  <a:latin typeface="+mn-ea"/>
                </a:rPr>
                <a:t>CONNACK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2040" y="5449722"/>
              <a:ext cx="3240361" cy="40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+mn-ea"/>
                </a:rPr>
                <a:t>4. Last will message </a:t>
              </a:r>
              <a:r>
                <a:rPr lang="ko-KR" altLang="en-US" sz="1500" dirty="0">
                  <a:latin typeface="+mn-ea"/>
                </a:rPr>
                <a:t>전송</a:t>
              </a:r>
              <a:endParaRPr lang="en-US" altLang="ko-KR" sz="15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7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EADDD9D2-23CE-4A04-9288-D41AF5FF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>
                <a:latin typeface="+mn-ea"/>
              </a:rPr>
              <a:t>MQTT </a:t>
            </a:r>
            <a:r>
              <a:rPr lang="ko-KR" altLang="en-US" sz="1800">
                <a:latin typeface="+mn-ea"/>
              </a:rPr>
              <a:t>소개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정의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특징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장점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구조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Topic</a:t>
            </a:r>
          </a:p>
          <a:p>
            <a:pPr lvl="1"/>
            <a:endParaRPr lang="en-US" altLang="ko-KR" sz="14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MQTT</a:t>
            </a:r>
            <a:r>
              <a:rPr lang="ko-KR" altLang="en-US" sz="1800" dirty="0">
                <a:latin typeface="+mn-ea"/>
              </a:rPr>
              <a:t>의 구조 및 기능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MQTT packet format</a:t>
            </a:r>
          </a:p>
          <a:p>
            <a:pPr lvl="1"/>
            <a:r>
              <a:rPr lang="en-US" altLang="ko-KR" sz="1600" dirty="0">
                <a:latin typeface="+mn-ea"/>
              </a:rPr>
              <a:t>Message Type/Dup Flag</a:t>
            </a:r>
          </a:p>
          <a:p>
            <a:pPr lvl="1"/>
            <a:r>
              <a:rPr lang="en-US" altLang="ko-KR" sz="1600" dirty="0" err="1">
                <a:latin typeface="+mn-ea"/>
              </a:rPr>
              <a:t>QoS</a:t>
            </a:r>
            <a:r>
              <a:rPr lang="en-US" altLang="ko-KR" sz="1600" dirty="0">
                <a:latin typeface="+mn-ea"/>
              </a:rPr>
              <a:t> Level (QoS0/ QoS1 /QoS2)</a:t>
            </a:r>
          </a:p>
          <a:p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비정상적으로 연결이 종료에 대한 자체 보정 기능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latin typeface="+mn-ea"/>
              </a:rPr>
              <a:t>Last Will And Testament</a:t>
            </a:r>
          </a:p>
          <a:p>
            <a:pPr lvl="1"/>
            <a:r>
              <a:rPr lang="en-US" altLang="ko-KR" sz="1600" dirty="0">
                <a:latin typeface="+mn-ea"/>
              </a:rPr>
              <a:t>Durable Subscription(</a:t>
            </a:r>
            <a:r>
              <a:rPr lang="ko-KR" altLang="en-US" sz="1600" dirty="0">
                <a:latin typeface="+mn-ea"/>
              </a:rPr>
              <a:t>장기 구독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en-US" altLang="ko-KR" sz="1600" dirty="0">
                <a:latin typeface="+mn-ea"/>
              </a:rPr>
              <a:t>Clean Session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pPr marL="393192" lvl="1" indent="0">
              <a:buNone/>
            </a:pPr>
            <a:endParaRPr lang="en-US" altLang="ko-KR" sz="18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84A56CB1-9775-45A6-8128-38D334E7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13760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95D23F8-68C4-4B99-B5D3-40BC7F47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Clean Session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1" y="3356992"/>
            <a:ext cx="3442436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7" y="3366638"/>
            <a:ext cx="4060359" cy="25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593981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Clean Session = True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24924" y="593981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Clean Session = false</a:t>
            </a:r>
            <a:endParaRPr lang="ko-KR" altLang="en-US" dirty="0"/>
          </a:p>
        </p:txBody>
      </p:sp>
      <p:sp>
        <p:nvSpPr>
          <p:cNvPr id="10" name="내용 개체 틀 3"/>
          <p:cNvSpPr>
            <a:spLocks noGrp="1"/>
          </p:cNvSpPr>
          <p:nvPr>
            <p:ph idx="1"/>
          </p:nvPr>
        </p:nvSpPr>
        <p:spPr>
          <a:xfrm>
            <a:off x="659006" y="1340768"/>
            <a:ext cx="8233474" cy="1800200"/>
          </a:xfrm>
        </p:spPr>
        <p:txBody>
          <a:bodyPr>
            <a:noAutofit/>
          </a:bodyPr>
          <a:lstStyle/>
          <a:p>
            <a:r>
              <a:rPr lang="en-US" altLang="ko-KR" sz="1900" dirty="0">
                <a:latin typeface="+mn-ea"/>
              </a:rPr>
              <a:t>if(Clean Session = True)</a:t>
            </a:r>
          </a:p>
          <a:p>
            <a:pPr lvl="1"/>
            <a:r>
              <a:rPr lang="en-US" altLang="ko-KR" sz="1500" dirty="0">
                <a:latin typeface="+mn-ea"/>
              </a:rPr>
              <a:t>Session </a:t>
            </a:r>
            <a:r>
              <a:rPr lang="ko-KR" altLang="en-US" sz="1500" dirty="0">
                <a:latin typeface="+mn-ea"/>
              </a:rPr>
              <a:t>연결이 해제되면</a:t>
            </a:r>
            <a:r>
              <a:rPr lang="en-US" altLang="ko-KR" sz="1500" dirty="0">
                <a:latin typeface="+mn-ea"/>
              </a:rPr>
              <a:t>, topic</a:t>
            </a:r>
            <a:r>
              <a:rPr lang="ko-KR" altLang="en-US" sz="1500" dirty="0">
                <a:latin typeface="+mn-ea"/>
              </a:rPr>
              <a:t>에 대한 정보가 사라진다 </a:t>
            </a:r>
            <a:r>
              <a:rPr lang="en-US" altLang="ko-KR" sz="1500" dirty="0">
                <a:latin typeface="+mn-ea"/>
              </a:rPr>
              <a:t>-&gt; </a:t>
            </a:r>
            <a:r>
              <a:rPr lang="ko-KR" altLang="en-US" sz="1500" dirty="0">
                <a:latin typeface="+mn-ea"/>
              </a:rPr>
              <a:t>재 연결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lvl="1"/>
            <a:endParaRPr lang="en-US" altLang="ko-KR" sz="1500" dirty="0">
              <a:latin typeface="+mn-ea"/>
            </a:endParaRPr>
          </a:p>
          <a:p>
            <a:pPr lvl="0"/>
            <a:r>
              <a:rPr lang="en-US" altLang="ko-KR" sz="1900" dirty="0">
                <a:latin typeface="+mn-ea"/>
              </a:rPr>
              <a:t>if(Clean Session = false)</a:t>
            </a:r>
          </a:p>
          <a:p>
            <a:pPr lvl="1"/>
            <a:r>
              <a:rPr lang="en-US" altLang="ko-KR" sz="1500" dirty="0">
                <a:latin typeface="+mn-ea"/>
              </a:rPr>
              <a:t>Client</a:t>
            </a:r>
            <a:r>
              <a:rPr lang="ko-KR" altLang="en-US" sz="1500" dirty="0">
                <a:latin typeface="+mn-ea"/>
              </a:rPr>
              <a:t>와 </a:t>
            </a:r>
            <a:r>
              <a:rPr lang="en-US" altLang="ko-KR" sz="1500" dirty="0">
                <a:latin typeface="+mn-ea"/>
              </a:rPr>
              <a:t>Broker</a:t>
            </a:r>
            <a:r>
              <a:rPr lang="ko-KR" altLang="en-US" sz="1500" dirty="0">
                <a:latin typeface="+mn-ea"/>
              </a:rPr>
              <a:t>간 </a:t>
            </a:r>
            <a:r>
              <a:rPr lang="en-US" altLang="ko-KR" sz="1500" dirty="0">
                <a:latin typeface="+mn-ea"/>
              </a:rPr>
              <a:t>Session</a:t>
            </a:r>
            <a:r>
              <a:rPr lang="ko-KR" altLang="en-US" sz="1500" dirty="0">
                <a:latin typeface="+mn-ea"/>
              </a:rPr>
              <a:t>이 종료 되더라도 </a:t>
            </a:r>
            <a:r>
              <a:rPr lang="en-US" altLang="ko-KR" sz="1500" dirty="0">
                <a:latin typeface="+mn-ea"/>
              </a:rPr>
              <a:t>session</a:t>
            </a:r>
            <a:r>
              <a:rPr lang="ko-KR" altLang="en-US" sz="1500" dirty="0">
                <a:latin typeface="+mn-ea"/>
              </a:rPr>
              <a:t>에 대한 정보가 남아 있어 재 </a:t>
            </a:r>
            <a:r>
              <a:rPr lang="ko-KR" altLang="en-US" sz="1500" dirty="0" err="1">
                <a:latin typeface="+mn-ea"/>
              </a:rPr>
              <a:t>연결시에도</a:t>
            </a:r>
            <a:r>
              <a:rPr lang="en-US" altLang="ko-KR" sz="1500" dirty="0">
                <a:latin typeface="+mn-ea"/>
              </a:rPr>
              <a:t> topic</a:t>
            </a:r>
            <a:r>
              <a:rPr lang="ko-KR" altLang="en-US" sz="1500" dirty="0">
                <a:latin typeface="+mn-ea"/>
              </a:rPr>
              <a:t>에 대한 정보가 유지된다</a:t>
            </a:r>
            <a:r>
              <a:rPr lang="en-US" altLang="ko-KR" sz="15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44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4F9C794-1C8C-4442-B01E-B8F39AC22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28083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+mn-ea"/>
              </a:rPr>
              <a:t>Message Queue Telemetry Transport</a:t>
            </a:r>
            <a:r>
              <a:rPr lang="ko-KR" altLang="en-US" sz="2400" dirty="0">
                <a:latin typeface="+mn-ea"/>
              </a:rPr>
              <a:t>의 약자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+mn-ea"/>
              </a:rPr>
              <a:t>Publish/Subscribe </a:t>
            </a:r>
            <a:r>
              <a:rPr lang="ko-KR" altLang="en-US" sz="2400" dirty="0">
                <a:latin typeface="+mn-ea"/>
              </a:rPr>
              <a:t>구조를 가지는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메시징</a:t>
            </a:r>
            <a:r>
              <a:rPr lang="ko-KR" altLang="en-US" sz="2400" dirty="0">
                <a:latin typeface="+mn-ea"/>
              </a:rPr>
              <a:t> 프로토콜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</a:rPr>
              <a:t>저전력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낮은 대역폭 환경에서 사용 가능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400" dirty="0">
              <a:latin typeface="+mn-ea"/>
            </a:endParaRPr>
          </a:p>
          <a:p>
            <a:pPr marL="109728" indent="0">
              <a:lnSpc>
                <a:spcPct val="200000"/>
              </a:lnSpc>
              <a:buNone/>
            </a:pPr>
            <a:endParaRPr lang="en-US" altLang="ko-KR" sz="24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MQTT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12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+mn-ea"/>
              </a:rPr>
              <a:t>오버헤드 최소화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가장 작은 메시지 사이즈는 </a:t>
            </a:r>
            <a:r>
              <a:rPr lang="en-US" altLang="ko-KR" dirty="0">
                <a:latin typeface="+mn-ea"/>
              </a:rPr>
              <a:t>2byte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경량화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IBM </a:t>
            </a:r>
            <a:r>
              <a:rPr lang="ko-KR" altLang="en-US" dirty="0">
                <a:latin typeface="+mn-ea"/>
              </a:rPr>
              <a:t>자료에 따르면 </a:t>
            </a:r>
            <a:r>
              <a:rPr lang="en-US" altLang="ko-KR" dirty="0">
                <a:latin typeface="+mn-ea"/>
              </a:rPr>
              <a:t>HTTP</a:t>
            </a:r>
            <a:r>
              <a:rPr lang="ko-KR" altLang="en-US" dirty="0">
                <a:latin typeface="+mn-ea"/>
              </a:rPr>
              <a:t>에 비해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1/100~ 1/10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393192" lvl="1" indent="0">
              <a:buNone/>
            </a:pPr>
            <a:r>
              <a:rPr lang="en-US" altLang="ko-KR" dirty="0">
                <a:latin typeface="+mn-ea"/>
              </a:rPr>
              <a:t>   (10~100</a:t>
            </a:r>
            <a:r>
              <a:rPr lang="ko-KR" altLang="en-US" dirty="0">
                <a:latin typeface="+mn-ea"/>
              </a:rPr>
              <a:t>배의 처리량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ko-KR" altLang="en-US" dirty="0">
                <a:latin typeface="+mn-ea"/>
              </a:rPr>
              <a:t>배터리 소모량 또한 </a:t>
            </a:r>
            <a:r>
              <a:rPr lang="en-US" altLang="ko-KR" dirty="0">
                <a:latin typeface="+mn-ea"/>
              </a:rPr>
              <a:t>1/10 </a:t>
            </a:r>
            <a:r>
              <a:rPr lang="ko-KR" altLang="en-US" dirty="0">
                <a:latin typeface="+mn-ea"/>
              </a:rPr>
              <a:t>이하이다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확장성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다수의 사용자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디바이스를 지원한다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 err="1">
                <a:latin typeface="+mn-ea"/>
              </a:rPr>
              <a:t>다대다</a:t>
            </a:r>
            <a:r>
              <a:rPr lang="ko-KR" altLang="en-US" dirty="0">
                <a:latin typeface="+mn-ea"/>
              </a:rPr>
              <a:t> 통신 가능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생산성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별도의 응용 </a:t>
            </a:r>
            <a:r>
              <a:rPr lang="en-US" altLang="ko-KR" dirty="0">
                <a:latin typeface="+mn-ea"/>
              </a:rPr>
              <a:t>logic</a:t>
            </a:r>
            <a:r>
              <a:rPr lang="ko-KR" altLang="en-US" dirty="0">
                <a:latin typeface="+mn-ea"/>
              </a:rPr>
              <a:t>이 필요 없이 발행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구독 기능 </a:t>
            </a:r>
            <a:r>
              <a:rPr lang="ko-KR" altLang="en-US" dirty="0" err="1">
                <a:latin typeface="+mn-ea"/>
              </a:rPr>
              <a:t>사용가능하다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신뢰성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QoS</a:t>
            </a:r>
            <a:r>
              <a:rPr lang="ko-KR" altLang="en-US" dirty="0">
                <a:latin typeface="+mn-ea"/>
              </a:rPr>
              <a:t>에 따른 신뢰성 있는 메시지 전달이 가능하다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r>
              <a:rPr lang="ko-KR" altLang="en-US" dirty="0"/>
              <a:t>의 특징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52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1324" y="1628800"/>
            <a:ext cx="2842011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디바이스가 상시 전원이 공급되지 않을 가능성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배터리 전원 사용 가능성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높다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95627" y="1628800"/>
            <a:ext cx="2836167" cy="11753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사물 인터넷 기기들은 컴퓨팅 파워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성능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낮다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53961" y="1628800"/>
            <a:ext cx="2644788" cy="1296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단거리 통신으로 인해 연결이 비교적 불안정하다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신뢰성이 낮다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+mn-ea"/>
                <a:ea typeface="+mn-ea"/>
              </a:rPr>
              <a:t>사물 인터넷 구축의 제한사항</a:t>
            </a:r>
          </a:p>
        </p:txBody>
      </p:sp>
      <p:sp>
        <p:nvSpPr>
          <p:cNvPr id="13" name="오른쪽 화살표 12"/>
          <p:cNvSpPr/>
          <p:nvPr/>
        </p:nvSpPr>
        <p:spPr>
          <a:xfrm rot="5400000">
            <a:off x="4151695" y="1718091"/>
            <a:ext cx="1229933" cy="4537773"/>
          </a:xfrm>
          <a:prstGeom prst="rightArrow">
            <a:avLst>
              <a:gd name="adj1" fmla="val 49093"/>
              <a:gd name="adj2" fmla="val 63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5736" y="4826895"/>
            <a:ext cx="5472608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MQTT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프로토콜을 활용함으로써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제한사항들을 어느 정도 극복 할 수 있다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24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MQTT </a:t>
            </a:r>
            <a:r>
              <a:rPr lang="ko-KR" altLang="en-US" dirty="0">
                <a:latin typeface="+mn-ea"/>
                <a:ea typeface="+mn-ea"/>
              </a:rPr>
              <a:t>구조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2049" name="_x227276584" descr="EMB000059e81f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99" y="1292212"/>
            <a:ext cx="5400675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3861048"/>
            <a:ext cx="55446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+mn-ea"/>
              </a:rPr>
              <a:t>Publisher</a:t>
            </a:r>
            <a:r>
              <a:rPr lang="en-US" altLang="ko-KR" sz="1600" dirty="0">
                <a:latin typeface="+mn-ea"/>
              </a:rPr>
              <a:t> – Broker – Subscriber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Pub/Sub </a:t>
            </a:r>
            <a:r>
              <a:rPr lang="ko-KR" altLang="en-US" sz="1600" dirty="0">
                <a:latin typeface="+mn-ea"/>
              </a:rPr>
              <a:t>모델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1475656" y="4437112"/>
            <a:ext cx="243668" cy="2880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1691680" y="4437112"/>
            <a:ext cx="243668" cy="2880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4293096"/>
            <a:ext cx="68762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+mn-ea"/>
              </a:rPr>
              <a:t>일반적인 </a:t>
            </a:r>
            <a:r>
              <a:rPr lang="en-US" altLang="ko-KR" sz="1700" dirty="0">
                <a:latin typeface="+mn-ea"/>
              </a:rPr>
              <a:t>Server/Client </a:t>
            </a:r>
            <a:r>
              <a:rPr lang="ko-KR" altLang="en-US" sz="1700" dirty="0">
                <a:latin typeface="+mn-ea"/>
              </a:rPr>
              <a:t>모델과 달리</a:t>
            </a:r>
            <a:r>
              <a:rPr lang="en-US" altLang="ko-KR" sz="1700" dirty="0">
                <a:latin typeface="+mn-ea"/>
              </a:rPr>
              <a:t>,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Sub/Pub </a:t>
            </a:r>
            <a:r>
              <a:rPr lang="ko-KR" altLang="en-US" sz="1700" dirty="0">
                <a:latin typeface="+mn-ea"/>
              </a:rPr>
              <a:t>모델은 </a:t>
            </a:r>
            <a:r>
              <a:rPr lang="en-US" altLang="ko-KR" sz="1700" dirty="0">
                <a:latin typeface="+mn-ea"/>
              </a:rPr>
              <a:t>Client</a:t>
            </a:r>
            <a:r>
              <a:rPr lang="ko-KR" altLang="en-US" sz="1700" dirty="0">
                <a:latin typeface="+mn-ea"/>
              </a:rPr>
              <a:t>가 데이터를 송신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수신하는 것이 가능하다</a:t>
            </a:r>
            <a:r>
              <a:rPr lang="en-US" altLang="ko-KR" sz="1700" dirty="0">
                <a:latin typeface="+mn-ea"/>
              </a:rPr>
              <a:t>.</a:t>
            </a:r>
            <a:endParaRPr lang="ko-KR" altLang="en-US" sz="17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5072117"/>
            <a:ext cx="884180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+mn-ea"/>
              </a:rPr>
              <a:t>Client</a:t>
            </a:r>
            <a:r>
              <a:rPr lang="ko-KR" altLang="en-US" sz="1700" dirty="0">
                <a:latin typeface="+mn-ea"/>
              </a:rPr>
              <a:t>가 </a:t>
            </a:r>
            <a:r>
              <a:rPr lang="en-US" altLang="ko-KR" sz="1700" dirty="0">
                <a:latin typeface="+mn-ea"/>
              </a:rPr>
              <a:t>Broker</a:t>
            </a:r>
            <a:r>
              <a:rPr lang="ko-KR" altLang="en-US" sz="1700" dirty="0">
                <a:latin typeface="+mn-ea"/>
              </a:rPr>
              <a:t>에 연결하여 관심 있는 </a:t>
            </a:r>
            <a:r>
              <a:rPr lang="en-US" altLang="ko-KR" sz="1700" dirty="0">
                <a:latin typeface="+mn-ea"/>
              </a:rPr>
              <a:t>Topic </a:t>
            </a:r>
            <a:r>
              <a:rPr lang="ko-KR" altLang="en-US" sz="1700" dirty="0">
                <a:latin typeface="+mn-ea"/>
              </a:rPr>
              <a:t>구독하거나</a:t>
            </a:r>
            <a:r>
              <a:rPr lang="en-US" altLang="ko-KR" sz="1700" dirty="0">
                <a:latin typeface="+mn-ea"/>
              </a:rPr>
              <a:t>,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Topic</a:t>
            </a:r>
            <a:r>
              <a:rPr lang="ko-KR" altLang="en-US" sz="1700" dirty="0">
                <a:latin typeface="+mn-ea"/>
              </a:rPr>
              <a:t>에 해당하는 </a:t>
            </a:r>
            <a:r>
              <a:rPr lang="en-US" altLang="ko-KR" sz="1700" dirty="0">
                <a:latin typeface="+mn-ea"/>
              </a:rPr>
              <a:t>message </a:t>
            </a:r>
            <a:r>
              <a:rPr lang="ko-KR" altLang="en-US" sz="1700" dirty="0">
                <a:latin typeface="+mn-ea"/>
              </a:rPr>
              <a:t>발행</a:t>
            </a:r>
            <a:endParaRPr lang="en-US" altLang="ko-KR" sz="1700" dirty="0">
              <a:latin typeface="+mn-ea"/>
            </a:endParaRPr>
          </a:p>
          <a:p>
            <a:endParaRPr lang="en-US" altLang="ko-KR" sz="1700" dirty="0">
              <a:latin typeface="+mn-ea"/>
            </a:endParaRPr>
          </a:p>
          <a:p>
            <a:r>
              <a:rPr lang="ko-KR" altLang="en-US" sz="1700" dirty="0">
                <a:latin typeface="+mn-ea"/>
              </a:rPr>
              <a:t>여러 </a:t>
            </a:r>
            <a:r>
              <a:rPr lang="en-US" altLang="ko-KR" sz="1700" dirty="0">
                <a:latin typeface="+mn-ea"/>
              </a:rPr>
              <a:t>Client</a:t>
            </a:r>
            <a:r>
              <a:rPr lang="ko-KR" altLang="en-US" sz="1700" dirty="0">
                <a:latin typeface="+mn-ea"/>
              </a:rPr>
              <a:t>가 같은 </a:t>
            </a:r>
            <a:r>
              <a:rPr lang="en-US" altLang="ko-KR" sz="1700" dirty="0">
                <a:latin typeface="+mn-ea"/>
              </a:rPr>
              <a:t>Topic</a:t>
            </a:r>
            <a:r>
              <a:rPr lang="ko-KR" altLang="en-US" sz="1700" dirty="0">
                <a:latin typeface="+mn-ea"/>
              </a:rPr>
              <a:t>을 구독할 수 있으며 정보를 제공 할 수도 있다</a:t>
            </a:r>
            <a:r>
              <a:rPr lang="en-US" altLang="ko-KR" sz="17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12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2048" y="4365104"/>
            <a:ext cx="8604448" cy="1656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Topic</a:t>
            </a:r>
            <a:r>
              <a:rPr lang="ko-KR" altLang="en-US" sz="2000" dirty="0">
                <a:latin typeface="+mn-ea"/>
              </a:rPr>
              <a:t>은 문자열로 구성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‘/’</a:t>
            </a:r>
            <a:r>
              <a:rPr lang="ko-KR" altLang="en-US" sz="2000" dirty="0">
                <a:latin typeface="+mn-ea"/>
              </a:rPr>
              <a:t>을 이용하여 쉽게 구분 지을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계층적 구조로 이루어져 있으므로 효율적인 관리가 가능하다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Topic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49" y="1589906"/>
            <a:ext cx="61055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4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632670" y="5426796"/>
            <a:ext cx="7196527" cy="66677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800" dirty="0"/>
              <a:t>			                &lt;Multi Level Wildcard: #  &gt;</a:t>
            </a:r>
          </a:p>
          <a:p>
            <a:pPr marL="109728" indent="0" algn="r">
              <a:buNone/>
            </a:pPr>
            <a:r>
              <a:rPr lang="en-US" altLang="ko-KR" sz="1800" dirty="0"/>
              <a:t>	‘#’</a:t>
            </a:r>
            <a:r>
              <a:rPr lang="ko-KR" altLang="en-US" sz="1800" dirty="0"/>
              <a:t>이 항상</a:t>
            </a:r>
            <a:r>
              <a:rPr lang="en-US" altLang="ko-KR" sz="1800" dirty="0"/>
              <a:t> </a:t>
            </a:r>
            <a:r>
              <a:rPr lang="ko-KR" altLang="en-US" sz="1800" dirty="0"/>
              <a:t>주제의 마지막 문자이고 앞에 </a:t>
            </a:r>
            <a:r>
              <a:rPr lang="en-US" altLang="ko-KR" sz="1800" dirty="0"/>
              <a:t>‘/’</a:t>
            </a:r>
            <a:r>
              <a:rPr lang="ko-KR" altLang="en-US" sz="1800" dirty="0"/>
              <a:t>가 와야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6003608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9793"/>
          <a:stretch/>
        </p:blipFill>
        <p:spPr bwMode="auto">
          <a:xfrm>
            <a:off x="543825" y="2708920"/>
            <a:ext cx="5405411" cy="121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28313"/>
            <a:ext cx="5563010" cy="149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76056" y="3995772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    &lt;Single Level Wildcard: + &gt;</a:t>
            </a:r>
          </a:p>
        </p:txBody>
      </p:sp>
    </p:spTree>
    <p:extLst>
      <p:ext uri="{BB962C8B-B14F-4D97-AF65-F5344CB8AC3E}">
        <p14:creationId xmlns:p14="http://schemas.microsoft.com/office/powerpoint/2010/main" val="365486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6EA3EFF-E203-4A12-B74C-7F60402A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MQTT packet format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xmlns="" id="{9CD64C7C-F612-4268-A564-1C0B33B744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412776"/>
            <a:ext cx="7776864" cy="2292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0E247F-06E5-4CDB-9F1B-83BB8CB18465}"/>
              </a:ext>
            </a:extLst>
          </p:cNvPr>
          <p:cNvSpPr txBox="1"/>
          <p:nvPr/>
        </p:nvSpPr>
        <p:spPr>
          <a:xfrm>
            <a:off x="432048" y="3807038"/>
            <a:ext cx="846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Fixed header(</a:t>
            </a:r>
            <a:r>
              <a:rPr lang="ko-KR" altLang="en-US" dirty="0" err="1">
                <a:latin typeface="+mn-ea"/>
              </a:rPr>
              <a:t>고정헤더</a:t>
            </a:r>
            <a:r>
              <a:rPr lang="en-US" altLang="ko-KR" dirty="0">
                <a:latin typeface="+mn-ea"/>
              </a:rPr>
              <a:t>) </a:t>
            </a:r>
          </a:p>
          <a:p>
            <a:pPr lvl="1"/>
            <a:r>
              <a:rPr lang="en-US" altLang="ko-KR" dirty="0">
                <a:latin typeface="+mn-ea"/>
              </a:rPr>
              <a:t>:2Bytes, </a:t>
            </a:r>
            <a:r>
              <a:rPr lang="ko-KR" altLang="en-US" dirty="0">
                <a:latin typeface="+mn-ea"/>
              </a:rPr>
              <a:t>메시지 타입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플래그</a:t>
            </a:r>
            <a:r>
              <a:rPr lang="en-US" altLang="ko-KR" dirty="0">
                <a:latin typeface="+mn-ea"/>
              </a:rPr>
              <a:t>, QoS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level,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Remaining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Length</a:t>
            </a:r>
            <a:r>
              <a:rPr lang="ko-KR" altLang="en-US" dirty="0">
                <a:latin typeface="+mn-ea"/>
              </a:rPr>
              <a:t>를 정의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Remaining Length: </a:t>
            </a:r>
          </a:p>
          <a:p>
            <a:pPr lvl="3"/>
            <a:r>
              <a:rPr lang="en-US" altLang="ko-KR" dirty="0">
                <a:latin typeface="+mn-ea"/>
              </a:rPr>
              <a:t>-Variable Header + length of Payload. (</a:t>
            </a:r>
            <a:r>
              <a:rPr lang="ko-KR" altLang="en-US" dirty="0">
                <a:latin typeface="+mn-ea"/>
              </a:rPr>
              <a:t>전체 메시지 크기</a:t>
            </a:r>
            <a:r>
              <a:rPr lang="en-US" altLang="ko-KR" dirty="0">
                <a:latin typeface="+mn-ea"/>
              </a:rPr>
              <a:t>)</a:t>
            </a:r>
          </a:p>
          <a:p>
            <a:pPr lvl="3"/>
            <a:r>
              <a:rPr lang="en-US" altLang="ko-KR" dirty="0">
                <a:latin typeface="+mn-ea"/>
              </a:rPr>
              <a:t>-MQTT</a:t>
            </a:r>
            <a:r>
              <a:rPr lang="ko-KR" altLang="en-US" dirty="0">
                <a:latin typeface="+mn-ea"/>
              </a:rPr>
              <a:t>가 다룰 수 있는 최대 메시지 크기 </a:t>
            </a:r>
            <a:r>
              <a:rPr lang="en-US" altLang="ko-KR" dirty="0">
                <a:latin typeface="+mn-ea"/>
              </a:rPr>
              <a:t>256Mb </a:t>
            </a:r>
            <a:r>
              <a:rPr lang="ko-KR" altLang="en-US" dirty="0">
                <a:latin typeface="+mn-ea"/>
              </a:rPr>
              <a:t>제한</a:t>
            </a:r>
            <a:r>
              <a:rPr lang="en-US" altLang="ko-KR" dirty="0">
                <a:latin typeface="+mn-ea"/>
              </a:rPr>
              <a:t>.</a:t>
            </a:r>
          </a:p>
          <a:p>
            <a:pPr lvl="3"/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Optional: Variable Header. </a:t>
            </a:r>
          </a:p>
          <a:p>
            <a:r>
              <a:rPr lang="en-US" altLang="ko-KR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353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684</TotalTime>
  <Words>828</Words>
  <Application>Microsoft Office PowerPoint</Application>
  <PresentationFormat>화면 슬라이드 쇼(4:3)</PresentationFormat>
  <Paragraphs>179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광장</vt:lpstr>
      <vt:lpstr>MQTT 프로토콜</vt:lpstr>
      <vt:lpstr>개요</vt:lpstr>
      <vt:lpstr>MQTT란?</vt:lpstr>
      <vt:lpstr>MQTT의 특징 </vt:lpstr>
      <vt:lpstr>사물 인터넷 구축의 제한사항</vt:lpstr>
      <vt:lpstr>MQTT 구조</vt:lpstr>
      <vt:lpstr>Topic</vt:lpstr>
      <vt:lpstr>Topic</vt:lpstr>
      <vt:lpstr>MQTT packet format</vt:lpstr>
      <vt:lpstr>Message Type</vt:lpstr>
      <vt:lpstr>QoS(Quality of Service)</vt:lpstr>
      <vt:lpstr>QoS(Quality of Service)</vt:lpstr>
      <vt:lpstr>PowerPoint 프레젠테이션</vt:lpstr>
      <vt:lpstr>QoS0 </vt:lpstr>
      <vt:lpstr>QoS1 </vt:lpstr>
      <vt:lpstr>QoS2 </vt:lpstr>
      <vt:lpstr>Client와 Server 간 연결을 잃었을 때 이를 보정하기 위한 자체 기능.</vt:lpstr>
      <vt:lpstr>Last Will and Testament</vt:lpstr>
      <vt:lpstr>Last Will And Testament</vt:lpstr>
      <vt:lpstr>Clean Session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프로토콜</dc:title>
  <dc:creator>203PC</dc:creator>
  <cp:lastModifiedBy>Kim Eunsuk</cp:lastModifiedBy>
  <cp:revision>49</cp:revision>
  <cp:lastPrinted>2018-05-21T02:10:23Z</cp:lastPrinted>
  <dcterms:created xsi:type="dcterms:W3CDTF">2018-05-11T05:09:18Z</dcterms:created>
  <dcterms:modified xsi:type="dcterms:W3CDTF">2019-02-06T07:48:06Z</dcterms:modified>
</cp:coreProperties>
</file>