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463" r:id="rId3"/>
    <p:sldId id="479" r:id="rId4"/>
    <p:sldId id="488" r:id="rId5"/>
    <p:sldId id="491" r:id="rId6"/>
    <p:sldId id="480" r:id="rId7"/>
    <p:sldId id="481" r:id="rId8"/>
    <p:sldId id="482" r:id="rId9"/>
    <p:sldId id="489" r:id="rId10"/>
    <p:sldId id="490" r:id="rId11"/>
    <p:sldId id="484" r:id="rId12"/>
    <p:sldId id="485" r:id="rId13"/>
    <p:sldId id="486" r:id="rId14"/>
    <p:sldId id="487" r:id="rId15"/>
    <p:sldId id="278" r:id="rId16"/>
  </p:sldIdLst>
  <p:sldSz cx="9144000" cy="6858000" type="screen4x3"/>
  <p:notesSz cx="9939338" cy="6805613"/>
  <p:embeddedFontLst>
    <p:embeddedFont>
      <p:font typeface="나눔고딕" charset="-127"/>
      <p:regular r:id="rId19"/>
      <p:bold r:id="rId20"/>
    </p:embeddedFont>
    <p:embeddedFont>
      <p:font typeface="맑은 고딕" pitchFamily="50" charset="-127"/>
      <p:regular r:id="rId21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-72" y="-9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2144"/>
        <p:guide pos="313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5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5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5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5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1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6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3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2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5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2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2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2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2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4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5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1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C2846-54E6-4FE2-841C-EDBEB1EDEF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6435727"/>
            <a:ext cx="2133600" cy="365125"/>
          </a:xfrm>
          <a:prstGeom prst="rect">
            <a:avLst/>
          </a:prstGeom>
        </p:spPr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20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entity@domain.tl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XMPP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4756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/>
          <p:cNvSpPr txBox="1"/>
          <p:nvPr/>
        </p:nvSpPr>
        <p:spPr>
          <a:xfrm>
            <a:off x="503548" y="1373551"/>
            <a:ext cx="8208912" cy="295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 smtClean="0">
                <a:solidFill>
                  <a:srgbClr val="00222D"/>
                </a:solidFill>
                <a:latin typeface="Calibri"/>
                <a:cs typeface="Calibri"/>
              </a:rPr>
              <a:t>메시지 구조는 트리 형식을 가지고 있다</a:t>
            </a:r>
            <a:r>
              <a:rPr lang="en-US" altLang="ko-KR" sz="1900" spc="108" dirty="0" smtClean="0">
                <a:solidFill>
                  <a:srgbClr val="00222D"/>
                </a:solidFill>
                <a:latin typeface="Calibri"/>
                <a:cs typeface="Calibri"/>
              </a:rPr>
              <a:t>.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pic>
        <p:nvPicPr>
          <p:cNvPr id="3074" name="Picture 2" descr="C:\Users\Kim Eunsuk\Desktop\트리구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36" y="1892842"/>
            <a:ext cx="6430011" cy="47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* </a:t>
            </a:r>
            <a:r>
              <a:rPr lang="ko-KR" altLang="en-US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메시지 구조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6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/>
          <p:cNvSpPr txBox="1"/>
          <p:nvPr/>
        </p:nvSpPr>
        <p:spPr>
          <a:xfrm>
            <a:off x="503548" y="1856151"/>
            <a:ext cx="4752528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클라이언트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2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개가 서버에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스트림을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확립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 err="1">
                <a:solidFill>
                  <a:srgbClr val="00222D"/>
                </a:solidFill>
                <a:latin typeface="Calibri"/>
                <a:cs typeface="Calibri"/>
              </a:rPr>
              <a:t>스탠자를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통해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통신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클라이언트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2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개가 서로 다른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도메인에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놓여 있는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경우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두 도메인의 서버는 도메인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간에 정보를 전송하기 위해 통신 채널을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확립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(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federation)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보안이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유지되는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연합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양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서버 간 인증된 통신 </a:t>
            </a:r>
            <a:r>
              <a:rPr lang="ko-KR" altLang="en-US" sz="1700" spc="108" dirty="0" err="1">
                <a:solidFill>
                  <a:srgbClr val="00222D"/>
                </a:solidFill>
                <a:latin typeface="Calibri"/>
                <a:cs typeface="Calibri"/>
              </a:rPr>
              <a:t>스트림을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위해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여러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도메인에서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신뢰할 수 있는 </a:t>
            </a:r>
            <a:r>
              <a:rPr lang="ko-KR" altLang="en-US" sz="1700" spc="108" dirty="0" smtClean="0">
                <a:solidFill>
                  <a:srgbClr val="00222D"/>
                </a:solidFill>
                <a:latin typeface="Calibri"/>
                <a:cs typeface="Calibri"/>
              </a:rPr>
              <a:t>통신을 위해 </a:t>
            </a:r>
            <a:r>
              <a:rPr lang="en-US" altLang="ko-KR" sz="1700" spc="108" dirty="0" err="1" smtClean="0">
                <a:solidFill>
                  <a:srgbClr val="00222D"/>
                </a:solidFill>
                <a:latin typeface="Calibri"/>
                <a:cs typeface="Calibri"/>
              </a:rPr>
              <a:t>tcp</a:t>
            </a:r>
            <a:r>
              <a:rPr lang="en-US" altLang="ko-KR" sz="1700" spc="108" dirty="0" smtClean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700" spc="108" dirty="0" smtClean="0">
                <a:solidFill>
                  <a:srgbClr val="00222D"/>
                </a:solidFill>
                <a:latin typeface="Calibri"/>
                <a:cs typeface="Calibri"/>
              </a:rPr>
              <a:t>이용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568780"/>
            <a:ext cx="3588868" cy="491628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Server federation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0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31640" y="4346495"/>
            <a:ext cx="7200800" cy="1984121"/>
          </a:xfrm>
          <a:prstGeom prst="rect">
            <a:avLst/>
          </a:prstGeom>
        </p:spPr>
        <p:txBody>
          <a:bodyPr wrap="square" lIns="49442" tIns="24721" rIns="49442" bIns="24721">
            <a:spAutoFit/>
          </a:bodyPr>
          <a:lstStyle/>
          <a:p>
            <a:pPr marL="335791" marR="1187285" indent="-97166" latinLnBrk="0">
              <a:spcBef>
                <a:spcPts val="108"/>
              </a:spcBef>
            </a:pP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ko-KR" sz="1500" kern="0" dirty="0" err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iq</a:t>
            </a:r>
            <a:r>
              <a:rPr lang="en-US" altLang="ko-KR" sz="1500" kern="0" spc="-11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sz="1500" kern="0" spc="3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ko-KR" sz="1500" kern="0" spc="3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ko-KR" sz="1500" kern="0" spc="3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</a:t>
            </a:r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61850Client@XMPPServer/</a:t>
            </a:r>
            <a:r>
              <a:rPr lang="en-US" altLang="ko-KR" sz="15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resourceId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</a:t>
            </a:r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61850Server@XMPPServer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35791" latinLnBrk="0"/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33644" latinLnBrk="0"/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ko-KR" sz="1500" kern="0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Payload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33644" latinLnBrk="0">
              <a:spcBef>
                <a:spcPts val="3"/>
              </a:spcBef>
            </a:pP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33644" latinLnBrk="0"/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ko-KR" sz="1500" kern="0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Payload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Bef>
                <a:spcPts val="5"/>
              </a:spcBef>
            </a:pPr>
            <a:r>
              <a:rPr lang="en-US" altLang="ko-KR" sz="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8281" latinLnBrk="0"/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ko-KR" sz="1500" kern="0" dirty="0" err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iq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719572" y="2028444"/>
            <a:ext cx="80648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스탠자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형식 예시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&lt;</a:t>
            </a:r>
            <a:r>
              <a:rPr lang="en-US" altLang="ko-KR" sz="1700" spc="108" dirty="0" err="1">
                <a:solidFill>
                  <a:srgbClr val="00222D"/>
                </a:solidFill>
                <a:latin typeface="Calibri"/>
                <a:cs typeface="Calibri"/>
              </a:rPr>
              <a:t>iq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/&gt; :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요청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/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응답에만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사용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유형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: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get“</a:t>
            </a:r>
          </a:p>
          <a:p>
            <a:pPr marL="810293" lvl="2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이 메시지는 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최종적으로 </a:t>
            </a: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get 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응답을 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기대</a:t>
            </a:r>
            <a:endParaRPr lang="en-US" altLang="ko-KR" sz="15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Stanza example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72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31640" y="4346495"/>
            <a:ext cx="7200800" cy="1984121"/>
          </a:xfrm>
          <a:prstGeom prst="rect">
            <a:avLst/>
          </a:prstGeom>
        </p:spPr>
        <p:txBody>
          <a:bodyPr wrap="square" lIns="49442" tIns="24721" rIns="49442" bIns="24721">
            <a:spAutoFit/>
          </a:bodyPr>
          <a:lstStyle/>
          <a:p>
            <a:pPr marL="335791" marR="1187285" indent="-97166" latinLnBrk="0">
              <a:spcBef>
                <a:spcPts val="108"/>
              </a:spcBef>
            </a:pP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ko-KR" sz="1500" kern="0" dirty="0" err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iq</a:t>
            </a:r>
            <a:r>
              <a:rPr lang="en-US" altLang="ko-KR" sz="1500" kern="0" spc="-11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sz="1500" kern="0" spc="3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ko-KR" sz="1500" kern="0" spc="3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ko-KR" sz="1500" kern="0" spc="3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</a:t>
            </a:r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61850Client@XMPPServer/</a:t>
            </a:r>
            <a:r>
              <a:rPr lang="en-US" altLang="ko-KR" sz="15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resourceId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</a:t>
            </a:r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61850Server@XMPPServer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35791" latinLnBrk="0"/>
            <a:r>
              <a:rPr lang="en-US" altLang="ko-KR" sz="15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</a:t>
            </a: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33644" latinLnBrk="0"/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ko-KR" sz="1500" kern="0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Payload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33644" latinLnBrk="0">
              <a:spcBef>
                <a:spcPts val="3"/>
              </a:spcBef>
            </a:pPr>
            <a:r>
              <a:rPr lang="en-US" altLang="ko-KR" sz="15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33644" latinLnBrk="0"/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ko-KR" sz="1500" kern="0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Payload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Bef>
                <a:spcPts val="5"/>
              </a:spcBef>
            </a:pPr>
            <a:r>
              <a:rPr lang="en-US" altLang="ko-KR" sz="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8281" latinLnBrk="0"/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ko-KR" sz="1500" kern="0" dirty="0" err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iq</a:t>
            </a:r>
            <a:r>
              <a:rPr lang="en-US" altLang="ko-KR" sz="15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719572" y="2028444"/>
            <a:ext cx="80648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속성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from“ :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송신자의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JID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포함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속성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to“ :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스탠자의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수신점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JID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포함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from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과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to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는 모두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도메인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en-US" altLang="ko-KR" sz="1700" spc="108" dirty="0" err="1">
                <a:solidFill>
                  <a:srgbClr val="00222D"/>
                </a:solidFill>
                <a:latin typeface="Calibri"/>
                <a:cs typeface="Calibri"/>
              </a:rPr>
              <a:t>XMPPServer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에 속하므로 메시지 전문은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"61850Client"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에서부터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en-US" altLang="ko-KR" sz="1700" spc="108" dirty="0" err="1">
                <a:solidFill>
                  <a:srgbClr val="00222D"/>
                </a:solidFill>
                <a:latin typeface="Calibri"/>
                <a:cs typeface="Calibri"/>
              </a:rPr>
              <a:t>XMPPServer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를 통해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"61850Server"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로 이동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408944" y="7002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Stanza example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/>
          <p:cNvSpPr txBox="1"/>
          <p:nvPr/>
        </p:nvSpPr>
        <p:spPr>
          <a:xfrm>
            <a:off x="503548" y="1856151"/>
            <a:ext cx="8208912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프리젠스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모니터링은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의 독특한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특징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연결된 개체들로 하여금 어떤 개체들이 역시 연결되어 있는지를 파악할 수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있게 함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&lt;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presence/&gt; </a:t>
            </a: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스탠자와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"rosters"(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각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개체를 대신하여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서버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가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관리하는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연락처 목록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)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를 바탕으로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함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클라이언트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상태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메시지를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자신의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서버를 통해 또 다른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클라이언트에게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송신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자신의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서버를 통해 또 다른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클라이언트로부터 상태 정보를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요청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자신의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서버를 통해 또 다른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클라이언트로부터 상태 정보를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구독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자신의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서버로 하여금 상태 정보를 구독한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클라이언트에게 전달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/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통보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</a:t>
            </a:r>
            <a:r>
              <a:rPr lang="en-US" altLang="ko-KR" sz="2500" b="1" spc="-15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Presence monitoring</a:t>
            </a:r>
            <a:endParaRPr lang="en-US" altLang="ko-KR" sz="2500" b="1" spc="-150" dirty="0" smtClean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24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XMPP </a:t>
            </a:r>
            <a:r>
              <a:rPr lang="ko-KR" altLang="en-US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란</a:t>
            </a:r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?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31F80DF-83D6-4688-925F-DF05240FB142}"/>
              </a:ext>
            </a:extLst>
          </p:cNvPr>
          <p:cNvSpPr/>
          <p:nvPr/>
        </p:nvSpPr>
        <p:spPr>
          <a:xfrm>
            <a:off x="466403" y="1574791"/>
            <a:ext cx="7458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E</a:t>
            </a:r>
            <a:r>
              <a:rPr lang="en-US" altLang="ko-KR" b="1" dirty="0" err="1" smtClean="0"/>
              <a:t>X</a:t>
            </a:r>
            <a:r>
              <a:rPr lang="en-US" altLang="ko-KR" dirty="0" err="1" smtClean="0"/>
              <a:t>tensible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M</a:t>
            </a:r>
            <a:r>
              <a:rPr lang="en-US" altLang="ko-KR" dirty="0" err="1" smtClean="0"/>
              <a:t>eseaging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resence 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rotocol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확장성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실시간성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메시지 기반 통신을 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XML </a:t>
            </a:r>
            <a:r>
              <a:rPr lang="ko-KR" altLang="en-US" dirty="0" smtClean="0"/>
              <a:t>은 메시지가 트리 구조로 구성되어있으며 구성요소는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스탠자</a:t>
            </a:r>
            <a:r>
              <a:rPr lang="en-US" altLang="ko-KR" dirty="0" smtClean="0"/>
              <a:t>(stanza)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XMPP</a:t>
            </a:r>
            <a:r>
              <a:rPr lang="ko-KR" altLang="en-US" dirty="0" smtClean="0"/>
              <a:t>는 두 개체 </a:t>
            </a:r>
            <a:r>
              <a:rPr lang="en-US" altLang="ko-KR" dirty="0" smtClean="0"/>
              <a:t>(XMPP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스탠자라고</a:t>
            </a:r>
            <a:r>
              <a:rPr lang="ko-KR" altLang="en-US" dirty="0" smtClean="0"/>
              <a:t> 하는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데이터의 조각들을 교환하게 하는 통신 프로토콜이다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스트림은</a:t>
            </a:r>
            <a:r>
              <a:rPr lang="ko-KR" altLang="en-US" dirty="0" smtClean="0"/>
              <a:t> 서버와 클라이언트 간의 통신을 위해 교환되는 메시지이다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스탠자는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presence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message, </a:t>
            </a:r>
            <a:r>
              <a:rPr lang="en-US" altLang="ko-KR" dirty="0" err="1" smtClean="0"/>
              <a:t>iq</a:t>
            </a:r>
            <a:r>
              <a:rPr lang="en-US" altLang="ko-KR" dirty="0" smtClean="0"/>
              <a:t>(info/query)</a:t>
            </a:r>
            <a:r>
              <a:rPr lang="ko-KR" altLang="en-US" dirty="0" smtClean="0"/>
              <a:t>로 구성이 되어있다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Presence </a:t>
            </a:r>
            <a:r>
              <a:rPr lang="ko-KR" altLang="en-US" dirty="0" err="1" smtClean="0"/>
              <a:t>스탠자는</a:t>
            </a:r>
            <a:r>
              <a:rPr lang="ko-KR" altLang="en-US" dirty="0" smtClean="0"/>
              <a:t> 통신하려고 하는 대상의 상태를 확인하는 부분이며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에는 실제 주고받을 메시지를 포함한다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Iq</a:t>
            </a:r>
            <a:r>
              <a:rPr lang="ko-KR" altLang="en-US" dirty="0" smtClean="0"/>
              <a:t>는 입력한 </a:t>
            </a:r>
            <a:r>
              <a:rPr lang="ko-KR" altLang="en-US" dirty="0" err="1" smtClean="0"/>
              <a:t>쿼리문에</a:t>
            </a:r>
            <a:r>
              <a:rPr lang="ko-KR" altLang="en-US" dirty="0" smtClean="0"/>
              <a:t> 대한 정보를 요청하거나 </a:t>
            </a:r>
            <a:r>
              <a:rPr lang="ko-KR" altLang="en-US" dirty="0" err="1" smtClean="0"/>
              <a:t>응답받는</a:t>
            </a:r>
            <a:r>
              <a:rPr lang="ko-KR" altLang="en-US" dirty="0" smtClean="0"/>
              <a:t> 부분이다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27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XMPP </a:t>
            </a:r>
            <a:r>
              <a:rPr lang="ko-KR" altLang="en-US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통신 방식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31F80DF-83D6-4688-925F-DF05240FB142}"/>
              </a:ext>
            </a:extLst>
          </p:cNvPr>
          <p:cNvSpPr/>
          <p:nvPr/>
        </p:nvSpPr>
        <p:spPr>
          <a:xfrm>
            <a:off x="466404" y="1384291"/>
            <a:ext cx="41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XMPP</a:t>
            </a:r>
            <a:r>
              <a:rPr lang="ko-KR" altLang="en-US" dirty="0"/>
              <a:t>는 기본적으로 발행</a:t>
            </a:r>
            <a:r>
              <a:rPr lang="en-US" altLang="ko-KR" dirty="0"/>
              <a:t>-</a:t>
            </a:r>
            <a:r>
              <a:rPr lang="ko-KR" altLang="en-US" dirty="0"/>
              <a:t>구독</a:t>
            </a:r>
            <a:r>
              <a:rPr lang="en-US" altLang="ko-KR" dirty="0"/>
              <a:t>(publish-subscribe) </a:t>
            </a:r>
            <a:r>
              <a:rPr lang="ko-KR" altLang="en-US" dirty="0"/>
              <a:t>방식으로 통신을</a:t>
            </a:r>
          </a:p>
          <a:p>
            <a:r>
              <a:rPr lang="ko-KR" altLang="en-US" dirty="0"/>
              <a:t>수행하며 </a:t>
            </a:r>
            <a:r>
              <a:rPr lang="en-US" altLang="ko-KR" dirty="0" err="1"/>
              <a:t>iq</a:t>
            </a:r>
            <a:r>
              <a:rPr lang="en-US" altLang="ko-KR" dirty="0"/>
              <a:t> </a:t>
            </a:r>
            <a:r>
              <a:rPr lang="ko-KR" altLang="en-US" dirty="0" err="1"/>
              <a:t>스탠자의</a:t>
            </a:r>
            <a:r>
              <a:rPr lang="ko-KR" altLang="en-US" dirty="0"/>
              <a:t> 경우 요청</a:t>
            </a:r>
            <a:r>
              <a:rPr lang="en-US" altLang="ko-KR" dirty="0"/>
              <a:t>-</a:t>
            </a:r>
            <a:r>
              <a:rPr lang="ko-KR" altLang="en-US" dirty="0"/>
              <a:t>응답</a:t>
            </a:r>
            <a:r>
              <a:rPr lang="en-US" altLang="ko-KR" dirty="0"/>
              <a:t>(request-response) </a:t>
            </a:r>
            <a:r>
              <a:rPr lang="ko-KR" altLang="en-US" dirty="0"/>
              <a:t>방식으로 구성</a:t>
            </a:r>
          </a:p>
          <a:p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발행</a:t>
            </a:r>
            <a:r>
              <a:rPr lang="en-US" altLang="ko-KR" dirty="0"/>
              <a:t>-</a:t>
            </a:r>
            <a:r>
              <a:rPr lang="ko-KR" altLang="en-US" dirty="0"/>
              <a:t>구독 방식은 발행을 수행하는 </a:t>
            </a:r>
            <a:r>
              <a:rPr lang="ko-KR" altLang="en-US" dirty="0" smtClean="0"/>
              <a:t> 서버가 </a:t>
            </a:r>
            <a:r>
              <a:rPr lang="ko-KR" altLang="en-US" dirty="0"/>
              <a:t>발행을 </a:t>
            </a:r>
            <a:r>
              <a:rPr lang="ko-KR" altLang="en-US" dirty="0" smtClean="0"/>
              <a:t>시작했을 </a:t>
            </a:r>
            <a:r>
              <a:rPr lang="ko-KR" altLang="en-US" dirty="0"/>
              <a:t>때 브로커에서 해당 토픽을 구독하는 클라이언트들에게 </a:t>
            </a:r>
            <a:r>
              <a:rPr lang="ko-KR" altLang="en-US" dirty="0" smtClean="0"/>
              <a:t>메시지를 전송하는 </a:t>
            </a:r>
            <a:r>
              <a:rPr lang="ko-KR" altLang="en-US" dirty="0"/>
              <a:t>방식이다</a:t>
            </a:r>
            <a:r>
              <a:rPr lang="en-US" altLang="ko-KR" dirty="0"/>
              <a:t>. </a:t>
            </a:r>
            <a:r>
              <a:rPr lang="ko-KR" altLang="en-US" dirty="0"/>
              <a:t>요청</a:t>
            </a:r>
            <a:r>
              <a:rPr lang="en-US" altLang="ko-KR" dirty="0"/>
              <a:t>-</a:t>
            </a:r>
            <a:r>
              <a:rPr lang="ko-KR" altLang="en-US" dirty="0"/>
              <a:t>응답 방식은 클라이언트가 서버에게 요청을 </a:t>
            </a:r>
            <a:r>
              <a:rPr lang="ko-KR" altLang="en-US" dirty="0" smtClean="0"/>
              <a:t>하고 </a:t>
            </a:r>
            <a:r>
              <a:rPr lang="ko-KR" altLang="en-US" dirty="0"/>
              <a:t>그에 대한 응답을 서버가 수행하는 방식이다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2" y="1730070"/>
            <a:ext cx="4245892" cy="429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7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XMPP </a:t>
            </a:r>
            <a:r>
              <a:rPr lang="ko-KR" altLang="en-US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통신 방식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31F80DF-83D6-4688-925F-DF05240FB142}"/>
              </a:ext>
            </a:extLst>
          </p:cNvPr>
          <p:cNvSpPr/>
          <p:nvPr/>
        </p:nvSpPr>
        <p:spPr>
          <a:xfrm>
            <a:off x="466404" y="1384291"/>
            <a:ext cx="4101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XMPP </a:t>
            </a:r>
            <a:r>
              <a:rPr lang="ko-KR" altLang="en-US" dirty="0" smtClean="0"/>
              <a:t>클라이언트는 서로 직접 연결 되어있지 않고 하나 이상의 중개 서버</a:t>
            </a:r>
            <a:r>
              <a:rPr lang="en-US" altLang="ko-KR" dirty="0" smtClean="0"/>
              <a:t>(XMPP </a:t>
            </a:r>
            <a:r>
              <a:rPr lang="ko-KR" altLang="en-US" dirty="0" smtClean="0"/>
              <a:t>서버들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중개서버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스탠자들의</a:t>
            </a:r>
            <a:r>
              <a:rPr lang="ko-KR" altLang="en-US" dirty="0" smtClean="0"/>
              <a:t> 전송경로를 형성한다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XMPP </a:t>
            </a:r>
            <a:r>
              <a:rPr lang="ko-KR" altLang="en-US" dirty="0" smtClean="0"/>
              <a:t>클라이언트 사이의 영역 간 통신을 위해 서버간 서로 연결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클라이언트가 자신의 </a:t>
            </a:r>
            <a:r>
              <a:rPr lang="en-US" altLang="ko-KR" dirty="0" smtClean="0"/>
              <a:t>XMPP </a:t>
            </a:r>
            <a:r>
              <a:rPr lang="ko-KR" altLang="en-US" dirty="0" smtClean="0"/>
              <a:t>서버에 연결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기본 전송 방식은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개시하여 </a:t>
            </a:r>
            <a:r>
              <a:rPr lang="ko-KR" altLang="en-US" dirty="0" err="1" smtClean="0"/>
              <a:t>스트림이라</a:t>
            </a:r>
            <a:r>
              <a:rPr lang="ko-KR" altLang="en-US" dirty="0" smtClean="0"/>
              <a:t> 하는 논리 채널을 만들어 </a:t>
            </a:r>
            <a:r>
              <a:rPr lang="ko-KR" altLang="en-US" dirty="0" err="1" smtClean="0"/>
              <a:t>내는것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서버</a:t>
            </a:r>
            <a:r>
              <a:rPr lang="en-US" altLang="ko-KR" dirty="0"/>
              <a:t> </a:t>
            </a:r>
            <a:r>
              <a:rPr lang="en-US" altLang="ko-KR" dirty="0" smtClean="0"/>
              <a:t>: XMPP </a:t>
            </a:r>
            <a:r>
              <a:rPr lang="ko-KR" altLang="en-US" dirty="0" smtClean="0"/>
              <a:t>클라이언트가 보낸 </a:t>
            </a:r>
            <a:r>
              <a:rPr lang="ko-KR" altLang="en-US" dirty="0" err="1" smtClean="0"/>
              <a:t>스탠자가</a:t>
            </a:r>
            <a:r>
              <a:rPr lang="ko-KR" altLang="en-US" dirty="0" smtClean="0"/>
              <a:t> 서버를 통해 수신자 </a:t>
            </a:r>
            <a:r>
              <a:rPr lang="en-US" altLang="ko-KR" dirty="0" smtClean="0"/>
              <a:t>XMPP </a:t>
            </a:r>
            <a:r>
              <a:rPr lang="ko-KR" altLang="en-US" dirty="0" smtClean="0"/>
              <a:t>클라이언트까지 전송될 수 있도록 비슷한 방식으로 서로 연결</a:t>
            </a:r>
            <a:endParaRPr lang="en-US" altLang="ko-KR" dirty="0" smtClean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2" y="1730070"/>
            <a:ext cx="4245892" cy="429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0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XMPP </a:t>
            </a:r>
            <a:r>
              <a:rPr lang="ko-KR" altLang="en-US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보안방식 및 통신계층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31F80DF-83D6-4688-925F-DF05240FB142}"/>
              </a:ext>
            </a:extLst>
          </p:cNvPr>
          <p:cNvSpPr/>
          <p:nvPr/>
        </p:nvSpPr>
        <p:spPr>
          <a:xfrm>
            <a:off x="463074" y="1670189"/>
            <a:ext cx="80171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XMPP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OSI 7 Layer </a:t>
            </a:r>
            <a:r>
              <a:rPr lang="ko-KR" altLang="en-US" dirty="0" smtClean="0"/>
              <a:t>중 응용계층에 속하고 전송 방식으로는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보안 기법으로 </a:t>
            </a:r>
            <a:r>
              <a:rPr lang="en-US" altLang="ko-KR" dirty="0" smtClean="0"/>
              <a:t>SASL/TLS(Simple </a:t>
            </a:r>
            <a:r>
              <a:rPr lang="en-US" altLang="ko-KR" dirty="0"/>
              <a:t>Authentication and Security </a:t>
            </a:r>
            <a:r>
              <a:rPr lang="en-US" altLang="ko-KR" dirty="0" smtClean="0"/>
              <a:t>Layer/Transport Layer </a:t>
            </a:r>
            <a:r>
              <a:rPr lang="en-US" altLang="ko-KR" dirty="0"/>
              <a:t>Security)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SASL : </a:t>
            </a:r>
            <a:r>
              <a:rPr lang="en-US" altLang="ko-KR" b="1" dirty="0"/>
              <a:t>SASL</a:t>
            </a:r>
            <a:r>
              <a:rPr lang="en-US" altLang="ko-KR" dirty="0"/>
              <a:t>(Simple Authentication and Security Layer)</a:t>
            </a:r>
            <a:r>
              <a:rPr lang="ko-KR" altLang="en-US" dirty="0"/>
              <a:t>은 </a:t>
            </a:r>
            <a:r>
              <a:rPr lang="ko-KR" altLang="en-US" dirty="0" smtClean="0"/>
              <a:t>인터넷 프로토콜에서 </a:t>
            </a:r>
            <a:r>
              <a:rPr lang="ko-KR" altLang="en-US" dirty="0"/>
              <a:t>인증과 데이터보안을 위한 </a:t>
            </a:r>
            <a:r>
              <a:rPr lang="ko-KR" altLang="en-US" dirty="0" smtClean="0"/>
              <a:t>프레임워크 </a:t>
            </a:r>
            <a:r>
              <a:rPr lang="en-US" altLang="ko-KR" dirty="0" smtClean="0"/>
              <a:t>SASL</a:t>
            </a:r>
            <a:r>
              <a:rPr lang="ko-KR" altLang="en-US" dirty="0" smtClean="0"/>
              <a:t>에 의해 제공된 서비스들을 보완하기 위해 </a:t>
            </a:r>
            <a:r>
              <a:rPr lang="en-US" altLang="ko-KR" dirty="0" smtClean="0"/>
              <a:t>TLS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TLS : TLS</a:t>
            </a:r>
            <a:r>
              <a:rPr lang="ko-KR" altLang="en-US" dirty="0" smtClean="0"/>
              <a:t>암호화 </a:t>
            </a:r>
            <a:r>
              <a:rPr lang="ko-KR" altLang="en-US" dirty="0"/>
              <a:t>프로토콜은 보안 연결을 제공하여 두 당사자가 사생활 보호와 데이터 </a:t>
            </a:r>
            <a:r>
              <a:rPr lang="ko-KR" altLang="en-US" dirty="0" err="1"/>
              <a:t>무결성을</a:t>
            </a:r>
            <a:r>
              <a:rPr lang="ko-KR" altLang="en-US" dirty="0"/>
              <a:t> 가지고 서로 통신할 수 있도록 해줍니다</a:t>
            </a:r>
            <a:r>
              <a:rPr lang="en-US" altLang="ko-KR" dirty="0"/>
              <a:t>. TLS(Transport Layer Security) </a:t>
            </a:r>
            <a:r>
              <a:rPr lang="ko-KR" altLang="en-US" dirty="0"/>
              <a:t>프로토콜은 </a:t>
            </a:r>
            <a:r>
              <a:rPr lang="en-US" altLang="ko-KR" dirty="0"/>
              <a:t>SSL(Secure Socket Layer) </a:t>
            </a:r>
            <a:r>
              <a:rPr lang="ko-KR" altLang="en-US" dirty="0"/>
              <a:t>프로토콜에서 </a:t>
            </a:r>
            <a:r>
              <a:rPr lang="ko-KR" altLang="en-US" dirty="0" smtClean="0"/>
              <a:t>발전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15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624363"/>
            <a:ext cx="3775824" cy="463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15"/>
          <p:cNvSpPr txBox="1"/>
          <p:nvPr/>
        </p:nvSpPr>
        <p:spPr>
          <a:xfrm>
            <a:off x="503548" y="1856151"/>
            <a:ext cx="396044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연결 과정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서버와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TCP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연결 생성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(TLS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사용 무방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)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SASL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을 통해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인증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 err="1">
                <a:solidFill>
                  <a:srgbClr val="00222D"/>
                </a:solidFill>
                <a:latin typeface="Calibri"/>
                <a:cs typeface="Calibri"/>
              </a:rPr>
              <a:t>스트림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2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개 오픈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810293" lvl="2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서버로의 </a:t>
            </a:r>
            <a:r>
              <a:rPr lang="ko-KR" altLang="en-US" sz="1500" spc="108" dirty="0" err="1">
                <a:solidFill>
                  <a:srgbClr val="00222D"/>
                </a:solidFill>
                <a:latin typeface="Calibri"/>
                <a:cs typeface="Calibri"/>
              </a:rPr>
              <a:t>업스트림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 통신을 위한 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것</a:t>
            </a:r>
            <a:endParaRPr lang="en-US" altLang="ko-KR" sz="15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810293" lvl="2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서버에서부터의 </a:t>
            </a:r>
            <a:r>
              <a:rPr lang="ko-KR" altLang="en-US" sz="1500" spc="108" dirty="0" err="1">
                <a:solidFill>
                  <a:srgbClr val="00222D"/>
                </a:solidFill>
                <a:latin typeface="Calibri"/>
                <a:cs typeface="Calibri"/>
              </a:rPr>
              <a:t>다운스트림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 통신을 위한 </a:t>
            </a:r>
            <a:r>
              <a:rPr lang="ko-KR" altLang="en-US" sz="1500" spc="108" dirty="0">
                <a:solidFill>
                  <a:srgbClr val="00222D"/>
                </a:solidFill>
                <a:latin typeface="Calibri"/>
                <a:cs typeface="Calibri"/>
              </a:rPr>
              <a:t>것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리소스를 </a:t>
            </a:r>
            <a:r>
              <a:rPr lang="ko-KR" altLang="en-US" sz="1700" spc="108" dirty="0" err="1">
                <a:solidFill>
                  <a:srgbClr val="00222D"/>
                </a:solidFill>
                <a:latin typeface="Calibri"/>
                <a:cs typeface="Calibri"/>
              </a:rPr>
              <a:t>스트림에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결합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4"/>
              </a:buBlip>
            </a:pP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Principles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624363"/>
            <a:ext cx="3775824" cy="463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15"/>
          <p:cNvSpPr txBox="1"/>
          <p:nvPr/>
        </p:nvSpPr>
        <p:spPr>
          <a:xfrm>
            <a:off x="503548" y="1856151"/>
            <a:ext cx="396044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스탠자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종류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3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가지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4"/>
              </a:buBlip>
            </a:pP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</a:t>
            </a:r>
            <a:r>
              <a:rPr lang="en-US" altLang="ko-KR" sz="1700" spc="108" dirty="0" err="1">
                <a:solidFill>
                  <a:srgbClr val="00222D"/>
                </a:solidFill>
                <a:latin typeface="Calibri"/>
                <a:cs typeface="Calibri"/>
              </a:rPr>
              <a:t>iq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“ :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요청</a:t>
            </a: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/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응답 교환에만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사용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810293" lvl="2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500" spc="108" dirty="0" smtClean="0">
                <a:solidFill>
                  <a:srgbClr val="00222D"/>
                </a:solidFill>
                <a:latin typeface="Calibri"/>
                <a:cs typeface="Calibri"/>
              </a:rPr>
              <a:t>&lt;</a:t>
            </a:r>
            <a:r>
              <a:rPr lang="en-US" altLang="ko-KR" sz="1500" spc="108" dirty="0" err="1">
                <a:solidFill>
                  <a:srgbClr val="00222D"/>
                </a:solidFill>
                <a:latin typeface="Calibri"/>
                <a:cs typeface="Calibri"/>
              </a:rPr>
              <a:t>iq</a:t>
            </a: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/&gt;</a:t>
            </a:r>
          </a:p>
          <a:p>
            <a:pPr marL="810293" lvl="2" indent="-309010" latinLnBrk="0">
              <a:lnSpc>
                <a:spcPts val="2406"/>
              </a:lnSpc>
              <a:buBlip>
                <a:blip r:embed="rId4"/>
              </a:buBlip>
            </a:pP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"message“ : </a:t>
            </a:r>
            <a:r>
              <a:rPr lang="ko-KR" altLang="en-US" sz="1700" spc="108" dirty="0" err="1">
                <a:solidFill>
                  <a:srgbClr val="00222D"/>
                </a:solidFill>
                <a:latin typeface="Calibri"/>
                <a:cs typeface="Calibri"/>
              </a:rPr>
              <a:t>푸시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교환에만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사용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810293" lvl="2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500" spc="108" dirty="0" smtClean="0">
                <a:solidFill>
                  <a:srgbClr val="00222D"/>
                </a:solidFill>
                <a:latin typeface="Calibri"/>
                <a:cs typeface="Calibri"/>
              </a:rPr>
              <a:t>&lt;</a:t>
            </a: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message</a:t>
            </a: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/&gt;</a:t>
            </a:r>
          </a:p>
          <a:p>
            <a:pPr marL="810293" lvl="2" indent="-309010" latinLnBrk="0">
              <a:lnSpc>
                <a:spcPts val="2406"/>
              </a:lnSpc>
              <a:buBlip>
                <a:blip r:embed="rId4"/>
              </a:buBlip>
            </a:pP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"presence“ : </a:t>
            </a:r>
            <a:r>
              <a:rPr lang="ko-KR" altLang="en-US" sz="1700" spc="108" dirty="0" err="1">
                <a:solidFill>
                  <a:srgbClr val="00222D"/>
                </a:solidFill>
                <a:latin typeface="Calibri"/>
                <a:cs typeface="Calibri"/>
              </a:rPr>
              <a:t>프리젠스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알림에만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사용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810293" lvl="2" indent="-309010" latinLnBrk="0">
              <a:lnSpc>
                <a:spcPts val="2406"/>
              </a:lnSpc>
              <a:buBlip>
                <a:blip r:embed="rId4"/>
              </a:buBlip>
            </a:pP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&lt;</a:t>
            </a:r>
            <a:r>
              <a:rPr lang="en-US" altLang="ko-KR" sz="1500" spc="108" dirty="0">
                <a:solidFill>
                  <a:srgbClr val="00222D"/>
                </a:solidFill>
                <a:latin typeface="Calibri"/>
                <a:cs typeface="Calibri"/>
              </a:rPr>
              <a:t>presence/&gt;</a:t>
            </a:r>
            <a:endParaRPr lang="en-US" altLang="ko-KR" sz="17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4"/>
              </a:buBlip>
            </a:pP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Principles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9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/>
          <p:cNvSpPr txBox="1"/>
          <p:nvPr/>
        </p:nvSpPr>
        <p:spPr>
          <a:xfrm>
            <a:off x="503548" y="1856151"/>
            <a:ext cx="8208912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각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개체는 고유한 주소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(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JID)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필요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JID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: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이메일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주소와 </a:t>
            </a: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비슷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700" u="sng" dirty="0" err="1">
                <a:hlinkClick r:id="rId4"/>
              </a:rPr>
              <a:t>entity@domain.tld</a:t>
            </a:r>
            <a:r>
              <a:rPr lang="en-US" altLang="ko-KR" sz="1700" dirty="0">
                <a:hlinkClick r:id="rId4"/>
              </a:rPr>
              <a:t>.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모든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JID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에는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도메인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부분이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포함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서버에 연결되는 각 객체는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JID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가짐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7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서버가 속한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도메인에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해당하는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도메인 </a:t>
            </a:r>
            <a:r>
              <a:rPr lang="ko-KR" altLang="en-US" sz="1700" spc="108" dirty="0" err="1">
                <a:solidFill>
                  <a:srgbClr val="00222D"/>
                </a:solidFill>
                <a:latin typeface="Calibri"/>
                <a:cs typeface="Calibri"/>
              </a:rPr>
              <a:t>식별자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 존재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개체들은 </a:t>
            </a:r>
            <a:r>
              <a:rPr lang="en-US" altLang="ko-KR" sz="1900" spc="108" dirty="0" smtClean="0">
                <a:solidFill>
                  <a:srgbClr val="00222D"/>
                </a:solidFill>
                <a:latin typeface="Calibri"/>
                <a:cs typeface="Calibri"/>
              </a:rPr>
              <a:t>DNS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서비스를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사용하여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서버의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IP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주소 결정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클라이언트가 서버에 연결될 때는 이 연결을 위해 추가적으로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리소스 </a:t>
            </a:r>
            <a:r>
              <a:rPr lang="ko-KR" altLang="en-US" sz="1900" spc="108" dirty="0" err="1">
                <a:solidFill>
                  <a:srgbClr val="00222D"/>
                </a:solidFill>
                <a:latin typeface="Calibri"/>
                <a:cs typeface="Calibri"/>
              </a:rPr>
              <a:t>식별자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 정의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563085" lvl="1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연결을 확립하기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위해 클라이언트 쪽에 사용된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장치의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이름이 될 수 </a:t>
            </a:r>
            <a:r>
              <a:rPr lang="ko-KR" altLang="en-US" sz="1700" spc="108" dirty="0">
                <a:solidFill>
                  <a:srgbClr val="00222D"/>
                </a:solidFill>
                <a:latin typeface="Calibri"/>
                <a:cs typeface="Calibri"/>
              </a:rPr>
              <a:t>있음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완전한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JID </a:t>
            </a:r>
            <a:r>
              <a:rPr lang="en-US" altLang="ko-KR" sz="1900" spc="108" dirty="0" err="1">
                <a:solidFill>
                  <a:srgbClr val="00222D"/>
                </a:solidFill>
                <a:latin typeface="Calibri"/>
                <a:cs typeface="Calibri"/>
              </a:rPr>
              <a:t>entity@domain.tld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/resource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는 </a:t>
            </a:r>
            <a:r>
              <a:rPr lang="en-US" altLang="ko-KR" sz="1900" spc="108" dirty="0">
                <a:solidFill>
                  <a:srgbClr val="00222D"/>
                </a:solidFill>
                <a:latin typeface="Calibri"/>
                <a:cs typeface="Calibri"/>
              </a:rPr>
              <a:t>XMPP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클라이언트의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연결 </a:t>
            </a:r>
            <a:r>
              <a:rPr lang="ko-KR" altLang="en-US" sz="1900" spc="108" dirty="0">
                <a:solidFill>
                  <a:srgbClr val="00222D"/>
                </a:solidFill>
                <a:latin typeface="Calibri"/>
                <a:cs typeface="Calibri"/>
              </a:rPr>
              <a:t>식별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* Address scheme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/>
          <p:cNvSpPr txBox="1"/>
          <p:nvPr/>
        </p:nvSpPr>
        <p:spPr>
          <a:xfrm>
            <a:off x="503548" y="1856151"/>
            <a:ext cx="8208912" cy="295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877" indent="-309010" latinLnBrk="0">
              <a:lnSpc>
                <a:spcPts val="2406"/>
              </a:lnSpc>
              <a:buBlip>
                <a:blip r:embed="rId3"/>
              </a:buBlip>
            </a:pPr>
            <a:r>
              <a:rPr lang="ko-KR" altLang="en-US" sz="1900" spc="108" dirty="0" smtClean="0">
                <a:solidFill>
                  <a:srgbClr val="00222D"/>
                </a:solidFill>
                <a:latin typeface="Calibri"/>
                <a:cs typeface="Calibri"/>
              </a:rPr>
              <a:t>메시지 구조는 트리 형식을 가지고 있다</a:t>
            </a:r>
            <a:r>
              <a:rPr lang="en-US" altLang="ko-KR" sz="1900" spc="108" dirty="0" smtClean="0">
                <a:solidFill>
                  <a:srgbClr val="00222D"/>
                </a:solidFill>
                <a:latin typeface="Calibri"/>
                <a:cs typeface="Calibri"/>
              </a:rPr>
              <a:t>.</a:t>
            </a:r>
            <a:endParaRPr lang="en-US" altLang="ko-KR" sz="1900" spc="108" dirty="0">
              <a:solidFill>
                <a:srgbClr val="00222D"/>
              </a:solidFill>
              <a:latin typeface="Calibri"/>
              <a:cs typeface="Calibri"/>
            </a:endParaRPr>
          </a:p>
        </p:txBody>
      </p:sp>
      <p:pic>
        <p:nvPicPr>
          <p:cNvPr id="2051" name="Picture 3" descr="C:\Users\Kim Eunsuk\Desktop\트리구조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97" y="3025572"/>
            <a:ext cx="7246843" cy="234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6544" y="5351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* </a:t>
            </a:r>
            <a:r>
              <a:rPr lang="ko-KR" altLang="en-US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메시지 구조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80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19730</TotalTime>
  <Words>770</Words>
  <Application>Microsoft Office PowerPoint</Application>
  <PresentationFormat>화면 슬라이드 쇼(4:3)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Courier New</vt:lpstr>
      <vt:lpstr>나눔고딕</vt:lpstr>
      <vt:lpstr>맑은 고딕</vt:lpstr>
      <vt:lpstr>Times New Roman</vt:lpstr>
      <vt:lpstr>Calibri</vt:lpstr>
      <vt:lpstr>Wingdings</vt:lpstr>
      <vt:lpstr>Office 테마</vt:lpstr>
      <vt:lpstr>XMPP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 Eunsuk</cp:lastModifiedBy>
  <cp:revision>255</cp:revision>
  <cp:lastPrinted>2018-04-03T08:46:35Z</cp:lastPrinted>
  <dcterms:created xsi:type="dcterms:W3CDTF">2011-08-24T01:05:33Z</dcterms:created>
  <dcterms:modified xsi:type="dcterms:W3CDTF">2018-05-23T08:08:01Z</dcterms:modified>
</cp:coreProperties>
</file>