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7" r:id="rId2"/>
    <p:sldId id="463" r:id="rId3"/>
    <p:sldId id="477" r:id="rId4"/>
    <p:sldId id="478" r:id="rId5"/>
    <p:sldId id="479" r:id="rId6"/>
    <p:sldId id="481" r:id="rId7"/>
    <p:sldId id="482" r:id="rId8"/>
    <p:sldId id="483" r:id="rId9"/>
    <p:sldId id="480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4" r:id="rId30"/>
    <p:sldId id="475" r:id="rId31"/>
    <p:sldId id="476" r:id="rId32"/>
    <p:sldId id="452" r:id="rId33"/>
    <p:sldId id="453" r:id="rId34"/>
    <p:sldId id="455" r:id="rId35"/>
    <p:sldId id="456" r:id="rId36"/>
    <p:sldId id="457" r:id="rId37"/>
    <p:sldId id="458" r:id="rId38"/>
    <p:sldId id="459" r:id="rId39"/>
    <p:sldId id="460" r:id="rId40"/>
    <p:sldId id="461" r:id="rId41"/>
    <p:sldId id="462" r:id="rId42"/>
    <p:sldId id="353" r:id="rId43"/>
    <p:sldId id="446" r:id="rId44"/>
    <p:sldId id="447" r:id="rId45"/>
    <p:sldId id="448" r:id="rId46"/>
    <p:sldId id="449" r:id="rId47"/>
    <p:sldId id="450" r:id="rId48"/>
    <p:sldId id="451" r:id="rId49"/>
    <p:sldId id="278" r:id="rId50"/>
  </p:sldIdLst>
  <p:sldSz cx="9144000" cy="6858000" type="screen4x3"/>
  <p:notesSz cx="9939338" cy="6805613"/>
  <p:embeddedFontLst>
    <p:embeddedFont>
      <p:font typeface="나눔고딕" panose="020B0600000101010101" charset="-127"/>
      <p:regular r:id="rId53"/>
      <p:bold r:id="rId54"/>
    </p:embeddedFont>
    <p:embeddedFont>
      <p:font typeface="맑은 고딕" panose="020B0503020000020004" pitchFamily="50" charset="-127"/>
      <p:regular r:id="rId55"/>
      <p:bold r:id="rId5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2144">
          <p15:clr>
            <a:srgbClr val="A4A3A4"/>
          </p15:clr>
        </p15:guide>
        <p15:guide id="4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86364" autoAdjust="0"/>
  </p:normalViewPr>
  <p:slideViewPr>
    <p:cSldViewPr snapToGrid="0">
      <p:cViewPr>
        <p:scale>
          <a:sx n="66" d="100"/>
          <a:sy n="66" d="100"/>
        </p:scale>
        <p:origin x="372" y="114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  <p:guide orient="horz" pos="2144"/>
        <p:guide pos="313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6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995" y="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64152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995" y="6464152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5" y="1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5" y="3232666"/>
            <a:ext cx="7951470" cy="3062526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64152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5" y="6464152"/>
            <a:ext cx="4307047" cy="340281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38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315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339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74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20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88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78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305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75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102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212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99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20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374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053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73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02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13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488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97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973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752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314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1652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4735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733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9528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605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2197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704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95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597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957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1238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521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858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270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032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133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0165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048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148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583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093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585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87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C2CC-604C-4406-8CF9-71D7D66466B5}" type="datetime1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9BF0-386A-48AE-AA5C-58ED83C40358}" type="datetime1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36C0-CE7B-4B90-B989-E979B327954B}" type="datetime1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2F71A39E-4E25-4D66-9480-0C3FC7BD5839}" type="datetime1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F4F720B-388B-4B96-A046-D0674744111C}" type="datetime1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9E2F7A9-9E06-4FE8-9BC0-A77CABEBD58B}" type="datetime1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1603" y="2086113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IEC  61850-6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47565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Use of SCL in the Engineering process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616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7F860C-6435-41F4-984F-44BFEDBEA955}"/>
              </a:ext>
            </a:extLst>
          </p:cNvPr>
          <p:cNvSpPr/>
          <p:nvPr/>
        </p:nvSpPr>
        <p:spPr>
          <a:xfrm>
            <a:off x="742282" y="1909840"/>
            <a:ext cx="74587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Figure 1 </a:t>
            </a:r>
            <a:r>
              <a:rPr lang="ko-KR" altLang="en-US" dirty="0"/>
              <a:t>의 점선 아래 부분은 </a:t>
            </a:r>
            <a:r>
              <a:rPr lang="en-US" altLang="ko-KR" dirty="0"/>
              <a:t>IED </a:t>
            </a:r>
            <a:r>
              <a:rPr lang="ko-KR" altLang="en-US" dirty="0"/>
              <a:t>구성 데이터를 </a:t>
            </a:r>
            <a:r>
              <a:rPr lang="en-US" altLang="ko-KR" dirty="0"/>
              <a:t>IED </a:t>
            </a:r>
            <a:r>
              <a:rPr lang="ko-KR" altLang="en-US" dirty="0"/>
              <a:t>로 가져올 수 있는 방법을 나타낸다</a:t>
            </a:r>
            <a:r>
              <a:rPr lang="en-US" altLang="ko-KR" dirty="0"/>
              <a:t>. </a:t>
            </a:r>
            <a:r>
              <a:rPr lang="ko-KR" altLang="en-US" dirty="0"/>
              <a:t> 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다음과 같이 실행이 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IED </a:t>
            </a:r>
            <a:r>
              <a:rPr lang="ko-KR" altLang="en-US" dirty="0"/>
              <a:t>에 로컬로 연결된 엔지니어링 워크 스테이션의 로컬 통신</a:t>
            </a:r>
            <a:r>
              <a:rPr lang="en-US" altLang="ko-KR" dirty="0"/>
              <a:t>. </a:t>
            </a:r>
            <a:r>
              <a:rPr lang="ko-KR" altLang="en-US" dirty="0"/>
              <a:t>이 데이터 전송은 이 표준 범위를 벗어난다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원격 파일 전송</a:t>
            </a:r>
            <a:r>
              <a:rPr lang="en-US" altLang="ko-KR" dirty="0"/>
              <a:t>. </a:t>
            </a:r>
            <a:r>
              <a:rPr lang="ko-KR" altLang="en-US" dirty="0"/>
              <a:t>이 표준에서는 파일 형식이 정의 되어 있지 않지만 </a:t>
            </a:r>
            <a:r>
              <a:rPr lang="en-US" altLang="ko-KR" dirty="0"/>
              <a:t>SCL </a:t>
            </a:r>
            <a:r>
              <a:rPr lang="ko-KR" altLang="en-US" dirty="0"/>
              <a:t>형식은 구성 데이터 부분에서는 적어도 선택이 가능하다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IEC 61850-7-2 </a:t>
            </a:r>
            <a:r>
              <a:rPr lang="ko-KR" altLang="en-US" dirty="0"/>
              <a:t>에 따라 정의된 매개 변수 및 구성 데이터에 대한 서비스에 액세스 한다</a:t>
            </a:r>
            <a:r>
              <a:rPr lang="en-US" altLang="ko-KR" dirty="0"/>
              <a:t>.  </a:t>
            </a:r>
            <a:r>
              <a:rPr lang="ko-KR" altLang="en-US" dirty="0"/>
              <a:t>이 경우 </a:t>
            </a:r>
            <a:r>
              <a:rPr lang="en-US" altLang="ko-KR" dirty="0"/>
              <a:t>IEC 61850-7-x </a:t>
            </a:r>
            <a:r>
              <a:rPr lang="ko-KR" altLang="en-US" dirty="0"/>
              <a:t>에 따른 표준화된 방법이 사용되어야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278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Use of SCL in the Engineering process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616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7F860C-6435-41F4-984F-44BFEDBEA955}"/>
              </a:ext>
            </a:extLst>
          </p:cNvPr>
          <p:cNvSpPr/>
          <p:nvPr/>
        </p:nvSpPr>
        <p:spPr>
          <a:xfrm>
            <a:off x="457200" y="1276848"/>
            <a:ext cx="7458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엔지니어링 프로세스 중 엔지니어링 </a:t>
            </a:r>
            <a:r>
              <a:rPr lang="en-US" altLang="ko-KR" dirty="0"/>
              <a:t>tool </a:t>
            </a:r>
            <a:r>
              <a:rPr lang="ko-KR" altLang="en-US" dirty="0"/>
              <a:t>간의 데이터 교환은 다음과 같다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198731-F92E-4189-9710-F7160DFF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04" y="1874522"/>
            <a:ext cx="63912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5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Use of SCL in the Engineering process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616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7F860C-6435-41F4-984F-44BFEDBEA955}"/>
              </a:ext>
            </a:extLst>
          </p:cNvPr>
          <p:cNvSpPr/>
          <p:nvPr/>
        </p:nvSpPr>
        <p:spPr>
          <a:xfrm>
            <a:off x="742282" y="2413337"/>
            <a:ext cx="74587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시스템 엔지니어링을 시작할 때 </a:t>
            </a:r>
            <a:r>
              <a:rPr lang="en-US" altLang="ko-KR" dirty="0"/>
              <a:t>IED </a:t>
            </a:r>
            <a:r>
              <a:rPr lang="ko-KR" altLang="en-US" dirty="0"/>
              <a:t>기능 </a:t>
            </a:r>
            <a:r>
              <a:rPr lang="en-US" altLang="ko-KR" dirty="0"/>
              <a:t>(ICD) </a:t>
            </a:r>
            <a:r>
              <a:rPr lang="ko-KR" altLang="en-US" dirty="0"/>
              <a:t>파일은 </a:t>
            </a:r>
            <a:r>
              <a:rPr lang="en-US" altLang="ko-KR" dirty="0"/>
              <a:t>system configurator </a:t>
            </a:r>
            <a:r>
              <a:rPr lang="ko-KR" altLang="en-US" dirty="0"/>
              <a:t>가 </a:t>
            </a:r>
            <a:r>
              <a:rPr lang="en-US" altLang="ko-KR" dirty="0"/>
              <a:t>IED </a:t>
            </a:r>
            <a:r>
              <a:rPr lang="ko-KR" altLang="en-US" dirty="0"/>
              <a:t>템플릿 </a:t>
            </a:r>
            <a:r>
              <a:rPr lang="en-US" altLang="ko-KR" dirty="0"/>
              <a:t>(type) </a:t>
            </a:r>
            <a:r>
              <a:rPr lang="ko-KR" altLang="en-US" dirty="0"/>
              <a:t>설명으로 사용하여 필요에 따라 프로젝트 별 </a:t>
            </a:r>
            <a:r>
              <a:rPr lang="en-US" altLang="ko-KR" dirty="0"/>
              <a:t>IED</a:t>
            </a:r>
            <a:r>
              <a:rPr lang="ko-KR" altLang="en-US" dirty="0"/>
              <a:t>를 인스턴스화한다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Figure 2 </a:t>
            </a:r>
            <a:r>
              <a:rPr lang="ko-KR" altLang="en-US" dirty="0">
                <a:solidFill>
                  <a:srgbClr val="FF0000"/>
                </a:solidFill>
              </a:rPr>
              <a:t>에서 보듯이 </a:t>
            </a:r>
            <a:r>
              <a:rPr lang="en-US" altLang="ko-KR" dirty="0">
                <a:solidFill>
                  <a:srgbClr val="FF0000"/>
                </a:solidFill>
              </a:rPr>
              <a:t>ICD </a:t>
            </a:r>
            <a:r>
              <a:rPr lang="ko-KR" altLang="en-US" dirty="0">
                <a:solidFill>
                  <a:srgbClr val="FF0000"/>
                </a:solidFill>
              </a:rPr>
              <a:t>파일은 매우 유연하게 구성 가능한 </a:t>
            </a:r>
            <a:r>
              <a:rPr lang="en-US" altLang="ko-KR" dirty="0">
                <a:solidFill>
                  <a:srgbClr val="FF0000"/>
                </a:solidFill>
              </a:rPr>
              <a:t>IED </a:t>
            </a:r>
            <a:r>
              <a:rPr lang="ko-KR" altLang="en-US" dirty="0">
                <a:solidFill>
                  <a:srgbClr val="FF0000"/>
                </a:solidFill>
              </a:rPr>
              <a:t>에 대해 일반적으로 수행되는 </a:t>
            </a:r>
            <a:r>
              <a:rPr lang="en-US" altLang="ko-KR" dirty="0">
                <a:solidFill>
                  <a:srgbClr val="FF0000"/>
                </a:solidFill>
              </a:rPr>
              <a:t>IED Configurator tool </a:t>
            </a:r>
            <a:r>
              <a:rPr lang="ko-KR" altLang="en-US" dirty="0">
                <a:solidFill>
                  <a:srgbClr val="FF0000"/>
                </a:solidFill>
              </a:rPr>
              <a:t>을 사용하여 </a:t>
            </a:r>
            <a:r>
              <a:rPr lang="en-US" altLang="ko-KR" dirty="0">
                <a:solidFill>
                  <a:srgbClr val="FF0000"/>
                </a:solidFill>
              </a:rPr>
              <a:t>IED </a:t>
            </a:r>
            <a:r>
              <a:rPr lang="ko-KR" altLang="en-US" dirty="0">
                <a:solidFill>
                  <a:srgbClr val="FF0000"/>
                </a:solidFill>
              </a:rPr>
              <a:t>의 일반적인 구성으로 미리 생성될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120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Use of SCL in the Engineering process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616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B3D086-2096-4D00-8A39-1DC094F96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4" y="1759176"/>
            <a:ext cx="65055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0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Use of SCL in the Engineering process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616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7F860C-6435-41F4-984F-44BFEDBEA955}"/>
              </a:ext>
            </a:extLst>
          </p:cNvPr>
          <p:cNvSpPr/>
          <p:nvPr/>
        </p:nvSpPr>
        <p:spPr>
          <a:xfrm>
            <a:off x="742282" y="2128383"/>
            <a:ext cx="74587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System Configurator </a:t>
            </a:r>
            <a:r>
              <a:rPr lang="ko-KR" altLang="en-US" dirty="0"/>
              <a:t>는 특정 기능을 가져오기 위해 프로세스의 구체적인 기능에 대한 </a:t>
            </a:r>
            <a:r>
              <a:rPr lang="en-US" altLang="ko-KR" dirty="0"/>
              <a:t>name </a:t>
            </a:r>
            <a:r>
              <a:rPr lang="ko-KR" altLang="en-US" dirty="0"/>
              <a:t>과 </a:t>
            </a:r>
            <a:r>
              <a:rPr lang="en-US" altLang="ko-KR" dirty="0"/>
              <a:t>address </a:t>
            </a:r>
            <a:r>
              <a:rPr lang="ko-KR" altLang="en-US" dirty="0"/>
              <a:t>로 미리 구성된 </a:t>
            </a:r>
            <a:r>
              <a:rPr lang="en-US" altLang="ko-KR" dirty="0"/>
              <a:t>IED </a:t>
            </a:r>
            <a:r>
              <a:rPr lang="ko-KR" altLang="en-US" dirty="0"/>
              <a:t>에 대한 설명을 가져올 수 있다</a:t>
            </a:r>
            <a:r>
              <a:rPr lang="en-US" altLang="ko-KR" dirty="0"/>
              <a:t>. </a:t>
            </a:r>
            <a:r>
              <a:rPr lang="ko-KR" altLang="en-US" dirty="0"/>
              <a:t>그림 </a:t>
            </a:r>
            <a:r>
              <a:rPr lang="en-US" altLang="ko-KR" dirty="0"/>
              <a:t>3</a:t>
            </a:r>
            <a:r>
              <a:rPr lang="ko-KR" altLang="en-US" dirty="0"/>
              <a:t>은 인스턴스화 된 </a:t>
            </a:r>
            <a:r>
              <a:rPr lang="en-US" altLang="ko-KR" dirty="0"/>
              <a:t>IED description </a:t>
            </a:r>
            <a:r>
              <a:rPr lang="ko-KR" altLang="en-US" dirty="0"/>
              <a:t>파일</a:t>
            </a:r>
            <a:r>
              <a:rPr lang="en-US" altLang="ko-KR" dirty="0"/>
              <a:t>(IID)</a:t>
            </a:r>
            <a:r>
              <a:rPr lang="ko-KR" altLang="en-US" dirty="0"/>
              <a:t> 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System Configurator tool </a:t>
            </a:r>
            <a:r>
              <a:rPr lang="ko-KR" altLang="en-US" dirty="0"/>
              <a:t>에 의해 생성된 </a:t>
            </a:r>
            <a:r>
              <a:rPr lang="en-US" altLang="ko-KR" dirty="0"/>
              <a:t>SCD </a:t>
            </a:r>
            <a:r>
              <a:rPr lang="ko-KR" altLang="en-US" dirty="0"/>
              <a:t>파일은 </a:t>
            </a:r>
            <a:r>
              <a:rPr lang="en-US" altLang="ko-KR" dirty="0"/>
              <a:t>Figure 2 </a:t>
            </a:r>
            <a:r>
              <a:rPr lang="ko-KR" altLang="en-US" dirty="0"/>
              <a:t>와 </a:t>
            </a:r>
            <a:r>
              <a:rPr lang="en-US" altLang="ko-KR" dirty="0"/>
              <a:t>3 </a:t>
            </a:r>
            <a:r>
              <a:rPr lang="ko-KR" altLang="en-US" dirty="0"/>
              <a:t>같이</a:t>
            </a:r>
            <a:r>
              <a:rPr lang="en-US" altLang="ko-KR" dirty="0"/>
              <a:t> </a:t>
            </a:r>
            <a:r>
              <a:rPr lang="ko-KR" altLang="en-US" dirty="0"/>
              <a:t>최종 </a:t>
            </a:r>
            <a:r>
              <a:rPr lang="en-US" altLang="ko-KR" dirty="0"/>
              <a:t>IED </a:t>
            </a:r>
            <a:r>
              <a:rPr lang="ko-KR" altLang="en-US" dirty="0"/>
              <a:t>인스턴스 구성을 위해 </a:t>
            </a:r>
            <a:r>
              <a:rPr lang="en-US" altLang="ko-KR" dirty="0"/>
              <a:t>IED Configurator </a:t>
            </a:r>
            <a:r>
              <a:rPr lang="ko-KR" altLang="en-US" dirty="0"/>
              <a:t>가 가져온다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추가 기능이나 수정된 값들은 </a:t>
            </a:r>
            <a:r>
              <a:rPr lang="en-US" altLang="ko-KR" dirty="0"/>
              <a:t>IID </a:t>
            </a:r>
            <a:r>
              <a:rPr lang="ko-KR" altLang="en-US" dirty="0"/>
              <a:t>파일을 통해 </a:t>
            </a:r>
            <a:r>
              <a:rPr lang="ko-KR" altLang="en-US" dirty="0" err="1"/>
              <a:t>내보낼수</a:t>
            </a:r>
            <a:r>
              <a:rPr lang="ko-KR" altLang="en-US" dirty="0"/>
              <a:t> 있고 </a:t>
            </a:r>
            <a:r>
              <a:rPr lang="en-US" altLang="ko-KR" dirty="0"/>
              <a:t>SCD </a:t>
            </a:r>
            <a:r>
              <a:rPr lang="ko-KR" altLang="en-US" dirty="0"/>
              <a:t>파일의 다음 버전에 해당하는 </a:t>
            </a:r>
            <a:r>
              <a:rPr lang="en-US" altLang="ko-KR" dirty="0"/>
              <a:t>System configurator </a:t>
            </a:r>
            <a:r>
              <a:rPr lang="ko-KR" altLang="en-US" dirty="0"/>
              <a:t>에게 다시 제공된다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3298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5.4 IED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modifications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616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7F860C-6435-41F4-984F-44BFEDBEA955}"/>
              </a:ext>
            </a:extLst>
          </p:cNvPr>
          <p:cNvSpPr/>
          <p:nvPr/>
        </p:nvSpPr>
        <p:spPr>
          <a:xfrm>
            <a:off x="742282" y="2128383"/>
            <a:ext cx="74587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System Configurator </a:t>
            </a:r>
            <a:r>
              <a:rPr lang="ko-KR" altLang="en-US" dirty="0"/>
              <a:t>는 특정 기능을 가져오기 위해 프로세스의 구체적인 기능에 대한 </a:t>
            </a:r>
            <a:r>
              <a:rPr lang="en-US" altLang="ko-KR" dirty="0"/>
              <a:t>name </a:t>
            </a:r>
            <a:r>
              <a:rPr lang="ko-KR" altLang="en-US" dirty="0"/>
              <a:t>과 </a:t>
            </a:r>
            <a:r>
              <a:rPr lang="en-US" altLang="ko-KR" dirty="0"/>
              <a:t>address </a:t>
            </a:r>
            <a:r>
              <a:rPr lang="ko-KR" altLang="en-US" dirty="0"/>
              <a:t>로 미리 구성된 </a:t>
            </a:r>
            <a:r>
              <a:rPr lang="en-US" altLang="ko-KR" dirty="0"/>
              <a:t>IED </a:t>
            </a:r>
            <a:r>
              <a:rPr lang="ko-KR" altLang="en-US" dirty="0"/>
              <a:t>에 대한 설명을 가져올 수 있다</a:t>
            </a:r>
            <a:r>
              <a:rPr lang="en-US" altLang="ko-KR" dirty="0"/>
              <a:t>. </a:t>
            </a:r>
            <a:r>
              <a:rPr lang="ko-KR" altLang="en-US" dirty="0"/>
              <a:t>그림 </a:t>
            </a:r>
            <a:r>
              <a:rPr lang="en-US" altLang="ko-KR" dirty="0"/>
              <a:t>3</a:t>
            </a:r>
            <a:r>
              <a:rPr lang="ko-KR" altLang="en-US" dirty="0"/>
              <a:t>은 인스턴스화 된 </a:t>
            </a:r>
            <a:r>
              <a:rPr lang="en-US" altLang="ko-KR" dirty="0"/>
              <a:t>IED description </a:t>
            </a:r>
            <a:r>
              <a:rPr lang="ko-KR" altLang="en-US" dirty="0"/>
              <a:t>파일</a:t>
            </a:r>
            <a:r>
              <a:rPr lang="en-US" altLang="ko-KR" dirty="0"/>
              <a:t>(IID)</a:t>
            </a:r>
            <a:r>
              <a:rPr lang="ko-KR" altLang="en-US" dirty="0"/>
              <a:t> 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System Configurator tool </a:t>
            </a:r>
            <a:r>
              <a:rPr lang="ko-KR" altLang="en-US" dirty="0"/>
              <a:t>에 의해 생성된 </a:t>
            </a:r>
            <a:r>
              <a:rPr lang="en-US" altLang="ko-KR" dirty="0"/>
              <a:t>SCD </a:t>
            </a:r>
            <a:r>
              <a:rPr lang="ko-KR" altLang="en-US" dirty="0"/>
              <a:t>파일은 </a:t>
            </a:r>
            <a:r>
              <a:rPr lang="en-US" altLang="ko-KR" dirty="0"/>
              <a:t>Figure 2 </a:t>
            </a:r>
            <a:r>
              <a:rPr lang="ko-KR" altLang="en-US" dirty="0"/>
              <a:t>와 </a:t>
            </a:r>
            <a:r>
              <a:rPr lang="en-US" altLang="ko-KR" dirty="0"/>
              <a:t>3 </a:t>
            </a:r>
            <a:r>
              <a:rPr lang="ko-KR" altLang="en-US" dirty="0"/>
              <a:t>같이</a:t>
            </a:r>
            <a:r>
              <a:rPr lang="en-US" altLang="ko-KR" dirty="0"/>
              <a:t> </a:t>
            </a:r>
            <a:r>
              <a:rPr lang="ko-KR" altLang="en-US" dirty="0"/>
              <a:t>최종 </a:t>
            </a:r>
            <a:r>
              <a:rPr lang="en-US" altLang="ko-KR" dirty="0"/>
              <a:t>IED </a:t>
            </a:r>
            <a:r>
              <a:rPr lang="ko-KR" altLang="en-US" dirty="0"/>
              <a:t>인스턴스 구성을 위해 </a:t>
            </a:r>
            <a:r>
              <a:rPr lang="en-US" altLang="ko-KR" dirty="0"/>
              <a:t>IED Configurator </a:t>
            </a:r>
            <a:r>
              <a:rPr lang="ko-KR" altLang="en-US" dirty="0"/>
              <a:t>가 가져온다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추가 기능이나 수정된 값들은 </a:t>
            </a:r>
            <a:r>
              <a:rPr lang="en-US" altLang="ko-KR" dirty="0"/>
              <a:t>IID </a:t>
            </a:r>
            <a:r>
              <a:rPr lang="ko-KR" altLang="en-US" dirty="0"/>
              <a:t>파일을 통해 </a:t>
            </a:r>
            <a:r>
              <a:rPr lang="ko-KR" altLang="en-US" dirty="0" err="1"/>
              <a:t>내보낼수</a:t>
            </a:r>
            <a:r>
              <a:rPr lang="ko-KR" altLang="en-US" dirty="0"/>
              <a:t> 있고 </a:t>
            </a:r>
            <a:r>
              <a:rPr lang="en-US" altLang="ko-KR" dirty="0"/>
              <a:t>SCD </a:t>
            </a:r>
            <a:r>
              <a:rPr lang="ko-KR" altLang="en-US" dirty="0"/>
              <a:t>파일의 다음 버전에 해당하는 </a:t>
            </a:r>
            <a:r>
              <a:rPr lang="en-US" altLang="ko-KR" dirty="0"/>
              <a:t>System configurator </a:t>
            </a:r>
            <a:r>
              <a:rPr lang="ko-KR" altLang="en-US" dirty="0"/>
              <a:t>에게 다시 제공된다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484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5.4 IED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modifications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616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7F860C-6435-41F4-984F-44BFEDBEA955}"/>
              </a:ext>
            </a:extLst>
          </p:cNvPr>
          <p:cNvSpPr/>
          <p:nvPr/>
        </p:nvSpPr>
        <p:spPr>
          <a:xfrm>
            <a:off x="742282" y="1089164"/>
            <a:ext cx="74587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엔지니어링 프로세스 중에 </a:t>
            </a:r>
            <a:r>
              <a:rPr lang="en-US" altLang="ko-KR" dirty="0"/>
              <a:t>IED </a:t>
            </a:r>
            <a:r>
              <a:rPr lang="ko-KR" altLang="en-US" dirty="0"/>
              <a:t>관련 데이터를 변경 해야 할 수 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이것은 원칙적으로 시스템에서 </a:t>
            </a:r>
            <a:r>
              <a:rPr lang="en-US" altLang="ko-KR" dirty="0"/>
              <a:t>IED </a:t>
            </a:r>
            <a:r>
              <a:rPr lang="ko-KR" altLang="en-US" dirty="0"/>
              <a:t>를 제거하고 시스템에서 수정된 </a:t>
            </a:r>
            <a:r>
              <a:rPr lang="en-US" altLang="ko-KR" dirty="0"/>
              <a:t>IED description</a:t>
            </a:r>
            <a:r>
              <a:rPr lang="ko-KR" altLang="en-US" dirty="0"/>
              <a:t> 파일을 다시 인스턴스화 하여 수행할 수 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그러나 이 경우 </a:t>
            </a:r>
            <a:r>
              <a:rPr lang="en-US" altLang="ko-KR" dirty="0"/>
              <a:t>IED </a:t>
            </a:r>
            <a:r>
              <a:rPr lang="ko-KR" altLang="en-US" dirty="0"/>
              <a:t>에서 또는 </a:t>
            </a:r>
            <a:r>
              <a:rPr lang="en-US" altLang="ko-KR" dirty="0"/>
              <a:t>IED </a:t>
            </a:r>
            <a:r>
              <a:rPr lang="ko-KR" altLang="en-US" dirty="0"/>
              <a:t>로 보내지는 모든 기존 </a:t>
            </a:r>
            <a:r>
              <a:rPr lang="en-US" altLang="ko-KR" dirty="0"/>
              <a:t>reference </a:t>
            </a:r>
            <a:r>
              <a:rPr lang="ko-KR" altLang="en-US" dirty="0"/>
              <a:t>가 손실되어 다시 설정되어야 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IED Configurator </a:t>
            </a:r>
            <a:r>
              <a:rPr lang="ko-KR" altLang="en-US" dirty="0"/>
              <a:t>는 </a:t>
            </a:r>
            <a:r>
              <a:rPr lang="en-US" altLang="ko-KR" dirty="0"/>
              <a:t>IED </a:t>
            </a:r>
            <a:r>
              <a:rPr lang="ko-KR" altLang="en-US" dirty="0"/>
              <a:t>데이터 모델 및 모든 구성 값들을 담당한다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흐름 및 통신 관련 정의를 변경하는 것은 허용되지 않는다</a:t>
            </a:r>
            <a:r>
              <a:rPr lang="en-US" altLang="ko-KR" dirty="0"/>
              <a:t>. </a:t>
            </a:r>
            <a:r>
              <a:rPr lang="ko-KR" altLang="en-US" dirty="0"/>
              <a:t>이를 보장하기 위해 </a:t>
            </a:r>
            <a:r>
              <a:rPr lang="en-US" altLang="ko-KR" dirty="0"/>
              <a:t>SCD(System</a:t>
            </a:r>
            <a:r>
              <a:rPr lang="ko-KR" altLang="en-US" dirty="0"/>
              <a:t> </a:t>
            </a:r>
            <a:r>
              <a:rPr lang="en-US" altLang="ko-KR" dirty="0"/>
              <a:t>description) </a:t>
            </a:r>
            <a:r>
              <a:rPr lang="ko-KR" altLang="en-US" dirty="0"/>
              <a:t>파일을 직접 수정해서는 안된다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System Configurator </a:t>
            </a:r>
            <a:r>
              <a:rPr lang="ko-KR" altLang="en-US" dirty="0"/>
              <a:t>는</a:t>
            </a:r>
            <a:r>
              <a:rPr lang="en-US" altLang="ko-KR" dirty="0"/>
              <a:t> IED </a:t>
            </a:r>
            <a:r>
              <a:rPr lang="ko-KR" altLang="en-US" dirty="0"/>
              <a:t>기능 범위 내에서 </a:t>
            </a:r>
            <a:r>
              <a:rPr lang="en-US" altLang="ko-KR" dirty="0"/>
              <a:t>IED </a:t>
            </a:r>
            <a:r>
              <a:rPr lang="ko-KR" altLang="en-US" dirty="0"/>
              <a:t>간의 </a:t>
            </a:r>
            <a:r>
              <a:rPr lang="en-US" altLang="ko-KR" dirty="0"/>
              <a:t>communication addressing </a:t>
            </a:r>
            <a:r>
              <a:rPr lang="ko-KR" altLang="en-US" dirty="0"/>
              <a:t>지정과 </a:t>
            </a:r>
            <a:r>
              <a:rPr lang="en-US" altLang="ko-KR" dirty="0"/>
              <a:t>IED</a:t>
            </a:r>
            <a:r>
              <a:rPr lang="ko-KR" altLang="en-US" dirty="0"/>
              <a:t> 사이에 데이터 흐름을 담당한다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시스템 관점에서 필요에 따라 구성 및 파라미터 값을 설정 할 수 있다</a:t>
            </a:r>
            <a:r>
              <a:rPr lang="en-US" altLang="ko-KR" dirty="0"/>
              <a:t>. IEDs </a:t>
            </a:r>
            <a:r>
              <a:rPr lang="ko-KR" altLang="en-US" dirty="0"/>
              <a:t>데이터 모델을 변경하는 것은 허용되지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557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5.4 IED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modifications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616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B5FFE0-E82B-4A7D-B409-549B4AA7D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122" y="1580773"/>
            <a:ext cx="65151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72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5.4 IED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modifications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616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7F860C-6435-41F4-984F-44BFEDBEA955}"/>
              </a:ext>
            </a:extLst>
          </p:cNvPr>
          <p:cNvSpPr/>
          <p:nvPr/>
        </p:nvSpPr>
        <p:spPr>
          <a:xfrm>
            <a:off x="742282" y="2128383"/>
            <a:ext cx="74587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System Configurator </a:t>
            </a:r>
            <a:r>
              <a:rPr lang="ko-KR" altLang="en-US" dirty="0"/>
              <a:t>는 특정 기능을 가져오기 위해 프로세스의 구체적인 기능에 대한 </a:t>
            </a:r>
            <a:r>
              <a:rPr lang="en-US" altLang="ko-KR" dirty="0"/>
              <a:t>name </a:t>
            </a:r>
            <a:r>
              <a:rPr lang="ko-KR" altLang="en-US" dirty="0"/>
              <a:t>과 </a:t>
            </a:r>
            <a:r>
              <a:rPr lang="en-US" altLang="ko-KR" dirty="0"/>
              <a:t>address </a:t>
            </a:r>
            <a:r>
              <a:rPr lang="ko-KR" altLang="en-US" dirty="0"/>
              <a:t>로 미리 구성된 </a:t>
            </a:r>
            <a:r>
              <a:rPr lang="en-US" altLang="ko-KR" dirty="0"/>
              <a:t>IED </a:t>
            </a:r>
            <a:r>
              <a:rPr lang="ko-KR" altLang="en-US" dirty="0"/>
              <a:t>에 대한 설명을 가져올 수 있다</a:t>
            </a:r>
            <a:r>
              <a:rPr lang="en-US" altLang="ko-KR" dirty="0"/>
              <a:t>. </a:t>
            </a:r>
            <a:r>
              <a:rPr lang="ko-KR" altLang="en-US" dirty="0"/>
              <a:t>그림 </a:t>
            </a:r>
            <a:r>
              <a:rPr lang="en-US" altLang="ko-KR" dirty="0"/>
              <a:t>3</a:t>
            </a:r>
            <a:r>
              <a:rPr lang="ko-KR" altLang="en-US" dirty="0"/>
              <a:t>은 인스턴스화 된 </a:t>
            </a:r>
            <a:r>
              <a:rPr lang="en-US" altLang="ko-KR" dirty="0"/>
              <a:t>IED description </a:t>
            </a:r>
            <a:r>
              <a:rPr lang="ko-KR" altLang="en-US" dirty="0"/>
              <a:t>파일</a:t>
            </a:r>
            <a:r>
              <a:rPr lang="en-US" altLang="ko-KR" dirty="0"/>
              <a:t>(IID)</a:t>
            </a:r>
            <a:r>
              <a:rPr lang="ko-KR" altLang="en-US" dirty="0"/>
              <a:t> 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System Configurator tool </a:t>
            </a:r>
            <a:r>
              <a:rPr lang="ko-KR" altLang="en-US" dirty="0"/>
              <a:t>에 의해 생성된 </a:t>
            </a:r>
            <a:r>
              <a:rPr lang="en-US" altLang="ko-KR" dirty="0"/>
              <a:t>SCD </a:t>
            </a:r>
            <a:r>
              <a:rPr lang="ko-KR" altLang="en-US" dirty="0"/>
              <a:t>파일은 </a:t>
            </a:r>
            <a:r>
              <a:rPr lang="en-US" altLang="ko-KR" dirty="0"/>
              <a:t>Figure 2 </a:t>
            </a:r>
            <a:r>
              <a:rPr lang="ko-KR" altLang="en-US" dirty="0"/>
              <a:t>와 </a:t>
            </a:r>
            <a:r>
              <a:rPr lang="en-US" altLang="ko-KR" dirty="0"/>
              <a:t>3 </a:t>
            </a:r>
            <a:r>
              <a:rPr lang="ko-KR" altLang="en-US" dirty="0"/>
              <a:t>같이</a:t>
            </a:r>
            <a:r>
              <a:rPr lang="en-US" altLang="ko-KR" dirty="0"/>
              <a:t> </a:t>
            </a:r>
            <a:r>
              <a:rPr lang="ko-KR" altLang="en-US" dirty="0"/>
              <a:t>최종 </a:t>
            </a:r>
            <a:r>
              <a:rPr lang="en-US" altLang="ko-KR" dirty="0"/>
              <a:t>IED </a:t>
            </a:r>
            <a:r>
              <a:rPr lang="ko-KR" altLang="en-US" dirty="0"/>
              <a:t>인스턴스 구성을 위해 </a:t>
            </a:r>
            <a:r>
              <a:rPr lang="en-US" altLang="ko-KR" dirty="0"/>
              <a:t>IED Configurator </a:t>
            </a:r>
            <a:r>
              <a:rPr lang="ko-KR" altLang="en-US" dirty="0"/>
              <a:t>가 가져온다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추가 기능이나 수정된 값들은 </a:t>
            </a:r>
            <a:r>
              <a:rPr lang="en-US" altLang="ko-KR" dirty="0"/>
              <a:t>IID </a:t>
            </a:r>
            <a:r>
              <a:rPr lang="ko-KR" altLang="en-US" dirty="0"/>
              <a:t>파일을 통해 </a:t>
            </a:r>
            <a:r>
              <a:rPr lang="ko-KR" altLang="en-US" dirty="0" err="1"/>
              <a:t>내보낼수</a:t>
            </a:r>
            <a:r>
              <a:rPr lang="ko-KR" altLang="en-US" dirty="0"/>
              <a:t> 있고 </a:t>
            </a:r>
            <a:r>
              <a:rPr lang="en-US" altLang="ko-KR" dirty="0"/>
              <a:t>SCD </a:t>
            </a:r>
            <a:r>
              <a:rPr lang="ko-KR" altLang="en-US" dirty="0"/>
              <a:t>파일의 다음 버전에 해당하는 </a:t>
            </a:r>
            <a:r>
              <a:rPr lang="en-US" altLang="ko-KR" dirty="0"/>
              <a:t>System configurator </a:t>
            </a:r>
            <a:r>
              <a:rPr lang="ko-KR" altLang="en-US" dirty="0"/>
              <a:t>에게 다시 제공된다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030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616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58EB72-C8F4-42EF-B7BA-D736AEE71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0" y="0"/>
            <a:ext cx="5501787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71045F-8943-4E52-B991-816BB60E0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213" y="0"/>
            <a:ext cx="5415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6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 Intended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engineering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process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with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SCL(5.1 General)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1F80DF-83D6-4688-925F-DF05240FB142}"/>
              </a:ext>
            </a:extLst>
          </p:cNvPr>
          <p:cNvSpPr/>
          <p:nvPr/>
        </p:nvSpPr>
        <p:spPr>
          <a:xfrm>
            <a:off x="742282" y="2718873"/>
            <a:ext cx="74587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변전소 자동화 시스템의 엔지니어링은 기능적으로 사전 구성된 장치를 할당하여 야드 부품들</a:t>
            </a:r>
            <a:r>
              <a:rPr lang="en-US" altLang="ko-KR" dirty="0"/>
              <a:t>, product</a:t>
            </a:r>
            <a:r>
              <a:rPr lang="ko-KR" altLang="en-US" dirty="0"/>
              <a:t> 들 또는 기능들을 바꾸거나 프로세스 기능의 설계를 시작할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혼합된 접근 방법이 선호되는데 예를 들어 </a:t>
            </a:r>
            <a:r>
              <a:rPr lang="en-US" altLang="ko-KR" dirty="0"/>
              <a:t>line bay </a:t>
            </a:r>
            <a:r>
              <a:rPr lang="ko-KR" altLang="en-US" dirty="0"/>
              <a:t>와 같은 일반적인 프로세스 부분이 사전 설계되고 결과가 필요한만큼 자주 프로세스 기능 내에서 사용된다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616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2753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20.3.3 SBO control with enhanced security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616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486BB8-FC0D-4216-8760-656C3EA57949}"/>
              </a:ext>
            </a:extLst>
          </p:cNvPr>
          <p:cNvSpPr/>
          <p:nvPr/>
        </p:nvSpPr>
        <p:spPr>
          <a:xfrm>
            <a:off x="457200" y="2543882"/>
            <a:ext cx="74587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 모델은 </a:t>
            </a:r>
            <a:r>
              <a:rPr lang="en-US" altLang="ko-KR" dirty="0" err="1"/>
              <a:t>SelectWithValue</a:t>
            </a:r>
            <a:r>
              <a:rPr lang="en-US" altLang="ko-KR" dirty="0"/>
              <a:t>, Cancel, Operate, </a:t>
            </a:r>
            <a:r>
              <a:rPr lang="en-US" altLang="ko-KR" dirty="0" err="1"/>
              <a:t>TimeActivatedOperate</a:t>
            </a:r>
            <a:r>
              <a:rPr lang="en-US" altLang="ko-KR" dirty="0"/>
              <a:t>, </a:t>
            </a:r>
            <a:r>
              <a:rPr lang="en-US" altLang="ko-KR" dirty="0" err="1"/>
              <a:t>CommandTermination</a:t>
            </a:r>
            <a:r>
              <a:rPr lang="en-US" altLang="ko-KR" dirty="0"/>
              <a:t> service</a:t>
            </a:r>
            <a:r>
              <a:rPr lang="ko-KR" altLang="en-US" dirty="0"/>
              <a:t> 를 사용한다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선택하지 않은 상태에 있지 않는다면</a:t>
            </a:r>
            <a:r>
              <a:rPr lang="en-US" altLang="ko-KR" dirty="0"/>
              <a:t>, </a:t>
            </a:r>
            <a:r>
              <a:rPr lang="ko-KR" altLang="en-US" dirty="0"/>
              <a:t>오직 </a:t>
            </a:r>
            <a:r>
              <a:rPr lang="en-US" altLang="ko-KR" dirty="0"/>
              <a:t>control object </a:t>
            </a:r>
            <a:r>
              <a:rPr lang="ko-KR" altLang="en-US" dirty="0"/>
              <a:t>를 선택한 </a:t>
            </a:r>
            <a:r>
              <a:rPr lang="en-US" altLang="ko-KR" dirty="0"/>
              <a:t>client </a:t>
            </a:r>
            <a:r>
              <a:rPr lang="ko-KR" altLang="en-US" dirty="0"/>
              <a:t>는 </a:t>
            </a:r>
            <a:r>
              <a:rPr lang="en-US" altLang="ko-KR" dirty="0"/>
              <a:t>control object </a:t>
            </a:r>
            <a:r>
              <a:rPr lang="ko-KR" altLang="en-US" dirty="0"/>
              <a:t>에 대해 상태 변환을 강요할 수 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다른 클라이언트로부터 선택된 </a:t>
            </a:r>
            <a:r>
              <a:rPr lang="en-US" altLang="ko-KR" dirty="0"/>
              <a:t>control object </a:t>
            </a:r>
            <a:r>
              <a:rPr lang="ko-KR" altLang="en-US" dirty="0"/>
              <a:t>에 대해 모든 </a:t>
            </a:r>
            <a:r>
              <a:rPr lang="en-US" altLang="ko-KR" dirty="0"/>
              <a:t>control request </a:t>
            </a:r>
            <a:r>
              <a:rPr lang="ko-KR" altLang="en-US" dirty="0"/>
              <a:t>들은 </a:t>
            </a:r>
            <a:r>
              <a:rPr lang="en-US" altLang="ko-KR" dirty="0"/>
              <a:t>negative response </a:t>
            </a:r>
            <a:r>
              <a:rPr lang="ko-KR" altLang="en-US" dirty="0"/>
              <a:t>를 발생한다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7675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616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AE5EB7-F5F8-4F45-9C3A-F85499AA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885" y="-12700"/>
            <a:ext cx="4606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45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20.3.3 SBO control with enhanced security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616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486BB8-FC0D-4216-8760-656C3EA57949}"/>
              </a:ext>
            </a:extLst>
          </p:cNvPr>
          <p:cNvSpPr/>
          <p:nvPr/>
        </p:nvSpPr>
        <p:spPr>
          <a:xfrm>
            <a:off x="533400" y="1743947"/>
            <a:ext cx="7458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보안이 강화된 </a:t>
            </a:r>
            <a:r>
              <a:rPr lang="en-US" altLang="ko-KR" dirty="0"/>
              <a:t>control </a:t>
            </a:r>
            <a:r>
              <a:rPr lang="ko-KR" altLang="en-US" dirty="0"/>
              <a:t>은 </a:t>
            </a:r>
            <a:r>
              <a:rPr lang="en-US" altLang="ko-KR" dirty="0"/>
              <a:t>access </a:t>
            </a:r>
            <a:r>
              <a:rPr lang="ko-KR" altLang="en-US" dirty="0"/>
              <a:t>된 </a:t>
            </a:r>
            <a:r>
              <a:rPr lang="en-US" altLang="ko-KR" dirty="0"/>
              <a:t>control object </a:t>
            </a:r>
            <a:r>
              <a:rPr lang="ko-KR" altLang="en-US" dirty="0"/>
              <a:t>를 포함하는 </a:t>
            </a:r>
            <a:r>
              <a:rPr lang="en-US" altLang="ko-KR" dirty="0"/>
              <a:t>device </a:t>
            </a:r>
            <a:r>
              <a:rPr lang="ko-KR" altLang="en-US" dirty="0"/>
              <a:t>외에 중요한 액션을 일으키는 </a:t>
            </a:r>
            <a:r>
              <a:rPr lang="en-US" altLang="ko-KR" dirty="0"/>
              <a:t>control </a:t>
            </a:r>
            <a:r>
              <a:rPr lang="ko-KR" altLang="en-US" dirty="0"/>
              <a:t>과정에 대해 사용된다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557D44-05DA-4F76-85C9-5AD3D6B8E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934" y="2684291"/>
            <a:ext cx="57054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08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20.3.3 SBO control with enhanced security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616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739E41-E094-491A-B48C-57FC74626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225" y="1758191"/>
            <a:ext cx="5538323" cy="41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98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20.3.3 SBO control with enhanced security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235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486BB8-FC0D-4216-8760-656C3EA57949}"/>
              </a:ext>
            </a:extLst>
          </p:cNvPr>
          <p:cNvSpPr/>
          <p:nvPr/>
        </p:nvSpPr>
        <p:spPr>
          <a:xfrm>
            <a:off x="533400" y="1743947"/>
            <a:ext cx="745877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과정은 다음을 따른다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pPr marL="342900" indent="-342900">
              <a:buAutoNum type="alphaLcParenR"/>
            </a:pPr>
            <a:r>
              <a:rPr lang="en-US" altLang="ko-KR" dirty="0"/>
              <a:t>* </a:t>
            </a:r>
            <a:r>
              <a:rPr lang="en-US" altLang="ko-KR" dirty="0" err="1"/>
              <a:t>SelectWithValue</a:t>
            </a:r>
            <a:r>
              <a:rPr lang="en-US" altLang="ko-KR" dirty="0"/>
              <a:t> request</a:t>
            </a:r>
            <a:r>
              <a:rPr lang="ko-KR" altLang="en-US" dirty="0"/>
              <a:t> 를 수신하면</a:t>
            </a:r>
            <a:r>
              <a:rPr lang="en-US" altLang="ko-KR" dirty="0"/>
              <a:t>, control object </a:t>
            </a:r>
            <a:r>
              <a:rPr lang="ko-KR" altLang="en-US" dirty="0"/>
              <a:t>는 </a:t>
            </a:r>
            <a:r>
              <a:rPr lang="en-US" altLang="ko-KR" dirty="0"/>
              <a:t>client </a:t>
            </a:r>
            <a:r>
              <a:rPr lang="ko-KR" altLang="en-US" dirty="0"/>
              <a:t>가 적절한 </a:t>
            </a:r>
            <a:r>
              <a:rPr lang="en-US" altLang="ko-KR" dirty="0"/>
              <a:t>access </a:t>
            </a:r>
            <a:r>
              <a:rPr lang="ko-KR" altLang="en-US" dirty="0"/>
              <a:t>권한을 가지는지</a:t>
            </a:r>
            <a:r>
              <a:rPr lang="en-US" altLang="ko-KR" dirty="0"/>
              <a:t>, control object </a:t>
            </a:r>
            <a:r>
              <a:rPr lang="ko-KR" altLang="en-US" dirty="0"/>
              <a:t>가 다른 클라이언트에 의해 현재 선택되어 있지 </a:t>
            </a:r>
            <a:r>
              <a:rPr lang="ko-KR" altLang="en-US" dirty="0" err="1"/>
              <a:t>않은지</a:t>
            </a:r>
            <a:r>
              <a:rPr lang="en-US" altLang="ko-KR" dirty="0"/>
              <a:t>, </a:t>
            </a:r>
            <a:r>
              <a:rPr lang="ko-KR" altLang="en-US" dirty="0"/>
              <a:t>및 관련 </a:t>
            </a:r>
            <a:r>
              <a:rPr lang="en-US" altLang="ko-KR" dirty="0"/>
              <a:t>logical node </a:t>
            </a:r>
            <a:r>
              <a:rPr lang="ko-KR" altLang="en-US" dirty="0"/>
              <a:t>에 의해 표현된 </a:t>
            </a:r>
            <a:r>
              <a:rPr lang="en-US" altLang="ko-KR" dirty="0"/>
              <a:t>device </a:t>
            </a:r>
            <a:r>
              <a:rPr lang="ko-KR" altLang="en-US" dirty="0"/>
              <a:t>가 동작 가능하고 동작을 제한하도록 </a:t>
            </a:r>
            <a:r>
              <a:rPr lang="ko-KR" altLang="en-US" dirty="0" err="1"/>
              <a:t>태깅되지</a:t>
            </a:r>
            <a:r>
              <a:rPr lang="ko-KR" altLang="en-US" dirty="0"/>
              <a:t> 않는지를 결정해야한다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   - </a:t>
            </a:r>
            <a:r>
              <a:rPr lang="en-US" altLang="ko-KR" dirty="0" err="1"/>
              <a:t>SelectWithValue</a:t>
            </a:r>
            <a:r>
              <a:rPr lang="en-US" altLang="ko-KR" dirty="0"/>
              <a:t> operation </a:t>
            </a:r>
            <a:r>
              <a:rPr lang="ko-KR" altLang="en-US" dirty="0"/>
              <a:t>이 유효하지 않다면</a:t>
            </a:r>
            <a:r>
              <a:rPr lang="en-US" altLang="ko-KR" dirty="0"/>
              <a:t>, control object 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en-US" altLang="ko-KR" dirty="0"/>
              <a:t>     client </a:t>
            </a:r>
            <a:r>
              <a:rPr lang="ko-KR" altLang="en-US" dirty="0"/>
              <a:t>의 요청에 대해 </a:t>
            </a:r>
            <a:r>
              <a:rPr lang="en-US" altLang="ko-KR" dirty="0"/>
              <a:t>negative response 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- </a:t>
            </a:r>
            <a:r>
              <a:rPr lang="en-US" altLang="ko-KR" dirty="0" err="1"/>
              <a:t>SelectWithValue</a:t>
            </a:r>
            <a:r>
              <a:rPr lang="en-US" altLang="ko-KR" dirty="0"/>
              <a:t> operation</a:t>
            </a:r>
            <a:r>
              <a:rPr lang="ko-KR" altLang="en-US" dirty="0"/>
              <a:t> 이 유효하다면</a:t>
            </a:r>
            <a:r>
              <a:rPr lang="en-US" altLang="ko-KR" dirty="0"/>
              <a:t>, control object 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en-US" altLang="ko-KR" dirty="0"/>
              <a:t>     client</a:t>
            </a:r>
            <a:r>
              <a:rPr lang="ko-KR" altLang="en-US" dirty="0"/>
              <a:t> 의 요청에 대해 </a:t>
            </a:r>
            <a:r>
              <a:rPr lang="en-US" altLang="ko-KR" dirty="0"/>
              <a:t>positive response </a:t>
            </a:r>
            <a:r>
              <a:rPr lang="ko-KR" altLang="en-US" dirty="0"/>
              <a:t>를 보내고</a:t>
            </a:r>
            <a:r>
              <a:rPr lang="en-US" altLang="ko-KR" dirty="0"/>
              <a:t>, ready </a:t>
            </a:r>
            <a:r>
              <a:rPr lang="ko-KR" altLang="en-US" dirty="0"/>
              <a:t>상태로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상태를 변경하고</a:t>
            </a:r>
            <a:r>
              <a:rPr lang="en-US" altLang="ko-KR" dirty="0"/>
              <a:t>, </a:t>
            </a:r>
            <a:r>
              <a:rPr lang="en-US" altLang="ko-KR" dirty="0" err="1"/>
              <a:t>sboTimeout</a:t>
            </a:r>
            <a:r>
              <a:rPr lang="en-US" altLang="ko-KR" dirty="0"/>
              <a:t> </a:t>
            </a:r>
            <a:r>
              <a:rPr lang="ko-KR" altLang="en-US" dirty="0"/>
              <a:t>속성에 의해 정의된 </a:t>
            </a:r>
            <a:r>
              <a:rPr lang="en-US" altLang="ko-KR" dirty="0"/>
              <a:t>interval </a:t>
            </a:r>
            <a:r>
              <a:rPr lang="ko-KR" altLang="en-US" dirty="0"/>
              <a:t>동안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구현되지 않은 경우에는 </a:t>
            </a:r>
            <a:r>
              <a:rPr lang="en-US" altLang="ko-KR" dirty="0"/>
              <a:t>locally</a:t>
            </a:r>
            <a:r>
              <a:rPr lang="ko-KR" altLang="en-US" dirty="0"/>
              <a:t> 하게 결정된 기간 동안 선택되지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않은 타이머를 시작해야한다</a:t>
            </a:r>
            <a:r>
              <a:rPr lang="en-US" altLang="ko-KR" dirty="0"/>
              <a:t>.</a:t>
            </a:r>
            <a:r>
              <a:rPr lang="ko-KR" altLang="en-US" dirty="0"/>
              <a:t>                           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4551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20.3.3 SBO control with enhanced security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235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486BB8-FC0D-4216-8760-656C3EA57949}"/>
              </a:ext>
            </a:extLst>
          </p:cNvPr>
          <p:cNvSpPr/>
          <p:nvPr/>
        </p:nvSpPr>
        <p:spPr>
          <a:xfrm>
            <a:off x="742282" y="1935585"/>
            <a:ext cx="74587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b) </a:t>
            </a:r>
            <a:r>
              <a:rPr lang="ko-KR" altLang="en-US" dirty="0"/>
              <a:t>하나 이상의 다른 </a:t>
            </a:r>
            <a:r>
              <a:rPr lang="en-US" altLang="ko-KR" dirty="0"/>
              <a:t>control </a:t>
            </a:r>
            <a:r>
              <a:rPr lang="ko-KR" altLang="en-US" dirty="0"/>
              <a:t>컴포넌트에 대해 </a:t>
            </a:r>
            <a:r>
              <a:rPr lang="en-US" altLang="ko-KR" dirty="0"/>
              <a:t>Operate </a:t>
            </a:r>
            <a:r>
              <a:rPr lang="ko-KR" altLang="en-US" dirty="0"/>
              <a:t>요청이 선택한 </a:t>
            </a:r>
            <a:r>
              <a:rPr lang="en-US" altLang="ko-KR" dirty="0"/>
              <a:t>client </a:t>
            </a:r>
            <a:r>
              <a:rPr lang="ko-KR" altLang="en-US" dirty="0"/>
              <a:t>에 의해 요청되기 전에 선택 해제 타이머가 </a:t>
            </a:r>
            <a:r>
              <a:rPr lang="ko-KR" altLang="en-US" dirty="0" err="1"/>
              <a:t>만기되면</a:t>
            </a:r>
            <a:r>
              <a:rPr lang="en-US" altLang="ko-KR" dirty="0"/>
              <a:t>, control object </a:t>
            </a:r>
            <a:r>
              <a:rPr lang="ko-KR" altLang="en-US" dirty="0"/>
              <a:t>는 선택되지 않은 상태로 바꾼다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If the deselect timer expires before an </a:t>
            </a:r>
            <a:r>
              <a:rPr lang="en-US" altLang="ko-KR" b="1" dirty="0">
                <a:solidFill>
                  <a:srgbClr val="FF0000"/>
                </a:solidFill>
              </a:rPr>
              <a:t>Operate </a:t>
            </a:r>
            <a:r>
              <a:rPr lang="en-US" altLang="ko-KR" dirty="0">
                <a:solidFill>
                  <a:srgbClr val="FF0000"/>
                </a:solidFill>
              </a:rPr>
              <a:t>request on one or more of the other control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components shall be requested by the selecting client, the control object shall change the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state to unselected.</a:t>
            </a:r>
          </a:p>
          <a:p>
            <a:endParaRPr lang="en-US" altLang="ko-KR" dirty="0"/>
          </a:p>
          <a:p>
            <a:r>
              <a:rPr lang="en-US" altLang="ko-KR" dirty="0"/>
              <a:t>c) </a:t>
            </a:r>
            <a:r>
              <a:rPr lang="ko-KR" altLang="en-US" dirty="0"/>
              <a:t>해당 클라이언트에 대해 상태가 준비되지 않은 상태에서 선택한 클라이언트로부터 </a:t>
            </a:r>
            <a:r>
              <a:rPr lang="en-US" altLang="ko-KR" dirty="0"/>
              <a:t>Operate </a:t>
            </a:r>
            <a:r>
              <a:rPr lang="ko-KR" altLang="en-US" dirty="0"/>
              <a:t>요청을 받으면 작업이 거부된다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4733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20.3.3 SBO control with enhanced security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235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486BB8-FC0D-4216-8760-656C3EA57949}"/>
              </a:ext>
            </a:extLst>
          </p:cNvPr>
          <p:cNvSpPr/>
          <p:nvPr/>
        </p:nvSpPr>
        <p:spPr>
          <a:xfrm>
            <a:off x="533400" y="1743947"/>
            <a:ext cx="74587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d) Operate</a:t>
            </a:r>
            <a:r>
              <a:rPr lang="ko-KR" altLang="en-US" dirty="0"/>
              <a:t> </a:t>
            </a:r>
            <a:r>
              <a:rPr lang="en-US" altLang="ko-KR" dirty="0"/>
              <a:t>request </a:t>
            </a:r>
            <a:r>
              <a:rPr lang="ko-KR" altLang="en-US" dirty="0"/>
              <a:t>를 받으면 </a:t>
            </a:r>
            <a:r>
              <a:rPr lang="en-US" altLang="ko-KR" dirty="0"/>
              <a:t>control object </a:t>
            </a:r>
            <a:r>
              <a:rPr lang="ko-KR" altLang="en-US" dirty="0"/>
              <a:t>는 제어 실행의 유효성을 </a:t>
            </a:r>
            <a:r>
              <a:rPr lang="ko-KR" altLang="en-US" dirty="0" err="1"/>
              <a:t>검사해야한다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유효성 검사는 </a:t>
            </a:r>
            <a:r>
              <a:rPr lang="en-US" altLang="ko-KR" dirty="0"/>
              <a:t>Operative Test </a:t>
            </a:r>
            <a:r>
              <a:rPr lang="ko-KR" altLang="en-US" dirty="0"/>
              <a:t>가 사용되는 </a:t>
            </a:r>
            <a:r>
              <a:rPr lang="en-US" altLang="ko-KR" dirty="0" err="1"/>
              <a:t>PerformTest</a:t>
            </a:r>
            <a:r>
              <a:rPr lang="en-US" altLang="ko-KR" dirty="0"/>
              <a:t> </a:t>
            </a:r>
            <a:r>
              <a:rPr lang="ko-KR" altLang="en-US" dirty="0"/>
              <a:t>상태와 </a:t>
            </a:r>
            <a:r>
              <a:rPr lang="en-US" altLang="ko-KR" dirty="0"/>
              <a:t>Dynamic Test</a:t>
            </a:r>
            <a:r>
              <a:rPr lang="ko-KR" altLang="en-US" dirty="0"/>
              <a:t> 가 사용되는 </a:t>
            </a:r>
            <a:r>
              <a:rPr lang="en-US" altLang="ko-KR" dirty="0" err="1"/>
              <a:t>WaitForExecution</a:t>
            </a:r>
            <a:r>
              <a:rPr lang="en-US" altLang="ko-KR" dirty="0"/>
              <a:t> </a:t>
            </a:r>
            <a:r>
              <a:rPr lang="ko-KR" altLang="en-US" dirty="0"/>
              <a:t>상태에서 실행된다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성공하지 못한다면</a:t>
            </a:r>
            <a:r>
              <a:rPr lang="en-US" altLang="ko-KR" dirty="0"/>
              <a:t>, control object </a:t>
            </a:r>
            <a:r>
              <a:rPr lang="ko-KR" altLang="en-US" dirty="0"/>
              <a:t>는 요청하는 </a:t>
            </a:r>
            <a:r>
              <a:rPr lang="en-US" altLang="ko-KR" dirty="0"/>
              <a:t>client </a:t>
            </a:r>
            <a:r>
              <a:rPr lang="ko-KR" altLang="en-US" dirty="0"/>
              <a:t>에 </a:t>
            </a:r>
            <a:r>
              <a:rPr lang="en-US" altLang="ko-KR" dirty="0"/>
              <a:t>negative response 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성공한다면</a:t>
            </a:r>
            <a:r>
              <a:rPr lang="en-US" altLang="ko-KR" dirty="0"/>
              <a:t>, control object </a:t>
            </a:r>
            <a:r>
              <a:rPr lang="ko-KR" altLang="en-US" dirty="0"/>
              <a:t>는 요청한 </a:t>
            </a:r>
            <a:r>
              <a:rPr lang="en-US" altLang="ko-KR" dirty="0"/>
              <a:t>client </a:t>
            </a:r>
            <a:r>
              <a:rPr lang="ko-KR" altLang="en-US" dirty="0"/>
              <a:t>에게 </a:t>
            </a:r>
            <a:r>
              <a:rPr lang="en-US" altLang="ko-KR" dirty="0"/>
              <a:t>positive response </a:t>
            </a:r>
            <a:r>
              <a:rPr lang="ko-KR" altLang="en-US" dirty="0"/>
              <a:t>를 보내고 </a:t>
            </a:r>
            <a:r>
              <a:rPr lang="en-US" altLang="ko-KR" dirty="0"/>
              <a:t>, </a:t>
            </a:r>
            <a:r>
              <a:rPr lang="ko-KR" altLang="en-US" dirty="0"/>
              <a:t>요청된 </a:t>
            </a:r>
            <a:r>
              <a:rPr lang="en-US" altLang="ko-KR" dirty="0"/>
              <a:t>action </a:t>
            </a:r>
            <a:r>
              <a:rPr lang="ko-KR" altLang="en-US" dirty="0"/>
              <a:t>을 </a:t>
            </a:r>
            <a:r>
              <a:rPr lang="en-US" altLang="ko-KR" dirty="0"/>
              <a:t>parent logical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 와 연관된 </a:t>
            </a:r>
            <a:r>
              <a:rPr lang="en-US" altLang="ko-KR" dirty="0" err="1"/>
              <a:t>DataObject</a:t>
            </a:r>
            <a:r>
              <a:rPr lang="en-US" altLang="ko-KR" dirty="0"/>
              <a:t> </a:t>
            </a:r>
            <a:r>
              <a:rPr lang="en-US" altLang="ko-KR" dirty="0" err="1"/>
              <a:t>Beh</a:t>
            </a:r>
            <a:r>
              <a:rPr lang="en-US" altLang="ko-KR" dirty="0"/>
              <a:t> </a:t>
            </a:r>
            <a:r>
              <a:rPr lang="ko-KR" altLang="en-US" dirty="0"/>
              <a:t>에 따라 야기시킨다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2</a:t>
            </a:r>
            <a:r>
              <a:rPr lang="ko-KR" altLang="en-US" dirty="0"/>
              <a:t>진 출력을 활성화하거나</a:t>
            </a:r>
            <a:r>
              <a:rPr lang="en-US" altLang="ko-KR" dirty="0"/>
              <a:t>, </a:t>
            </a:r>
            <a:r>
              <a:rPr lang="ko-KR" altLang="en-US" dirty="0"/>
              <a:t>프로세스 버스에서 동등한 신호를 보내거나</a:t>
            </a:r>
            <a:r>
              <a:rPr lang="en-US" altLang="ko-KR" dirty="0"/>
              <a:t>, </a:t>
            </a:r>
            <a:r>
              <a:rPr lang="ko-KR" altLang="en-US" dirty="0"/>
              <a:t>실행시키는 것 없이 받은 </a:t>
            </a:r>
            <a:r>
              <a:rPr lang="en-US" altLang="ko-KR" dirty="0"/>
              <a:t>command </a:t>
            </a:r>
            <a:r>
              <a:rPr lang="ko-KR" altLang="en-US" dirty="0"/>
              <a:t>를 </a:t>
            </a:r>
            <a:r>
              <a:rPr lang="ko-KR" altLang="en-US" dirty="0" err="1"/>
              <a:t>미러링</a:t>
            </a:r>
            <a:r>
              <a:rPr lang="ko-KR" altLang="en-US" dirty="0"/>
              <a:t> 하는 것</a:t>
            </a:r>
            <a:r>
              <a:rPr lang="en-US" altLang="ko-KR" dirty="0"/>
              <a:t>. </a:t>
            </a:r>
            <a:r>
              <a:rPr lang="ko-KR" altLang="en-US" dirty="0"/>
              <a:t>그 </a:t>
            </a:r>
            <a:r>
              <a:rPr lang="en-US" altLang="ko-KR" dirty="0"/>
              <a:t>control object </a:t>
            </a:r>
            <a:r>
              <a:rPr lang="ko-KR" altLang="en-US" dirty="0"/>
              <a:t>는 </a:t>
            </a:r>
            <a:r>
              <a:rPr lang="en-US" altLang="ko-KR" dirty="0" err="1"/>
              <a:t>WaitForChange</a:t>
            </a:r>
            <a:r>
              <a:rPr lang="en-US" altLang="ko-KR" dirty="0"/>
              <a:t> </a:t>
            </a:r>
            <a:r>
              <a:rPr lang="ko-KR" altLang="en-US" dirty="0"/>
              <a:t>상태로 바뀐다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- control object </a:t>
            </a:r>
            <a:r>
              <a:rPr lang="ko-KR" altLang="en-US" dirty="0"/>
              <a:t>는 </a:t>
            </a:r>
            <a:r>
              <a:rPr lang="en-US" altLang="ko-KR" dirty="0"/>
              <a:t>device </a:t>
            </a:r>
            <a:r>
              <a:rPr lang="ko-KR" altLang="en-US" dirty="0"/>
              <a:t>의 상태 변화를 감독한다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9025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20.3.3 SBO control with enhanced security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235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486BB8-FC0D-4216-8760-656C3EA57949}"/>
              </a:ext>
            </a:extLst>
          </p:cNvPr>
          <p:cNvSpPr/>
          <p:nvPr/>
        </p:nvSpPr>
        <p:spPr>
          <a:xfrm>
            <a:off x="838413" y="2378947"/>
            <a:ext cx="74587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제어되는 장치의 상태가 변하자 마자</a:t>
            </a:r>
            <a:r>
              <a:rPr lang="en-US" altLang="ko-KR" dirty="0"/>
              <a:t>, control object </a:t>
            </a:r>
            <a:r>
              <a:rPr lang="ko-KR" altLang="en-US" dirty="0"/>
              <a:t>는 </a:t>
            </a:r>
            <a:r>
              <a:rPr lang="en-US" altLang="ko-KR" dirty="0"/>
              <a:t>report </a:t>
            </a:r>
            <a:r>
              <a:rPr lang="ko-KR" altLang="en-US" dirty="0"/>
              <a:t>하는 모델의 </a:t>
            </a:r>
            <a:r>
              <a:rPr lang="en-US" altLang="ko-KR" dirty="0"/>
              <a:t>report service</a:t>
            </a:r>
            <a:r>
              <a:rPr lang="ko-KR" altLang="en-US" dirty="0"/>
              <a:t> 를 사용하는 새로운 상태를 보낸다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 err="1"/>
              <a:t>operTimeout</a:t>
            </a:r>
            <a:r>
              <a:rPr lang="ko-KR" altLang="en-US" dirty="0"/>
              <a:t> 이라는 속성에 의해 특정 시간이 정의된 후에 상태가 원하는 값으로 바뀌지 않는다면</a:t>
            </a:r>
            <a:r>
              <a:rPr lang="en-US" altLang="ko-KR" dirty="0"/>
              <a:t>, control object </a:t>
            </a:r>
            <a:r>
              <a:rPr lang="ko-KR" altLang="en-US" dirty="0"/>
              <a:t>는 </a:t>
            </a:r>
            <a:r>
              <a:rPr lang="en-US" altLang="ko-KR" dirty="0"/>
              <a:t>output </a:t>
            </a:r>
            <a:r>
              <a:rPr lang="ko-KR" altLang="en-US" dirty="0"/>
              <a:t>이 활성화되지 않게 변하고 나서 </a:t>
            </a:r>
            <a:r>
              <a:rPr lang="en-US" altLang="ko-KR" dirty="0" err="1"/>
              <a:t>CommandTermination</a:t>
            </a:r>
            <a:r>
              <a:rPr lang="en-US" altLang="ko-KR" dirty="0"/>
              <a:t> negative 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타이머가 만료되기 전에 </a:t>
            </a:r>
            <a:r>
              <a:rPr lang="en-US" altLang="ko-KR" dirty="0"/>
              <a:t>object </a:t>
            </a:r>
            <a:r>
              <a:rPr lang="ko-KR" altLang="en-US" dirty="0"/>
              <a:t>가 원하는 위치를 </a:t>
            </a:r>
            <a:r>
              <a:rPr lang="ko-KR" altLang="en-US" dirty="0" err="1"/>
              <a:t>나타낼때</a:t>
            </a:r>
            <a:r>
              <a:rPr lang="en-US" altLang="ko-KR" dirty="0"/>
              <a:t>, control object </a:t>
            </a:r>
            <a:r>
              <a:rPr lang="ko-KR" altLang="en-US" dirty="0"/>
              <a:t>는 </a:t>
            </a:r>
            <a:r>
              <a:rPr lang="en-US" altLang="ko-KR" dirty="0"/>
              <a:t>output </a:t>
            </a:r>
            <a:r>
              <a:rPr lang="ko-KR" altLang="en-US" dirty="0"/>
              <a:t>이 활성화되지 않게 변하고 나서 </a:t>
            </a:r>
            <a:r>
              <a:rPr lang="en-US" altLang="ko-KR" dirty="0" err="1"/>
              <a:t>CommandTermination</a:t>
            </a:r>
            <a:r>
              <a:rPr lang="ko-KR" altLang="en-US" dirty="0"/>
              <a:t> </a:t>
            </a:r>
            <a:r>
              <a:rPr lang="en-US" altLang="ko-KR" dirty="0"/>
              <a:t>positive 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5830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20.3.3 SBO control with enhanced security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235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486BB8-FC0D-4216-8760-656C3EA57949}"/>
              </a:ext>
            </a:extLst>
          </p:cNvPr>
          <p:cNvSpPr/>
          <p:nvPr/>
        </p:nvSpPr>
        <p:spPr>
          <a:xfrm>
            <a:off x="838413" y="2378947"/>
            <a:ext cx="74587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e) </a:t>
            </a:r>
            <a:r>
              <a:rPr lang="en-US" altLang="ko-KR" dirty="0" err="1"/>
              <a:t>WaitForChange</a:t>
            </a:r>
            <a:r>
              <a:rPr lang="ko-KR" altLang="en-US" dirty="0"/>
              <a:t> 상태를 떠날 때</a:t>
            </a:r>
            <a:r>
              <a:rPr lang="en-US" altLang="ko-KR" dirty="0"/>
              <a:t>, </a:t>
            </a:r>
            <a:r>
              <a:rPr lang="ko-KR" altLang="en-US" dirty="0"/>
              <a:t>다음의 </a:t>
            </a:r>
            <a:r>
              <a:rPr lang="ko-KR" altLang="en-US" dirty="0" err="1"/>
              <a:t>과정중</a:t>
            </a:r>
            <a:r>
              <a:rPr lang="ko-KR" altLang="en-US" dirty="0"/>
              <a:t> 하나는 </a:t>
            </a:r>
            <a:r>
              <a:rPr lang="en-US" altLang="ko-KR" dirty="0"/>
              <a:t>SBO-Select class </a:t>
            </a:r>
            <a:r>
              <a:rPr lang="ko-KR" altLang="en-US" dirty="0"/>
              <a:t>에 기반하여 실행된다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 err="1"/>
              <a:t>sboClass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operate-once </a:t>
            </a:r>
            <a:r>
              <a:rPr lang="ko-KR" altLang="en-US" dirty="0"/>
              <a:t>라면</a:t>
            </a:r>
            <a:r>
              <a:rPr lang="en-US" altLang="ko-KR" dirty="0"/>
              <a:t>, </a:t>
            </a:r>
            <a:r>
              <a:rPr lang="ko-KR" altLang="en-US" dirty="0"/>
              <a:t>새로운 상태는 선택되지 않았다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 err="1"/>
              <a:t>sboClass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operate-many </a:t>
            </a:r>
            <a:r>
              <a:rPr lang="ko-KR" altLang="en-US" dirty="0"/>
              <a:t>라면</a:t>
            </a:r>
            <a:r>
              <a:rPr lang="en-US" altLang="ko-KR" dirty="0"/>
              <a:t>, </a:t>
            </a:r>
            <a:r>
              <a:rPr lang="ko-KR" altLang="en-US" dirty="0"/>
              <a:t>새로운 상태는 </a:t>
            </a:r>
            <a:r>
              <a:rPr lang="en-US" altLang="ko-KR" dirty="0"/>
              <a:t>ready 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 </a:t>
            </a:r>
            <a:r>
              <a:rPr lang="en-US" altLang="ko-KR" dirty="0"/>
              <a:t>action </a:t>
            </a:r>
            <a:r>
              <a:rPr lang="ko-KR" altLang="en-US" dirty="0"/>
              <a:t>은 </a:t>
            </a:r>
            <a:r>
              <a:rPr lang="en-US" altLang="ko-KR" dirty="0"/>
              <a:t>command termination (</a:t>
            </a:r>
            <a:r>
              <a:rPr lang="en-US" altLang="ko-KR" dirty="0" err="1"/>
              <a:t>CmdTerm</a:t>
            </a:r>
            <a:r>
              <a:rPr lang="en-US" altLang="ko-KR" dirty="0"/>
              <a:t>) 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483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20.4 Time – activated operate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235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486BB8-FC0D-4216-8760-656C3EA57949}"/>
              </a:ext>
            </a:extLst>
          </p:cNvPr>
          <p:cNvSpPr/>
          <p:nvPr/>
        </p:nvSpPr>
        <p:spPr>
          <a:xfrm>
            <a:off x="838413" y="2090283"/>
            <a:ext cx="74587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- Time – activated control</a:t>
            </a:r>
            <a:r>
              <a:rPr lang="ko-KR" altLang="en-US" dirty="0"/>
              <a:t> 은 </a:t>
            </a:r>
            <a:r>
              <a:rPr lang="en-US" altLang="ko-KR" dirty="0" err="1"/>
              <a:t>TimeActivatedOperate</a:t>
            </a:r>
            <a:r>
              <a:rPr lang="en-US" altLang="ko-KR" dirty="0"/>
              <a:t> </a:t>
            </a:r>
            <a:r>
              <a:rPr lang="ko-KR" altLang="en-US" dirty="0"/>
              <a:t>요청과 응답으로 구성된다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응답은 요청한 클라이언트에게 </a:t>
            </a:r>
            <a:r>
              <a:rPr lang="en-US" altLang="ko-KR" dirty="0"/>
              <a:t>command </a:t>
            </a:r>
            <a:r>
              <a:rPr lang="ko-KR" altLang="en-US" dirty="0"/>
              <a:t>가 성공했는지 아닌지 그리고 </a:t>
            </a:r>
            <a:r>
              <a:rPr lang="en-US" altLang="ko-KR" dirty="0"/>
              <a:t>time activation process </a:t>
            </a:r>
            <a:r>
              <a:rPr lang="ko-KR" altLang="en-US" dirty="0"/>
              <a:t>를 야기시켰는지 혹은 실패했는지 에 대해 </a:t>
            </a:r>
            <a:r>
              <a:rPr lang="ko-KR" altLang="en-US" dirty="0" err="1"/>
              <a:t>알려야한다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시간 활성화를 작동하는 능력을 사용하기 위해</a:t>
            </a:r>
            <a:r>
              <a:rPr lang="en-US" altLang="ko-KR" dirty="0"/>
              <a:t>, control model </a:t>
            </a:r>
            <a:r>
              <a:rPr lang="ko-KR" altLang="en-US" dirty="0"/>
              <a:t>에서 </a:t>
            </a:r>
            <a:r>
              <a:rPr lang="en-US" altLang="ko-KR" dirty="0"/>
              <a:t>Operate </a:t>
            </a:r>
            <a:r>
              <a:rPr lang="ko-KR" altLang="en-US" dirty="0"/>
              <a:t>서비스는 </a:t>
            </a:r>
            <a:r>
              <a:rPr lang="en-US" altLang="ko-KR" dirty="0" err="1"/>
              <a:t>TimeActivated</a:t>
            </a:r>
            <a:r>
              <a:rPr lang="en-US" altLang="ko-KR" dirty="0"/>
              <a:t>-Operate </a:t>
            </a:r>
            <a:r>
              <a:rPr lang="ko-KR" altLang="en-US" dirty="0"/>
              <a:t>서비스에 의해 대체된다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62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36041" y="339000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 Intended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engineering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process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with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SCL(5.1 General)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1F80DF-83D6-4688-925F-DF05240FB142}"/>
              </a:ext>
            </a:extLst>
          </p:cNvPr>
          <p:cNvSpPr/>
          <p:nvPr/>
        </p:nvSpPr>
        <p:spPr>
          <a:xfrm>
            <a:off x="457200" y="966075"/>
            <a:ext cx="745877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SCL</a:t>
            </a:r>
            <a:r>
              <a:rPr lang="ko-KR" altLang="en-US" dirty="0"/>
              <a:t>의 경우 다음을 설명 할 수 있어야한다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A) </a:t>
            </a:r>
            <a:r>
              <a:rPr lang="ko-KR" altLang="en-US" dirty="0"/>
              <a:t>단일 회선 다이어그램에 대한 시스템 사용 및 필요한 기능을 나타내기 위한 단일 회선의 부품 및 장비에 대한 </a:t>
            </a:r>
            <a:r>
              <a:rPr lang="en-US" altLang="ko-KR" dirty="0"/>
              <a:t>LN </a:t>
            </a:r>
            <a:r>
              <a:rPr lang="ko-KR" altLang="en-US" dirty="0"/>
              <a:t>할당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B) </a:t>
            </a:r>
            <a:r>
              <a:rPr lang="ko-KR" altLang="en-US" dirty="0"/>
              <a:t>고정된 수의 </a:t>
            </a:r>
            <a:r>
              <a:rPr lang="en-US" altLang="ko-KR" dirty="0"/>
              <a:t>LN</a:t>
            </a:r>
            <a:r>
              <a:rPr lang="ko-KR" altLang="en-US" dirty="0"/>
              <a:t>을 가진 미리 구성된 </a:t>
            </a:r>
            <a:r>
              <a:rPr lang="en-US" altLang="ko-KR" dirty="0"/>
              <a:t>IEDs, </a:t>
            </a:r>
            <a:r>
              <a:rPr lang="ko-KR" altLang="en-US" dirty="0"/>
              <a:t>그러나 특정 프로세스에 대한 바인딩이 없는 경우 </a:t>
            </a:r>
            <a:r>
              <a:rPr lang="en-US" altLang="ko-KR" dirty="0"/>
              <a:t>– </a:t>
            </a:r>
            <a:r>
              <a:rPr lang="ko-KR" altLang="en-US" dirty="0"/>
              <a:t>매우 일반적인 프로세스 기능 부분에만 관련 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 ) </a:t>
            </a:r>
            <a:r>
              <a:rPr lang="ko-KR" altLang="en-US" dirty="0"/>
              <a:t>특정 구조의 </a:t>
            </a:r>
            <a:r>
              <a:rPr lang="en-US" altLang="ko-KR" dirty="0"/>
              <a:t>process </a:t>
            </a:r>
            <a:r>
              <a:rPr lang="ko-KR" altLang="en-US" dirty="0"/>
              <a:t>파트를 위한 </a:t>
            </a:r>
            <a:r>
              <a:rPr lang="en-US" altLang="ko-KR" dirty="0"/>
              <a:t>semantic </a:t>
            </a:r>
            <a:r>
              <a:rPr lang="ko-KR" altLang="en-US" dirty="0"/>
              <a:t>을 가진 미리 구성된 </a:t>
            </a:r>
            <a:r>
              <a:rPr lang="en-US" altLang="ko-KR" dirty="0"/>
              <a:t>IEDs, </a:t>
            </a:r>
            <a:r>
              <a:rPr lang="ko-KR" altLang="en-US" dirty="0"/>
              <a:t>예를 들어 </a:t>
            </a:r>
            <a:r>
              <a:rPr lang="en-US" altLang="ko-KR" dirty="0"/>
              <a:t>double busbar GIS line feeder, </a:t>
            </a:r>
            <a:r>
              <a:rPr lang="ko-KR" altLang="en-US" dirty="0"/>
              <a:t>또는 미리 구성된 </a:t>
            </a:r>
            <a:r>
              <a:rPr lang="en-US" altLang="ko-KR" dirty="0"/>
              <a:t>process </a:t>
            </a:r>
            <a:r>
              <a:rPr lang="ko-KR" altLang="en-US" dirty="0"/>
              <a:t>또는 자동 시스템을 위한 것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 ) </a:t>
            </a:r>
            <a:r>
              <a:rPr lang="ko-KR" altLang="ko-KR" dirty="0"/>
              <a:t>가능한 모든 클라이언트</a:t>
            </a:r>
            <a:r>
              <a:rPr lang="ko-KR" altLang="en-US" dirty="0"/>
              <a:t>를 위한</a:t>
            </a:r>
            <a:r>
              <a:rPr lang="ko-KR" altLang="ko-KR" dirty="0"/>
              <a:t> 서브 네트워크에서 액세스 포인트 연결 및 가능한 액세스 경로에 의해 </a:t>
            </a:r>
            <a:r>
              <a:rPr lang="ko-KR" altLang="en-US" dirty="0"/>
              <a:t>향상된</a:t>
            </a:r>
            <a:r>
              <a:rPr lang="ko-KR" altLang="ko-KR" dirty="0"/>
              <a:t> 개별 프로세스 기능 및 주요 장비에 바인딩 된 모든</a:t>
            </a:r>
            <a:r>
              <a:rPr lang="en-US" altLang="ko-KR" dirty="0"/>
              <a:t> IED</a:t>
            </a:r>
            <a:r>
              <a:rPr lang="ko-KR" altLang="ko-KR" dirty="0"/>
              <a:t>로 전체 프로세스 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 ) </a:t>
            </a:r>
            <a:r>
              <a:rPr lang="ko-KR" altLang="ko-KR" dirty="0"/>
              <a:t>위의 항목</a:t>
            </a:r>
            <a:r>
              <a:rPr lang="en-US" altLang="ko-KR" dirty="0"/>
              <a:t> d)</a:t>
            </a:r>
            <a:r>
              <a:rPr lang="ko-KR" altLang="ko-KR" dirty="0"/>
              <a:t>와 같지만</a:t>
            </a:r>
            <a:r>
              <a:rPr lang="en-US" altLang="ko-KR" dirty="0"/>
              <a:t>, </a:t>
            </a:r>
            <a:r>
              <a:rPr lang="ko-KR" altLang="en-US" dirty="0"/>
              <a:t>추가적으로 </a:t>
            </a:r>
            <a:r>
              <a:rPr lang="ko-KR" altLang="ko-KR" dirty="0"/>
              <a:t>데이터 레벨의 </a:t>
            </a:r>
            <a:r>
              <a:rPr lang="en-US" altLang="ko-KR" dirty="0"/>
              <a:t>LN </a:t>
            </a:r>
            <a:r>
              <a:rPr lang="ko-KR" altLang="ko-KR" dirty="0"/>
              <a:t>사이의 모든 </a:t>
            </a:r>
            <a:r>
              <a:rPr lang="ko-KR" altLang="en-US" dirty="0"/>
              <a:t>미리</a:t>
            </a:r>
            <a:r>
              <a:rPr lang="en-US" altLang="ko-KR" dirty="0"/>
              <a:t> </a:t>
            </a:r>
            <a:r>
              <a:rPr lang="ko-KR" altLang="en-US" dirty="0"/>
              <a:t>정의된 </a:t>
            </a:r>
            <a:r>
              <a:rPr lang="en-US" altLang="ko-KR" dirty="0"/>
              <a:t>association </a:t>
            </a:r>
            <a:r>
              <a:rPr lang="ko-KR" altLang="ko-KR" dirty="0"/>
              <a:t>과 클라이언트 서버 연결이 추가로 필요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  <a:r>
              <a:rPr lang="ko-KR" altLang="ko-KR" dirty="0"/>
              <a:t> 이것은</a:t>
            </a:r>
            <a:r>
              <a:rPr lang="en-US" altLang="ko-KR" dirty="0"/>
              <a:t> IED</a:t>
            </a:r>
            <a:r>
              <a:rPr lang="ko-KR" altLang="ko-KR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동적으로 </a:t>
            </a:r>
            <a:r>
              <a:rPr lang="en-US" altLang="ko-KR" dirty="0"/>
              <a:t>association </a:t>
            </a:r>
            <a:r>
              <a:rPr lang="ko-KR" altLang="en-US" dirty="0"/>
              <a:t>이나 </a:t>
            </a:r>
            <a:r>
              <a:rPr lang="en-US" altLang="ko-KR" dirty="0"/>
              <a:t>reporting </a:t>
            </a:r>
            <a:r>
              <a:rPr lang="ko-KR" altLang="en-US" dirty="0"/>
              <a:t>연결을 구축할 수 없는 경우에서 필요하다</a:t>
            </a:r>
            <a:r>
              <a:rPr lang="en-US" altLang="ko-KR" dirty="0"/>
              <a:t>.</a:t>
            </a:r>
            <a:r>
              <a:rPr lang="ko-KR" altLang="ko-KR" dirty="0"/>
              <a:t> </a:t>
            </a:r>
            <a:endParaRPr lang="en-US" altLang="ko-KR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616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8209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20.4 Time – activated operate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235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BB2664-5AE9-476A-B98D-2FA56B9BA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024" y="1756946"/>
            <a:ext cx="5945558" cy="426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67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20.4 Time – activated operate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235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486BB8-FC0D-4216-8760-656C3EA57949}"/>
              </a:ext>
            </a:extLst>
          </p:cNvPr>
          <p:cNvSpPr/>
          <p:nvPr/>
        </p:nvSpPr>
        <p:spPr>
          <a:xfrm>
            <a:off x="742282" y="1616565"/>
            <a:ext cx="74587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과정은 다음을 따른다 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pPr marL="342900" indent="-342900">
              <a:buAutoNum type="alphaLcParenR"/>
            </a:pPr>
            <a:r>
              <a:rPr lang="en-US" altLang="ko-KR" dirty="0" err="1"/>
              <a:t>TimeActivatedOperate</a:t>
            </a:r>
            <a:r>
              <a:rPr lang="en-US" altLang="ko-KR" dirty="0"/>
              <a:t> </a:t>
            </a:r>
            <a:r>
              <a:rPr lang="ko-KR" altLang="en-US" dirty="0"/>
              <a:t>요청을</a:t>
            </a:r>
            <a:r>
              <a:rPr lang="en-US" altLang="ko-KR" dirty="0"/>
              <a:t> </a:t>
            </a:r>
            <a:r>
              <a:rPr lang="ko-KR" altLang="en-US" dirty="0"/>
              <a:t>수신하면</a:t>
            </a:r>
            <a:r>
              <a:rPr lang="en-US" altLang="ko-KR" dirty="0"/>
              <a:t>, control object </a:t>
            </a:r>
            <a:r>
              <a:rPr lang="ko-KR" altLang="en-US" dirty="0"/>
              <a:t>는 </a:t>
            </a:r>
            <a:r>
              <a:rPr lang="en-US" altLang="ko-KR" dirty="0"/>
              <a:t>client </a:t>
            </a:r>
            <a:r>
              <a:rPr lang="ko-KR" altLang="en-US" dirty="0"/>
              <a:t>가 적절한 접근 권한을 가졌는지를 결정하고 유효성 검사를 한다</a:t>
            </a:r>
            <a:r>
              <a:rPr lang="en-US" altLang="ko-KR" dirty="0"/>
              <a:t>. </a:t>
            </a:r>
          </a:p>
          <a:p>
            <a:pPr marL="342900" indent="-342900">
              <a:buAutoNum type="alphaLcParenR"/>
            </a:pP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성공하지 않는다면</a:t>
            </a:r>
            <a:r>
              <a:rPr lang="en-US" altLang="ko-KR" dirty="0"/>
              <a:t>, control object </a:t>
            </a:r>
            <a:r>
              <a:rPr lang="ko-KR" altLang="en-US" dirty="0"/>
              <a:t>는 요청한 클라이언트에게 </a:t>
            </a:r>
            <a:r>
              <a:rPr lang="en-US" altLang="ko-KR" dirty="0"/>
              <a:t>negative response 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성공한다면</a:t>
            </a:r>
            <a:r>
              <a:rPr lang="en-US" altLang="ko-KR" dirty="0"/>
              <a:t>, control object </a:t>
            </a:r>
            <a:r>
              <a:rPr lang="ko-KR" altLang="en-US" dirty="0"/>
              <a:t>는 타이머를 활성화하고 타이머가 시작된 정보와 함께 </a:t>
            </a:r>
            <a:r>
              <a:rPr lang="en-US" altLang="ko-KR" dirty="0"/>
              <a:t>positive response 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b) </a:t>
            </a:r>
            <a:r>
              <a:rPr lang="ko-KR" altLang="en-US" dirty="0"/>
              <a:t>타이머가 만료되면</a:t>
            </a:r>
            <a:r>
              <a:rPr lang="en-US" altLang="ko-KR" dirty="0"/>
              <a:t>, </a:t>
            </a:r>
            <a:r>
              <a:rPr lang="ko-KR" altLang="en-US" dirty="0"/>
              <a:t>원한 </a:t>
            </a:r>
            <a:r>
              <a:rPr lang="en-US" altLang="ko-KR" dirty="0"/>
              <a:t>action </a:t>
            </a:r>
            <a:r>
              <a:rPr lang="ko-KR" altLang="en-US" dirty="0"/>
              <a:t>은 활성화 되고 </a:t>
            </a:r>
            <a:r>
              <a:rPr lang="en-US" altLang="ko-KR" dirty="0" err="1"/>
              <a:t>TimeActivateOperateTermination</a:t>
            </a:r>
            <a:r>
              <a:rPr lang="en-US" altLang="ko-KR" dirty="0"/>
              <a:t> </a:t>
            </a:r>
            <a:r>
              <a:rPr lang="ko-KR" altLang="en-US" dirty="0"/>
              <a:t>요청은 클라이언트에게 </a:t>
            </a:r>
            <a:r>
              <a:rPr lang="ko-KR" altLang="en-US" dirty="0" err="1"/>
              <a:t>보내진다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c)  </a:t>
            </a:r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추가 정보 교환은 보안이 강화된 </a:t>
            </a:r>
            <a:r>
              <a:rPr lang="en-US" altLang="ko-KR" dirty="0"/>
              <a:t>control </a:t>
            </a:r>
            <a:r>
              <a:rPr lang="ko-KR" altLang="en-US" dirty="0"/>
              <a:t>모델에 </a:t>
            </a:r>
            <a:r>
              <a:rPr lang="ko-KR" altLang="en-US" dirty="0" err="1"/>
              <a:t>설명된대로</a:t>
            </a:r>
            <a:r>
              <a:rPr lang="ko-KR" altLang="en-US" dirty="0"/>
              <a:t> </a:t>
            </a:r>
            <a:r>
              <a:rPr lang="ko-KR" altLang="en-US" dirty="0" err="1"/>
              <a:t>이루어져야한다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9098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20.5 CONTROL class service definitions (20.5.1 Overview)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21F344-97E7-4C57-8232-6D527EABD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534" y="2283699"/>
            <a:ext cx="2962275" cy="289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47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20.5.2 Service parameter definition (20.5.2.1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ControlObjectReference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39E64B-8242-4F94-AC73-A789E6F79E61}"/>
              </a:ext>
            </a:extLst>
          </p:cNvPr>
          <p:cNvSpPr/>
          <p:nvPr/>
        </p:nvSpPr>
        <p:spPr>
          <a:xfrm>
            <a:off x="364803" y="1625591"/>
            <a:ext cx="7458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ControlObjectReference</a:t>
            </a:r>
            <a:r>
              <a:rPr lang="en-US" altLang="ko-KR" dirty="0"/>
              <a:t> </a:t>
            </a:r>
            <a:r>
              <a:rPr lang="ko-KR" altLang="en-US" dirty="0"/>
              <a:t>는 컨트롤 가능한 </a:t>
            </a:r>
            <a:r>
              <a:rPr lang="en-US" altLang="ko-KR" dirty="0"/>
              <a:t>data object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objectReference</a:t>
            </a:r>
            <a:r>
              <a:rPr lang="en-US" altLang="ko-KR" dirty="0"/>
              <a:t> </a:t>
            </a:r>
            <a:r>
              <a:rPr lang="ko-KR" altLang="en-US" dirty="0"/>
              <a:t>를 포함한다</a:t>
            </a:r>
            <a:r>
              <a:rPr lang="en-US" altLang="ko-KR" dirty="0"/>
              <a:t>.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AB20825-B01E-4014-A868-35E65883A093}"/>
              </a:ext>
            </a:extLst>
          </p:cNvPr>
          <p:cNvSpPr txBox="1">
            <a:spLocks/>
          </p:cNvSpPr>
          <p:nvPr/>
        </p:nvSpPr>
        <p:spPr>
          <a:xfrm>
            <a:off x="256544" y="2943643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20.5.2.2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ctlVal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8BA2C3-C625-4A5B-8045-3F5B9E091A01}"/>
              </a:ext>
            </a:extLst>
          </p:cNvPr>
          <p:cNvSpPr/>
          <p:nvPr/>
        </p:nvSpPr>
        <p:spPr>
          <a:xfrm>
            <a:off x="742282" y="3822634"/>
            <a:ext cx="74587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ctlVal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control activity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결정한다</a:t>
            </a:r>
            <a:r>
              <a:rPr lang="en-US" altLang="ko-KR" dirty="0"/>
              <a:t>. </a:t>
            </a:r>
            <a:r>
              <a:rPr lang="en-US" altLang="ko-KR" dirty="0" err="1"/>
              <a:t>TypeDefinition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control object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의해 사용된 </a:t>
            </a:r>
            <a:r>
              <a:rPr lang="en-US" altLang="ko-KR" dirty="0" err="1"/>
              <a:t>cdc</a:t>
            </a:r>
            <a:r>
              <a:rPr lang="en-US" altLang="ko-KR" dirty="0"/>
              <a:t> </a:t>
            </a:r>
            <a:r>
              <a:rPr lang="ko-KR" altLang="en-US" dirty="0"/>
              <a:t>에 의존한다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Control</a:t>
            </a:r>
            <a:r>
              <a:rPr lang="ko-KR" altLang="en-US" dirty="0"/>
              <a:t> 가능한 </a:t>
            </a:r>
            <a:r>
              <a:rPr lang="en-US" altLang="ko-KR" dirty="0" err="1"/>
              <a:t>cdc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en-US" altLang="ko-KR" dirty="0" err="1"/>
              <a:t>ctlVal</a:t>
            </a:r>
            <a:r>
              <a:rPr lang="ko-KR" altLang="en-US" dirty="0"/>
              <a:t> 의 </a:t>
            </a:r>
            <a:r>
              <a:rPr lang="en-US" altLang="ko-KR" dirty="0" err="1"/>
              <a:t>TypeDefinition</a:t>
            </a:r>
            <a:r>
              <a:rPr lang="en-US" altLang="ko-KR" dirty="0"/>
              <a:t> </a:t>
            </a:r>
            <a:r>
              <a:rPr lang="ko-KR" altLang="en-US" dirty="0"/>
              <a:t>을 정의한다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하나의 </a:t>
            </a:r>
            <a:r>
              <a:rPr lang="en-US" altLang="ko-KR" dirty="0"/>
              <a:t>control </a:t>
            </a:r>
            <a:r>
              <a:rPr lang="ko-KR" altLang="en-US" dirty="0"/>
              <a:t>시퀀스에 속하는 모든 </a:t>
            </a:r>
            <a:r>
              <a:rPr lang="en-US" altLang="ko-KR" dirty="0"/>
              <a:t>service </a:t>
            </a:r>
            <a:r>
              <a:rPr lang="ko-KR" altLang="en-US" dirty="0"/>
              <a:t>들은 같은 </a:t>
            </a:r>
            <a:r>
              <a:rPr lang="en-US" altLang="ko-KR" dirty="0"/>
              <a:t>control </a:t>
            </a:r>
            <a:r>
              <a:rPr lang="ko-KR" altLang="en-US" dirty="0"/>
              <a:t>값들을 가져야한다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190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20.5.2.3 origin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39E64B-8242-4F94-AC73-A789E6F79E61}"/>
              </a:ext>
            </a:extLst>
          </p:cNvPr>
          <p:cNvSpPr/>
          <p:nvPr/>
        </p:nvSpPr>
        <p:spPr>
          <a:xfrm>
            <a:off x="364803" y="1272903"/>
            <a:ext cx="74587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Origin </a:t>
            </a:r>
            <a:r>
              <a:rPr lang="ko-KR" altLang="en-US" dirty="0"/>
              <a:t>은 </a:t>
            </a:r>
            <a:r>
              <a:rPr lang="en-US" altLang="ko-KR" dirty="0"/>
              <a:t>control service </a:t>
            </a:r>
            <a:r>
              <a:rPr lang="ko-KR" altLang="en-US" dirty="0"/>
              <a:t>의 </a:t>
            </a:r>
            <a:r>
              <a:rPr lang="en-US" altLang="ko-KR" dirty="0"/>
              <a:t>originator</a:t>
            </a:r>
            <a:r>
              <a:rPr lang="ko-KR" altLang="en-US" dirty="0"/>
              <a:t> 를 결정한다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Origin</a:t>
            </a:r>
            <a:r>
              <a:rPr lang="ko-KR" altLang="en-US" dirty="0"/>
              <a:t> 은 </a:t>
            </a:r>
            <a:r>
              <a:rPr lang="en-US" altLang="ko-KR" dirty="0" err="1"/>
              <a:t>ConstructedAttribute</a:t>
            </a:r>
            <a:r>
              <a:rPr lang="en-US" altLang="ko-KR" dirty="0"/>
              <a:t> 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en-US" altLang="ko-KR" dirty="0" err="1"/>
              <a:t>TypeDefinition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control object </a:t>
            </a:r>
            <a:r>
              <a:rPr lang="ko-KR" altLang="en-US" dirty="0"/>
              <a:t>가 사용하는 </a:t>
            </a:r>
            <a:r>
              <a:rPr lang="en-US" altLang="ko-KR" dirty="0"/>
              <a:t>IEC 61850-7-3 </a:t>
            </a:r>
            <a:r>
              <a:rPr lang="ko-KR" altLang="en-US" dirty="0"/>
              <a:t>의 제어가능한 </a:t>
            </a:r>
            <a:r>
              <a:rPr lang="en-US" altLang="ko-KR" dirty="0" err="1"/>
              <a:t>cdc</a:t>
            </a:r>
            <a:r>
              <a:rPr lang="en-US" altLang="ko-KR" dirty="0"/>
              <a:t> </a:t>
            </a:r>
            <a:r>
              <a:rPr lang="ko-KR" altLang="en-US" dirty="0"/>
              <a:t>에 정의된 </a:t>
            </a:r>
            <a:r>
              <a:rPr lang="en-US" altLang="ko-KR" dirty="0"/>
              <a:t>MX </a:t>
            </a:r>
            <a:r>
              <a:rPr lang="en-US" altLang="ko-KR" dirty="0" err="1"/>
              <a:t>DataAttribute</a:t>
            </a:r>
            <a:r>
              <a:rPr lang="en-US" altLang="ko-KR" dirty="0"/>
              <a:t> origin </a:t>
            </a:r>
            <a:r>
              <a:rPr lang="ko-KR" altLang="en-US" dirty="0"/>
              <a:t>과 </a:t>
            </a:r>
            <a:r>
              <a:rPr lang="en-US" altLang="ko-KR" dirty="0"/>
              <a:t>fc ST</a:t>
            </a:r>
            <a:r>
              <a:rPr lang="ko-KR" altLang="en-US" dirty="0"/>
              <a:t> 와 </a:t>
            </a:r>
            <a:r>
              <a:rPr lang="ko-KR" altLang="en-US" dirty="0" err="1"/>
              <a:t>동일해야한다</a:t>
            </a:r>
            <a:r>
              <a:rPr lang="en-US" altLang="ko-KR" dirty="0"/>
              <a:t>.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AB20825-B01E-4014-A868-35E65883A093}"/>
              </a:ext>
            </a:extLst>
          </p:cNvPr>
          <p:cNvSpPr txBox="1">
            <a:spLocks/>
          </p:cNvSpPr>
          <p:nvPr/>
        </p:nvSpPr>
        <p:spPr>
          <a:xfrm>
            <a:off x="256544" y="2638843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20.5.2.4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ctlNum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3E7624-383C-4DCA-864A-CFFF56D0B205}"/>
              </a:ext>
            </a:extLst>
          </p:cNvPr>
          <p:cNvSpPr/>
          <p:nvPr/>
        </p:nvSpPr>
        <p:spPr>
          <a:xfrm>
            <a:off x="359713" y="3330555"/>
            <a:ext cx="82239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ctlNum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control service </a:t>
            </a:r>
            <a:r>
              <a:rPr lang="ko-KR" altLang="en-US" dirty="0"/>
              <a:t>의</a:t>
            </a:r>
            <a:r>
              <a:rPr lang="en-US" altLang="ko-KR" dirty="0"/>
              <a:t> control sequence number </a:t>
            </a:r>
            <a:r>
              <a:rPr lang="ko-KR" altLang="en-US" dirty="0"/>
              <a:t>를 결정한다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TypeDefinition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control object </a:t>
            </a:r>
            <a:r>
              <a:rPr lang="ko-KR" altLang="en-US" dirty="0"/>
              <a:t>가 사용하는 </a:t>
            </a:r>
            <a:r>
              <a:rPr lang="en-US" altLang="ko-KR" dirty="0"/>
              <a:t>IEC 61850-7-3 </a:t>
            </a:r>
            <a:r>
              <a:rPr lang="ko-KR" altLang="en-US" dirty="0"/>
              <a:t>의 제어가능한 </a:t>
            </a:r>
            <a:r>
              <a:rPr lang="en-US" altLang="ko-KR" dirty="0" err="1"/>
              <a:t>cdc</a:t>
            </a:r>
            <a:r>
              <a:rPr lang="en-US" altLang="ko-KR" dirty="0"/>
              <a:t> </a:t>
            </a:r>
            <a:r>
              <a:rPr lang="ko-KR" altLang="en-US" dirty="0"/>
              <a:t>에 정의된 </a:t>
            </a:r>
            <a:r>
              <a:rPr lang="en-US" altLang="ko-KR" dirty="0"/>
              <a:t>MX </a:t>
            </a:r>
            <a:r>
              <a:rPr lang="en-US" altLang="ko-KR" dirty="0" err="1"/>
              <a:t>DataAttribute</a:t>
            </a:r>
            <a:r>
              <a:rPr lang="en-US" altLang="ko-KR" dirty="0"/>
              <a:t> </a:t>
            </a:r>
            <a:r>
              <a:rPr lang="en-US" altLang="ko-KR" dirty="0" err="1"/>
              <a:t>ctlNum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fc ST</a:t>
            </a:r>
            <a:r>
              <a:rPr lang="ko-KR" altLang="en-US" dirty="0"/>
              <a:t> 와 </a:t>
            </a:r>
            <a:r>
              <a:rPr lang="ko-KR" altLang="en-US" dirty="0" err="1"/>
              <a:t>동일해야한다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MX(analogue value) </a:t>
            </a:r>
            <a:r>
              <a:rPr lang="ko-KR" altLang="en-US" dirty="0"/>
              <a:t>의 값은 계측 되는 것이기 때문에 새로 쓰여질 수는 없 고 읽거나 구독</a:t>
            </a:r>
            <a:r>
              <a:rPr lang="en-US" altLang="ko-KR" dirty="0"/>
              <a:t>, report </a:t>
            </a:r>
            <a:r>
              <a:rPr lang="ko-KR" altLang="en-US" dirty="0"/>
              <a:t>나 </a:t>
            </a:r>
            <a:r>
              <a:rPr lang="en-US" altLang="ko-KR" dirty="0"/>
              <a:t>log </a:t>
            </a:r>
            <a:r>
              <a:rPr lang="ko-KR" altLang="en-US" dirty="0" err="1"/>
              <a:t>할때</a:t>
            </a:r>
            <a:r>
              <a:rPr lang="ko-KR" altLang="en-US" dirty="0"/>
              <a:t> 사용될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하나의 </a:t>
            </a:r>
            <a:r>
              <a:rPr lang="en-US" altLang="ko-KR" dirty="0"/>
              <a:t>control sequence </a:t>
            </a:r>
            <a:r>
              <a:rPr lang="ko-KR" altLang="en-US" dirty="0"/>
              <a:t>에 속하는 서비스들은 같은</a:t>
            </a:r>
            <a:r>
              <a:rPr lang="en-US" altLang="ko-KR" dirty="0"/>
              <a:t> control sequence number </a:t>
            </a:r>
            <a:r>
              <a:rPr lang="ko-KR" altLang="en-US" dirty="0"/>
              <a:t>에 의해 정의되어야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err="1"/>
              <a:t>ctlNum</a:t>
            </a:r>
            <a:r>
              <a:rPr lang="ko-KR" altLang="en-US" dirty="0"/>
              <a:t>의 사용은 클라이언트가 결정한다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21746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20.5.2.5 T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–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control time-stamp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39E64B-8242-4F94-AC73-A789E6F79E61}"/>
              </a:ext>
            </a:extLst>
          </p:cNvPr>
          <p:cNvSpPr/>
          <p:nvPr/>
        </p:nvSpPr>
        <p:spPr>
          <a:xfrm>
            <a:off x="513682" y="1248508"/>
            <a:ext cx="74587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 </a:t>
            </a:r>
            <a:r>
              <a:rPr lang="ko-KR" altLang="en-US" dirty="0"/>
              <a:t>는 </a:t>
            </a:r>
            <a:r>
              <a:rPr lang="en-US" altLang="ko-KR" dirty="0"/>
              <a:t>control time-stamp 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Client </a:t>
            </a:r>
            <a:r>
              <a:rPr lang="ko-KR" altLang="en-US" dirty="0"/>
              <a:t>가 </a:t>
            </a:r>
            <a:r>
              <a:rPr lang="en-US" altLang="ko-KR" dirty="0"/>
              <a:t>service control request </a:t>
            </a:r>
            <a:r>
              <a:rPr lang="ko-KR" altLang="en-US" dirty="0"/>
              <a:t>할 때의 시간을 포함한다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Command service tracking</a:t>
            </a:r>
            <a:r>
              <a:rPr lang="ko-KR" altLang="en-US" dirty="0"/>
              <a:t> 이 이 </a:t>
            </a:r>
            <a:r>
              <a:rPr lang="en-US" altLang="ko-KR" dirty="0"/>
              <a:t>timestamp </a:t>
            </a:r>
            <a:r>
              <a:rPr lang="ko-KR" altLang="en-US" dirty="0"/>
              <a:t>의 </a:t>
            </a:r>
            <a:r>
              <a:rPr lang="en-US" altLang="ko-KR" dirty="0"/>
              <a:t>logging </a:t>
            </a:r>
            <a:r>
              <a:rPr lang="ko-KR" altLang="en-US" dirty="0"/>
              <a:t>을 허용하는지 </a:t>
            </a:r>
            <a:r>
              <a:rPr lang="ko-KR" altLang="en-US" dirty="0" err="1"/>
              <a:t>확인해봐야한다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클라이언트가 </a:t>
            </a:r>
            <a:r>
              <a:rPr lang="en-US" altLang="ko-KR" dirty="0"/>
              <a:t>command </a:t>
            </a:r>
            <a:r>
              <a:rPr lang="ko-KR" altLang="en-US" dirty="0"/>
              <a:t>를 보낸 시간과 수신 또는 실행한 시간을 비교할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749CB7-4521-4D72-9D76-E189A6596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81" y="3470025"/>
            <a:ext cx="7458779" cy="126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42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20.5.2.6 Test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– test status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39E64B-8242-4F94-AC73-A789E6F79E61}"/>
              </a:ext>
            </a:extLst>
          </p:cNvPr>
          <p:cNvSpPr/>
          <p:nvPr/>
        </p:nvSpPr>
        <p:spPr>
          <a:xfrm>
            <a:off x="513682" y="1248508"/>
            <a:ext cx="74587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Test</a:t>
            </a:r>
            <a:r>
              <a:rPr lang="ko-KR" altLang="en-US" dirty="0"/>
              <a:t> 는 </a:t>
            </a:r>
            <a:r>
              <a:rPr lang="en-US" altLang="ko-KR" dirty="0"/>
              <a:t>control service </a:t>
            </a:r>
            <a:r>
              <a:rPr lang="ko-KR" altLang="en-US" dirty="0"/>
              <a:t>의 테스트 상태를 나타낸다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클라이언트가 </a:t>
            </a:r>
            <a:r>
              <a:rPr lang="en-US" altLang="ko-KR" dirty="0"/>
              <a:t>control service </a:t>
            </a:r>
            <a:r>
              <a:rPr lang="ko-KR" altLang="en-US" dirty="0"/>
              <a:t>를 보낼 때 이것이 테스트 목적인지 아닌지를 결정한다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하나의 </a:t>
            </a:r>
            <a:r>
              <a:rPr lang="en-US" altLang="ko-KR" dirty="0"/>
              <a:t>control </a:t>
            </a:r>
            <a:r>
              <a:rPr lang="ko-KR" altLang="en-US" dirty="0"/>
              <a:t>시퀀스에 포함하는 서비스는 같은 </a:t>
            </a:r>
            <a:r>
              <a:rPr lang="en-US" altLang="ko-KR" dirty="0"/>
              <a:t>test </a:t>
            </a:r>
            <a:r>
              <a:rPr lang="ko-KR" altLang="en-US" dirty="0"/>
              <a:t>상태를 보낸다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6429EB-F004-4EBB-BD63-CB61C14BC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5" y="3578168"/>
            <a:ext cx="7456932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53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20.5.2.7 Check – Check condition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39E64B-8242-4F94-AC73-A789E6F79E61}"/>
              </a:ext>
            </a:extLst>
          </p:cNvPr>
          <p:cNvSpPr/>
          <p:nvPr/>
        </p:nvSpPr>
        <p:spPr>
          <a:xfrm>
            <a:off x="551782" y="1438901"/>
            <a:ext cx="74587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Check </a:t>
            </a:r>
            <a:r>
              <a:rPr lang="ko-KR" altLang="en-US" dirty="0"/>
              <a:t>은 </a:t>
            </a:r>
            <a:r>
              <a:rPr lang="en-US" altLang="ko-KR" dirty="0" err="1"/>
              <a:t>cdc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DPC </a:t>
            </a:r>
            <a:r>
              <a:rPr lang="ko-KR" altLang="en-US" dirty="0"/>
              <a:t>인 경우 </a:t>
            </a:r>
            <a:r>
              <a:rPr lang="en-US" altLang="ko-KR" dirty="0"/>
              <a:t>control object </a:t>
            </a:r>
            <a:r>
              <a:rPr lang="ko-KR" altLang="en-US" dirty="0"/>
              <a:t>가 </a:t>
            </a:r>
            <a:r>
              <a:rPr lang="en-US" altLang="ko-KR" dirty="0"/>
              <a:t>control operation </a:t>
            </a:r>
            <a:r>
              <a:rPr lang="ko-KR" altLang="en-US" dirty="0"/>
              <a:t>을 실행하기 전에 수행해야하는 검사의 종류를 지정해야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주소 지정된 기능이 각각의 </a:t>
            </a:r>
            <a:r>
              <a:rPr lang="en-US" altLang="ko-KR" dirty="0"/>
              <a:t>data object </a:t>
            </a:r>
            <a:r>
              <a:rPr lang="ko-KR" altLang="en-US" dirty="0"/>
              <a:t>가 이런 검사를 지원하지 않는 경우</a:t>
            </a:r>
            <a:r>
              <a:rPr lang="en-US" altLang="ko-KR" dirty="0"/>
              <a:t>, </a:t>
            </a:r>
            <a:r>
              <a:rPr lang="ko-KR" altLang="en-US" dirty="0"/>
              <a:t>적절한 검사 비트는 무시되고 명령은 처리되어야 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DB6824-7E8F-474E-8B4F-CAFB64170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53" y="3176587"/>
            <a:ext cx="66675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88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20.5.2.8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operTm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–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Operate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time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39E64B-8242-4F94-AC73-A789E6F79E61}"/>
              </a:ext>
            </a:extLst>
          </p:cNvPr>
          <p:cNvSpPr/>
          <p:nvPr/>
        </p:nvSpPr>
        <p:spPr>
          <a:xfrm>
            <a:off x="513682" y="1604108"/>
            <a:ext cx="74587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operTm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 err="1"/>
              <a:t>TimeActivatedOperate</a:t>
            </a:r>
            <a:r>
              <a:rPr lang="en-US" altLang="ko-KR" dirty="0"/>
              <a:t> service </a:t>
            </a:r>
            <a:r>
              <a:rPr lang="ko-KR" altLang="en-US" dirty="0"/>
              <a:t>를 사용할 때 </a:t>
            </a:r>
            <a:r>
              <a:rPr lang="en-US" altLang="ko-KR" dirty="0" err="1"/>
              <a:t>commnd</a:t>
            </a:r>
            <a:r>
              <a:rPr lang="en-US" altLang="ko-KR" dirty="0"/>
              <a:t> </a:t>
            </a:r>
            <a:r>
              <a:rPr lang="ko-KR" altLang="en-US" dirty="0"/>
              <a:t>를 실행할 </a:t>
            </a:r>
            <a:r>
              <a:rPr lang="ko-KR" altLang="en-US" dirty="0" err="1"/>
              <a:t>떄의</a:t>
            </a:r>
            <a:r>
              <a:rPr lang="ko-KR" altLang="en-US" dirty="0"/>
              <a:t> 절대적인 시간을 특화한다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TimeActivatedOperate</a:t>
            </a:r>
            <a:r>
              <a:rPr lang="en-US" altLang="ko-KR" dirty="0"/>
              <a:t> service </a:t>
            </a:r>
            <a:r>
              <a:rPr lang="ko-KR" altLang="en-US" dirty="0"/>
              <a:t>를 </a:t>
            </a:r>
            <a:r>
              <a:rPr lang="en-US" altLang="ko-KR" dirty="0"/>
              <a:t>control object </a:t>
            </a:r>
            <a:r>
              <a:rPr lang="ko-KR" altLang="en-US" dirty="0"/>
              <a:t>에 대해 지원한다면 </a:t>
            </a:r>
            <a:r>
              <a:rPr lang="en-US" altLang="ko-KR" dirty="0"/>
              <a:t>service parameter </a:t>
            </a:r>
            <a:r>
              <a:rPr lang="ko-KR" altLang="en-US" dirty="0"/>
              <a:t>는 존재한다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1631B4-2D30-4668-8242-BB6806DBD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953" y="3680484"/>
            <a:ext cx="66675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22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20.5.2.9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AddCause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–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additional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cause diagnosis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39E64B-8242-4F94-AC73-A789E6F79E61}"/>
              </a:ext>
            </a:extLst>
          </p:cNvPr>
          <p:cNvSpPr/>
          <p:nvPr/>
        </p:nvSpPr>
        <p:spPr>
          <a:xfrm>
            <a:off x="513682" y="1337408"/>
            <a:ext cx="7458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AddCause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r>
              <a:rPr lang="en-US" altLang="ko-KR" dirty="0"/>
              <a:t> negative control service </a:t>
            </a:r>
            <a:r>
              <a:rPr lang="ko-KR" altLang="en-US" dirty="0"/>
              <a:t>의 특정 응답에서의 실패의 이유를 나타낸다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“None” </a:t>
            </a:r>
            <a:r>
              <a:rPr lang="ko-KR" altLang="en-US" dirty="0"/>
              <a:t>은 실패가 나타나지 않았다는 것을 나타낸다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E458BB-0BD8-4974-803D-D4AE4C5BA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408" y="2551908"/>
            <a:ext cx="5764528" cy="41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0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5.2 Scope of SCL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1F80DF-83D6-4688-925F-DF05240FB142}"/>
              </a:ext>
            </a:extLst>
          </p:cNvPr>
          <p:cNvSpPr/>
          <p:nvPr/>
        </p:nvSpPr>
        <p:spPr>
          <a:xfrm>
            <a:off x="653382" y="2197543"/>
            <a:ext cx="74587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SCL</a:t>
            </a:r>
            <a:r>
              <a:rPr lang="ko-KR" altLang="en-US" dirty="0"/>
              <a:t>의 범위는 아래 목적들에 초점이 </a:t>
            </a:r>
            <a:r>
              <a:rPr lang="ko-KR" altLang="en-US" dirty="0" err="1"/>
              <a:t>맞춰져있다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SAS functional specification </a:t>
            </a:r>
            <a:r>
              <a:rPr lang="ko-KR" altLang="en-US" dirty="0"/>
              <a:t>위에 </a:t>
            </a:r>
            <a:r>
              <a:rPr lang="en-US" altLang="ko-KR" dirty="0"/>
              <a:t>5.1 a</a:t>
            </a:r>
            <a:r>
              <a:rPr lang="ko-KR" altLang="en-US" dirty="0"/>
              <a:t>에 해당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IED capability description </a:t>
            </a:r>
            <a:r>
              <a:rPr lang="ko-KR" altLang="en-US" dirty="0"/>
              <a:t>위에 </a:t>
            </a:r>
            <a:r>
              <a:rPr lang="en-US" altLang="ko-KR" dirty="0"/>
              <a:t>5.1 c</a:t>
            </a:r>
            <a:r>
              <a:rPr lang="ko-KR" altLang="en-US" dirty="0"/>
              <a:t>에 해당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SA system description </a:t>
            </a:r>
            <a:r>
              <a:rPr lang="ko-KR" altLang="en-US" dirty="0"/>
              <a:t>위에 </a:t>
            </a:r>
            <a:r>
              <a:rPr lang="en-US" altLang="ko-KR" dirty="0"/>
              <a:t>5.1 e</a:t>
            </a:r>
            <a:r>
              <a:rPr lang="ko-KR" altLang="en-US" dirty="0"/>
              <a:t>에 해당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ko-KR" altLang="en-US" dirty="0"/>
              <a:t>이런</a:t>
            </a:r>
            <a:r>
              <a:rPr lang="en-US" altLang="ko-KR" dirty="0"/>
              <a:t> </a:t>
            </a:r>
            <a:r>
              <a:rPr lang="ko-KR" altLang="en-US" dirty="0"/>
              <a:t>목적들은 시스템 디자인에서 표준화된 서포트를 제공한다</a:t>
            </a:r>
            <a:r>
              <a:rPr lang="en-US" altLang="ko-KR" dirty="0"/>
              <a:t>.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616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8061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EAF9BE-9705-4AA4-ABA3-AEAB5E4CF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31" y="0"/>
            <a:ext cx="5099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7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20.5.2.9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AddCause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–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additional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cause diagnosis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39E64B-8242-4F94-AC73-A789E6F79E61}"/>
              </a:ext>
            </a:extLst>
          </p:cNvPr>
          <p:cNvSpPr/>
          <p:nvPr/>
        </p:nvSpPr>
        <p:spPr>
          <a:xfrm>
            <a:off x="513682" y="1337408"/>
            <a:ext cx="7458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AddCause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r>
              <a:rPr lang="en-US" altLang="ko-KR" dirty="0"/>
              <a:t> negative control service </a:t>
            </a:r>
            <a:r>
              <a:rPr lang="ko-KR" altLang="en-US" dirty="0"/>
              <a:t>의 특정 응답에서의 실패의 이유를 나타낸다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“None” </a:t>
            </a:r>
            <a:r>
              <a:rPr lang="ko-KR" altLang="en-US" dirty="0"/>
              <a:t>은 실패가 나타나지 않았다는 것을 나타낸다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E458BB-0BD8-4974-803D-D4AE4C5BA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408" y="2551908"/>
            <a:ext cx="5764528" cy="41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48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20.5.3 Service specification (20.5.3.1 General)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B91B36-AE0B-4B29-9040-EFD3DAB36A1E}"/>
              </a:ext>
            </a:extLst>
          </p:cNvPr>
          <p:cNvSpPr/>
          <p:nvPr/>
        </p:nvSpPr>
        <p:spPr>
          <a:xfrm>
            <a:off x="364803" y="1384291"/>
            <a:ext cx="74587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서비스의 특정 값을 통신하기 위해 </a:t>
            </a:r>
            <a:r>
              <a:rPr lang="en-US" altLang="ko-KR" dirty="0"/>
              <a:t>control service </a:t>
            </a:r>
            <a:r>
              <a:rPr lang="ko-KR" altLang="en-US" dirty="0"/>
              <a:t>는 </a:t>
            </a:r>
            <a:r>
              <a:rPr lang="en-US" altLang="ko-KR" dirty="0"/>
              <a:t>20.5.2 </a:t>
            </a:r>
            <a:r>
              <a:rPr lang="ko-KR" altLang="en-US" dirty="0"/>
              <a:t>에 정의된 </a:t>
            </a:r>
            <a:r>
              <a:rPr lang="en-US" altLang="ko-KR" dirty="0"/>
              <a:t>service parameter 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특정 서비스의 모든 서비스 파라미터들은 하나의 </a:t>
            </a:r>
            <a:r>
              <a:rPr lang="en-US" altLang="ko-KR" dirty="0"/>
              <a:t>service request </a:t>
            </a:r>
            <a:r>
              <a:rPr lang="ko-KR" altLang="en-US" dirty="0"/>
              <a:t>를 포함하는 것이 필요하다</a:t>
            </a:r>
            <a:r>
              <a:rPr lang="en-US" altLang="ko-KR" dirty="0"/>
              <a:t>.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20.5.3 Service specification (20.5.3.1 General)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F90D71A-FEBB-4F23-AF8D-F6D2A050024D}"/>
              </a:ext>
            </a:extLst>
          </p:cNvPr>
          <p:cNvSpPr txBox="1">
            <a:spLocks/>
          </p:cNvSpPr>
          <p:nvPr/>
        </p:nvSpPr>
        <p:spPr>
          <a:xfrm>
            <a:off x="256544" y="2802330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20.5.3.2 Select(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Sel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86C8DE-D122-46BA-8B47-5B6A1C56E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941" y="3889592"/>
            <a:ext cx="3203461" cy="221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82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20.5.3.3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SelectWithValue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(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SelVal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619692-10A3-4CD5-81AD-525202AA8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84" y="1231782"/>
            <a:ext cx="2032788" cy="554049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A934BF-EC1F-449B-9C10-70111F82EAB2}"/>
              </a:ext>
            </a:extLst>
          </p:cNvPr>
          <p:cNvSpPr/>
          <p:nvPr/>
        </p:nvSpPr>
        <p:spPr>
          <a:xfrm>
            <a:off x="3334386" y="3429000"/>
            <a:ext cx="4965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control object </a:t>
            </a:r>
            <a:r>
              <a:rPr lang="ko-KR" altLang="en-US" dirty="0"/>
              <a:t>가</a:t>
            </a:r>
            <a:r>
              <a:rPr lang="en-US" altLang="ko-KR" dirty="0" err="1"/>
              <a:t>TimeActivatedOperate</a:t>
            </a:r>
            <a:r>
              <a:rPr lang="en-US" altLang="ko-KR" dirty="0"/>
              <a:t> </a:t>
            </a:r>
            <a:r>
              <a:rPr lang="ko-KR" altLang="en-US" dirty="0"/>
              <a:t>서비스를 제공한다면 </a:t>
            </a:r>
            <a:r>
              <a:rPr lang="en-US" altLang="ko-KR" dirty="0" err="1"/>
              <a:t>operTm</a:t>
            </a:r>
            <a:r>
              <a:rPr lang="en-US" altLang="ko-KR" dirty="0"/>
              <a:t> </a:t>
            </a:r>
            <a:r>
              <a:rPr lang="ko-KR" altLang="en-US" dirty="0"/>
              <a:t>은 존재하게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665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20.5.3.4 Cancel(Cancel)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A934BF-EC1F-449B-9C10-70111F82EAB2}"/>
              </a:ext>
            </a:extLst>
          </p:cNvPr>
          <p:cNvSpPr/>
          <p:nvPr/>
        </p:nvSpPr>
        <p:spPr>
          <a:xfrm>
            <a:off x="3285080" y="2438400"/>
            <a:ext cx="4965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Cancel service </a:t>
            </a:r>
            <a:r>
              <a:rPr lang="ko-KR" altLang="en-US" dirty="0"/>
              <a:t>는 </a:t>
            </a:r>
            <a:r>
              <a:rPr lang="en-US" altLang="ko-KR" dirty="0"/>
              <a:t>control operation </a:t>
            </a:r>
            <a:r>
              <a:rPr lang="ko-KR" altLang="en-US" dirty="0"/>
              <a:t>을 중단시키기 위해 사용된다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control object </a:t>
            </a:r>
            <a:r>
              <a:rPr lang="ko-KR" altLang="en-US" dirty="0"/>
              <a:t>가</a:t>
            </a:r>
            <a:r>
              <a:rPr lang="en-US" altLang="ko-KR" dirty="0" err="1"/>
              <a:t>TimeActivatedOperate</a:t>
            </a:r>
            <a:r>
              <a:rPr lang="en-US" altLang="ko-KR" dirty="0"/>
              <a:t> </a:t>
            </a:r>
            <a:r>
              <a:rPr lang="ko-KR" altLang="en-US" dirty="0"/>
              <a:t>서비스를 제공한다면 </a:t>
            </a:r>
            <a:r>
              <a:rPr lang="en-US" altLang="ko-KR" dirty="0" err="1"/>
              <a:t>operTm</a:t>
            </a:r>
            <a:r>
              <a:rPr lang="en-US" altLang="ko-KR" dirty="0"/>
              <a:t> </a:t>
            </a:r>
            <a:r>
              <a:rPr lang="ko-KR" altLang="en-US" dirty="0"/>
              <a:t>은 존재하게 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C3B672-A4C5-4448-AC6B-D2591CA14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7" y="1169100"/>
            <a:ext cx="2212473" cy="555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41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20.5.3.5 Operate (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Oper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26C737-DCDF-4003-B019-67771CF77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998" y="1188149"/>
            <a:ext cx="2308003" cy="566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613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20.5.3.6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CommandTermination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(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CmdTerm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5FD0A8-5A82-4375-9B5E-056D3CAC3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519066"/>
            <a:ext cx="2466975" cy="47910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D757FAF-70D3-4673-B229-9FFCA4AC92C2}"/>
              </a:ext>
            </a:extLst>
          </p:cNvPr>
          <p:cNvSpPr/>
          <p:nvPr/>
        </p:nvSpPr>
        <p:spPr>
          <a:xfrm>
            <a:off x="3484565" y="2794000"/>
            <a:ext cx="4965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control object </a:t>
            </a:r>
            <a:r>
              <a:rPr lang="ko-KR" altLang="en-US" dirty="0"/>
              <a:t>가</a:t>
            </a:r>
            <a:r>
              <a:rPr lang="en-US" altLang="ko-KR" dirty="0" err="1"/>
              <a:t>TimeActivatedOperate</a:t>
            </a:r>
            <a:r>
              <a:rPr lang="en-US" altLang="ko-KR" dirty="0"/>
              <a:t> </a:t>
            </a:r>
            <a:r>
              <a:rPr lang="ko-KR" altLang="en-US" dirty="0"/>
              <a:t>서비스를 제공한다면 </a:t>
            </a:r>
            <a:r>
              <a:rPr lang="en-US" altLang="ko-KR" dirty="0" err="1"/>
              <a:t>operTm</a:t>
            </a:r>
            <a:r>
              <a:rPr lang="en-US" altLang="ko-KR" dirty="0"/>
              <a:t> </a:t>
            </a:r>
            <a:r>
              <a:rPr lang="ko-KR" altLang="en-US" dirty="0"/>
              <a:t>은 존재하게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Operate service </a:t>
            </a:r>
            <a:r>
              <a:rPr lang="ko-KR" altLang="en-US" dirty="0"/>
              <a:t>를 사용한다면 </a:t>
            </a:r>
            <a:r>
              <a:rPr lang="en-US" altLang="ko-KR" dirty="0" err="1"/>
              <a:t>operTm</a:t>
            </a:r>
            <a:r>
              <a:rPr lang="en-US" altLang="ko-KR" dirty="0"/>
              <a:t> </a:t>
            </a:r>
            <a:r>
              <a:rPr lang="ko-KR" altLang="en-US" dirty="0"/>
              <a:t>값은 </a:t>
            </a:r>
            <a:r>
              <a:rPr lang="en-US" altLang="ko-KR" dirty="0"/>
              <a:t>NULL </a:t>
            </a:r>
            <a:r>
              <a:rPr lang="ko-KR" altLang="en-US" dirty="0"/>
              <a:t>값을 가져야한다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44913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20.5.3.7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TimeActivatedOperate</a:t>
            </a:r>
            <a:r>
              <a:rPr lang="ko-KR" altLang="en-US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TimOper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757FAF-70D3-4673-B229-9FFCA4AC92C2}"/>
              </a:ext>
            </a:extLst>
          </p:cNvPr>
          <p:cNvSpPr/>
          <p:nvPr/>
        </p:nvSpPr>
        <p:spPr>
          <a:xfrm>
            <a:off x="3401055" y="3268239"/>
            <a:ext cx="4965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TimeActivatedOperate</a:t>
            </a:r>
            <a:r>
              <a:rPr lang="en-US" altLang="ko-KR" dirty="0"/>
              <a:t> service </a:t>
            </a:r>
            <a:r>
              <a:rPr lang="ko-KR" altLang="en-US" dirty="0"/>
              <a:t>를 </a:t>
            </a:r>
            <a:r>
              <a:rPr lang="ko-KR" altLang="en-US" dirty="0" err="1"/>
              <a:t>사용할때</a:t>
            </a:r>
            <a:r>
              <a:rPr lang="ko-KR" altLang="en-US" dirty="0"/>
              <a:t> </a:t>
            </a:r>
            <a:r>
              <a:rPr lang="en-US" altLang="ko-KR" dirty="0" err="1"/>
              <a:t>operTm</a:t>
            </a:r>
            <a:r>
              <a:rPr lang="en-US" altLang="ko-KR" dirty="0"/>
              <a:t> </a:t>
            </a:r>
            <a:r>
              <a:rPr lang="ko-KR" altLang="en-US" dirty="0"/>
              <a:t>값은 </a:t>
            </a:r>
            <a:r>
              <a:rPr lang="en-US" altLang="ko-KR" dirty="0"/>
              <a:t>NULL</a:t>
            </a:r>
            <a:r>
              <a:rPr lang="ko-KR" altLang="en-US" dirty="0"/>
              <a:t>이 되지 </a:t>
            </a:r>
            <a:r>
              <a:rPr lang="ko-KR" altLang="en-US" dirty="0" err="1"/>
              <a:t>않아야한다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3DE6A7-FA2B-4781-A4E8-1FA4B81E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1231900"/>
            <a:ext cx="2466975" cy="56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2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8874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20.5.3.8 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TimeActivatedOperateTermination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(</a:t>
            </a:r>
            <a:r>
              <a:rPr lang="en-US" altLang="ko-KR" sz="2500" b="1" spc="-150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TimOperTermination</a:t>
            </a:r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)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CFF42A-E2D3-4417-A2EB-6D56D25B8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1384291"/>
            <a:ext cx="2635250" cy="51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15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5.2 Scope of SCL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1F80DF-83D6-4688-925F-DF05240FB142}"/>
              </a:ext>
            </a:extLst>
          </p:cNvPr>
          <p:cNvSpPr/>
          <p:nvPr/>
        </p:nvSpPr>
        <p:spPr>
          <a:xfrm>
            <a:off x="653382" y="2197543"/>
            <a:ext cx="74587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실용적인 목적을 위해서는 다음을 </a:t>
            </a:r>
            <a:r>
              <a:rPr lang="ko-KR" altLang="en-US" dirty="0" err="1"/>
              <a:t>서포트한다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4) </a:t>
            </a:r>
            <a:r>
              <a:rPr lang="ko-KR" altLang="en-US" dirty="0"/>
              <a:t>정보를 교환하기 위해 필요한 두 시스템을 다루는 두개의 프로젝트들 사이에서 시스템 인터페이스 정보의 교환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5) IED </a:t>
            </a:r>
            <a:r>
              <a:rPr lang="en-US" altLang="ko-KR" dirty="0">
                <a:solidFill>
                  <a:srgbClr val="FF0000"/>
                </a:solidFill>
              </a:rPr>
              <a:t>too</a:t>
            </a:r>
            <a:r>
              <a:rPr lang="en-US" altLang="ko-KR" dirty="0"/>
              <a:t>l</a:t>
            </a:r>
            <a:r>
              <a:rPr lang="ko-KR" altLang="en-US" dirty="0"/>
              <a:t> 에서부터 </a:t>
            </a:r>
            <a:r>
              <a:rPr lang="en-US" altLang="ko-KR" dirty="0"/>
              <a:t>system tool </a:t>
            </a:r>
            <a:r>
              <a:rPr lang="ko-KR" altLang="en-US" dirty="0"/>
              <a:t>까지 </a:t>
            </a:r>
            <a:r>
              <a:rPr lang="en-US" altLang="ko-KR" dirty="0"/>
              <a:t>project </a:t>
            </a:r>
            <a:r>
              <a:rPr lang="ko-KR" altLang="en-US" dirty="0"/>
              <a:t>를 위해 특별히 </a:t>
            </a:r>
            <a:r>
              <a:rPr lang="ko-KR" altLang="en-US" dirty="0" err="1"/>
              <a:t>엔지니어된</a:t>
            </a:r>
            <a:r>
              <a:rPr lang="ko-KR" altLang="en-US" dirty="0"/>
              <a:t> </a:t>
            </a:r>
            <a:r>
              <a:rPr lang="en-US" altLang="ko-KR" dirty="0"/>
              <a:t>IED</a:t>
            </a:r>
            <a:r>
              <a:rPr lang="ko-KR" altLang="en-US" dirty="0"/>
              <a:t> </a:t>
            </a:r>
            <a:r>
              <a:rPr lang="en-US" altLang="ko-KR" dirty="0"/>
              <a:t>instance </a:t>
            </a:r>
            <a:r>
              <a:rPr lang="ko-KR" altLang="en-US" dirty="0"/>
              <a:t>에 대한 </a:t>
            </a:r>
            <a:r>
              <a:rPr lang="en-US" altLang="ko-KR" dirty="0"/>
              <a:t>IED </a:t>
            </a:r>
            <a:r>
              <a:rPr lang="ko-KR" altLang="en-US" dirty="0"/>
              <a:t>변경에 대한 교환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이것은</a:t>
            </a:r>
            <a:r>
              <a:rPr lang="en-US" altLang="ko-KR" dirty="0"/>
              <a:t> IEDs </a:t>
            </a:r>
            <a:r>
              <a:rPr lang="ko-KR" altLang="en-US" dirty="0"/>
              <a:t>에서 </a:t>
            </a:r>
            <a:r>
              <a:rPr lang="ko-KR" altLang="en-US" dirty="0" err="1"/>
              <a:t>설명되어야하는</a:t>
            </a:r>
            <a:r>
              <a:rPr lang="ko-KR" altLang="en-US" dirty="0"/>
              <a:t> </a:t>
            </a:r>
            <a:r>
              <a:rPr lang="en-US" altLang="ko-KR" dirty="0"/>
              <a:t>object model </a:t>
            </a:r>
            <a:r>
              <a:rPr lang="ko-KR" altLang="en-US" dirty="0"/>
              <a:t>을 정의함으로써 그들의 </a:t>
            </a:r>
            <a:r>
              <a:rPr lang="en-US" altLang="ko-KR" dirty="0"/>
              <a:t>switch </a:t>
            </a:r>
            <a:r>
              <a:rPr lang="ko-KR" altLang="en-US" dirty="0"/>
              <a:t>야드 할당 뿐만 아니라 엔지니어링 툴들 사이에서 교환되기 위한 파일에서 이 모델을 어떻게 </a:t>
            </a:r>
            <a:r>
              <a:rPr lang="ko-KR" altLang="en-US" dirty="0" err="1"/>
              <a:t>나타낼건지에</a:t>
            </a:r>
            <a:r>
              <a:rPr lang="ko-KR" altLang="en-US" dirty="0"/>
              <a:t> 대한 표준화된 방법들을 나타낼 수 있다</a:t>
            </a:r>
            <a:r>
              <a:rPr lang="en-US" altLang="ko-KR" dirty="0"/>
              <a:t>.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616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106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Use of SCL in the Engineering process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1F80DF-83D6-4688-925F-DF05240FB142}"/>
              </a:ext>
            </a:extLst>
          </p:cNvPr>
          <p:cNvSpPr/>
          <p:nvPr/>
        </p:nvSpPr>
        <p:spPr>
          <a:xfrm>
            <a:off x="742282" y="2589428"/>
            <a:ext cx="74587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Figure 1  </a:t>
            </a:r>
            <a:r>
              <a:rPr lang="ko-KR" altLang="en-US" dirty="0"/>
              <a:t>은 앞에서 언급된 </a:t>
            </a:r>
            <a:r>
              <a:rPr lang="en-US" altLang="ko-KR" dirty="0"/>
              <a:t>engineering process </a:t>
            </a:r>
            <a:r>
              <a:rPr lang="ko-KR" altLang="en-US" dirty="0"/>
              <a:t>에서의 </a:t>
            </a:r>
            <a:r>
              <a:rPr lang="en-US" altLang="ko-KR" dirty="0"/>
              <a:t>SCL </a:t>
            </a:r>
            <a:r>
              <a:rPr lang="ko-KR" altLang="en-US" dirty="0"/>
              <a:t>데이터 교환의 사용법에 대해 설명한다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tool</a:t>
            </a:r>
            <a:r>
              <a:rPr lang="ko-KR" altLang="en-US" dirty="0"/>
              <a:t> 의 역할은 </a:t>
            </a:r>
            <a:r>
              <a:rPr lang="en-US" altLang="ko-KR" dirty="0"/>
              <a:t>IED</a:t>
            </a:r>
            <a:r>
              <a:rPr lang="ko-KR" altLang="en-US" dirty="0"/>
              <a:t> </a:t>
            </a:r>
            <a:r>
              <a:rPr lang="en-US" altLang="ko-KR" dirty="0"/>
              <a:t>configurator</a:t>
            </a:r>
            <a:r>
              <a:rPr lang="ko-KR" altLang="en-US" dirty="0"/>
              <a:t> 과 </a:t>
            </a:r>
            <a:r>
              <a:rPr lang="en-US" altLang="ko-KR" dirty="0"/>
              <a:t>system configurator </a:t>
            </a:r>
            <a:r>
              <a:rPr lang="ko-KR" altLang="en-US" dirty="0"/>
              <a:t>를 위해 도입되었다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tool</a:t>
            </a:r>
            <a:r>
              <a:rPr lang="ko-KR" altLang="en-US" dirty="0"/>
              <a:t> 내에서 부분적으로 조작된 데이터의 전송은 비공개이지만 다른</a:t>
            </a:r>
            <a:r>
              <a:rPr lang="en-US" altLang="ko-KR" dirty="0"/>
              <a:t>(</a:t>
            </a:r>
            <a:r>
              <a:rPr lang="ko-KR" altLang="en-US" dirty="0"/>
              <a:t>주로</a:t>
            </a:r>
            <a:r>
              <a:rPr lang="en-US" altLang="ko-KR" dirty="0"/>
              <a:t>IED tool) </a:t>
            </a:r>
            <a:r>
              <a:rPr lang="ko-KR" altLang="en-US" dirty="0"/>
              <a:t>에는 프로젝트 데이터를 수정할 때 </a:t>
            </a:r>
            <a:r>
              <a:rPr lang="en-US" altLang="ko-KR" dirty="0"/>
              <a:t>tool </a:t>
            </a:r>
            <a:r>
              <a:rPr lang="ko-KR" altLang="en-US" dirty="0"/>
              <a:t>이 수행한 역할을 볼 수 있어야한다</a:t>
            </a:r>
            <a:r>
              <a:rPr lang="en-US" altLang="ko-KR" dirty="0"/>
              <a:t>.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616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57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Use of SCL in the Engineering process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1F80DF-83D6-4688-925F-DF05240FB142}"/>
              </a:ext>
            </a:extLst>
          </p:cNvPr>
          <p:cNvSpPr/>
          <p:nvPr/>
        </p:nvSpPr>
        <p:spPr>
          <a:xfrm>
            <a:off x="626168" y="1503440"/>
            <a:ext cx="745877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IED</a:t>
            </a:r>
            <a:r>
              <a:rPr lang="ko-KR" altLang="en-US" dirty="0"/>
              <a:t> </a:t>
            </a:r>
            <a:r>
              <a:rPr lang="en-US" altLang="ko-KR" dirty="0"/>
              <a:t>configurator</a:t>
            </a:r>
            <a:r>
              <a:rPr lang="ko-KR" altLang="en-US" dirty="0"/>
              <a:t> 는 </a:t>
            </a:r>
            <a:r>
              <a:rPr lang="en-US" altLang="ko-KR" dirty="0"/>
              <a:t>IEC 61850-6 </a:t>
            </a:r>
            <a:r>
              <a:rPr lang="ko-KR" altLang="en-US" dirty="0"/>
              <a:t>에 정의된 파일을 가져오거나 내보낼 수 있는 제조사마다 다를 수 있는 </a:t>
            </a:r>
            <a:r>
              <a:rPr lang="en-US" altLang="ko-KR" dirty="0"/>
              <a:t>IED </a:t>
            </a:r>
            <a:r>
              <a:rPr lang="ko-KR" altLang="en-US" dirty="0"/>
              <a:t>전용</a:t>
            </a:r>
            <a:r>
              <a:rPr lang="en-US" altLang="ko-KR" dirty="0"/>
              <a:t> tool </a:t>
            </a:r>
            <a:r>
              <a:rPr lang="ko-KR" altLang="en-US" dirty="0"/>
              <a:t>일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 </a:t>
            </a:r>
            <a:r>
              <a:rPr lang="en-US" altLang="ko-KR" dirty="0"/>
              <a:t>tool </a:t>
            </a:r>
            <a:r>
              <a:rPr lang="ko-KR" altLang="en-US" dirty="0"/>
              <a:t>은 </a:t>
            </a:r>
            <a:r>
              <a:rPr lang="en-US" altLang="ko-KR" dirty="0"/>
              <a:t>IED </a:t>
            </a:r>
            <a:r>
              <a:rPr lang="ko-KR" altLang="en-US" dirty="0"/>
              <a:t>특정 설정을 제공하고 </a:t>
            </a:r>
            <a:r>
              <a:rPr lang="en-US" altLang="ko-KR" dirty="0"/>
              <a:t>IED </a:t>
            </a:r>
            <a:r>
              <a:rPr lang="ko-KR" altLang="en-US" dirty="0"/>
              <a:t>관련 구성 파일을 생성하거나 </a:t>
            </a:r>
            <a:r>
              <a:rPr lang="en-US" altLang="ko-KR" dirty="0"/>
              <a:t>IED </a:t>
            </a:r>
            <a:r>
              <a:rPr lang="ko-KR" altLang="en-US" dirty="0"/>
              <a:t>구성을 </a:t>
            </a:r>
            <a:r>
              <a:rPr lang="en-US" altLang="ko-KR" dirty="0"/>
              <a:t>IED </a:t>
            </a:r>
            <a:r>
              <a:rPr lang="ko-KR" altLang="en-US" dirty="0"/>
              <a:t>에 </a:t>
            </a:r>
            <a:r>
              <a:rPr lang="ko-KR" altLang="en-US" dirty="0" err="1"/>
              <a:t>로드한다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IED</a:t>
            </a:r>
            <a:r>
              <a:rPr lang="ko-KR" altLang="en-US" dirty="0"/>
              <a:t> 는 다음 경우에 </a:t>
            </a:r>
            <a:r>
              <a:rPr lang="en-US" altLang="ko-KR" dirty="0"/>
              <a:t>IEC 61850 </a:t>
            </a:r>
            <a:r>
              <a:rPr lang="ko-KR" altLang="en-US" dirty="0"/>
              <a:t>시리즈의 관점에서 호환 </a:t>
            </a:r>
            <a:r>
              <a:rPr lang="ko-KR" altLang="en-US" dirty="0" err="1"/>
              <a:t>가능하다고해당</a:t>
            </a:r>
            <a:r>
              <a:rPr lang="ko-KR" altLang="en-US" dirty="0"/>
              <a:t> 생각한다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</a:t>
            </a:r>
            <a:r>
              <a:rPr lang="en-US" altLang="ko-KR" dirty="0"/>
              <a:t>IED </a:t>
            </a:r>
            <a:r>
              <a:rPr lang="ko-KR" altLang="en-US" dirty="0"/>
              <a:t>의 </a:t>
            </a:r>
            <a:r>
              <a:rPr lang="en-US" altLang="ko-KR" dirty="0"/>
              <a:t>capability</a:t>
            </a:r>
            <a:r>
              <a:rPr lang="ko-KR" altLang="en-US" dirty="0"/>
              <a:t> 를 설명하는 </a:t>
            </a:r>
            <a:r>
              <a:rPr lang="en-US" altLang="ko-KR" dirty="0"/>
              <a:t>SCL </a:t>
            </a:r>
            <a:r>
              <a:rPr lang="ko-KR" altLang="en-US" dirty="0"/>
              <a:t>파일 </a:t>
            </a:r>
            <a:r>
              <a:rPr lang="en-US" altLang="ko-KR" dirty="0"/>
              <a:t>(ICD) </a:t>
            </a:r>
            <a:r>
              <a:rPr lang="ko-KR" altLang="en-US" dirty="0"/>
              <a:t>또는 프로젝트의 특정 구성 또는</a:t>
            </a:r>
            <a:r>
              <a:rPr lang="en-US" altLang="ko-KR" dirty="0"/>
              <a:t> capability </a:t>
            </a:r>
            <a:r>
              <a:rPr lang="ko-KR" altLang="en-US" dirty="0"/>
              <a:t>를 설명하는 </a:t>
            </a:r>
            <a:r>
              <a:rPr lang="en-US" altLang="ko-KR" dirty="0"/>
              <a:t>SCL </a:t>
            </a:r>
            <a:r>
              <a:rPr lang="ko-KR" altLang="en-US" dirty="0"/>
              <a:t>파일</a:t>
            </a:r>
            <a:r>
              <a:rPr lang="en-US" altLang="ko-KR" dirty="0"/>
              <a:t>( IID)</a:t>
            </a:r>
            <a:r>
              <a:rPr lang="ko-KR" altLang="en-US" dirty="0"/>
              <a:t> 또는 </a:t>
            </a:r>
            <a:r>
              <a:rPr lang="en-US" altLang="ko-KR" dirty="0"/>
              <a:t>IED </a:t>
            </a:r>
            <a:r>
              <a:rPr lang="ko-KR" altLang="en-US" dirty="0"/>
              <a:t>에 </a:t>
            </a:r>
            <a:r>
              <a:rPr lang="ko-KR" altLang="en-US" dirty="0" err="1"/>
              <a:t>대한거나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이 파일의 </a:t>
            </a:r>
            <a:r>
              <a:rPr lang="en-US" altLang="ko-KR" dirty="0"/>
              <a:t>type </a:t>
            </a:r>
            <a:r>
              <a:rPr lang="ko-KR" altLang="en-US" dirty="0"/>
              <a:t>들의 </a:t>
            </a:r>
            <a:r>
              <a:rPr lang="en-US" altLang="ko-KR" dirty="0"/>
              <a:t>form </a:t>
            </a:r>
            <a:r>
              <a:rPr lang="ko-KR" altLang="en-US" dirty="0"/>
              <a:t>을 하나 또는 두개 를 </a:t>
            </a:r>
            <a:r>
              <a:rPr lang="ko-KR" altLang="en-US" dirty="0" err="1"/>
              <a:t>생성할수</a:t>
            </a:r>
            <a:r>
              <a:rPr lang="ko-KR" altLang="en-US" dirty="0"/>
              <a:t> 있는 </a:t>
            </a:r>
            <a:r>
              <a:rPr lang="en-US" altLang="ko-KR" dirty="0"/>
              <a:t>tool  </a:t>
            </a:r>
            <a:r>
              <a:rPr lang="ko-KR" altLang="en-US" dirty="0"/>
              <a:t>로 구성될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 </a:t>
            </a:r>
            <a:r>
              <a:rPr lang="en-US" altLang="ko-KR" dirty="0"/>
              <a:t>IED </a:t>
            </a:r>
            <a:r>
              <a:rPr lang="ko-KR" altLang="en-US" dirty="0"/>
              <a:t>에서 설정이 가능한 한 시스템 구성 </a:t>
            </a:r>
            <a:r>
              <a:rPr lang="en-US" altLang="ko-KR" dirty="0"/>
              <a:t>SCL (SCD) </a:t>
            </a:r>
            <a:r>
              <a:rPr lang="ko-KR" altLang="en-US" dirty="0"/>
              <a:t>파일을 직접 사용하여 통신 구성을 설정하거나</a:t>
            </a:r>
            <a:r>
              <a:rPr lang="en-US" altLang="ko-KR" dirty="0"/>
              <a:t>, </a:t>
            </a:r>
            <a:r>
              <a:rPr lang="ko-KR" altLang="en-US" dirty="0"/>
              <a:t>해당 통신 구성을 가져올 수 있는 </a:t>
            </a:r>
            <a:r>
              <a:rPr lang="en-US" altLang="ko-KR" dirty="0"/>
              <a:t>tool </a:t>
            </a:r>
            <a:r>
              <a:rPr lang="ko-KR" altLang="en-US" dirty="0"/>
              <a:t>이 같이 있을 수 있다</a:t>
            </a:r>
            <a:r>
              <a:rPr lang="en-US" altLang="ko-KR" dirty="0"/>
              <a:t>. </a:t>
            </a:r>
            <a:r>
              <a:rPr lang="ko-KR" altLang="en-US" dirty="0"/>
              <a:t>시스템 </a:t>
            </a:r>
            <a:r>
              <a:rPr lang="en-US" altLang="ko-KR" dirty="0"/>
              <a:t>SCL </a:t>
            </a:r>
            <a:r>
              <a:rPr lang="ko-KR" altLang="en-US" dirty="0"/>
              <a:t>파일을 사용하여 이러한 파라미터들을 </a:t>
            </a:r>
            <a:r>
              <a:rPr lang="en-US" altLang="ko-KR" dirty="0"/>
              <a:t>IED </a:t>
            </a:r>
            <a:r>
              <a:rPr lang="ko-KR" altLang="en-US" dirty="0"/>
              <a:t>에 설정 가능하다</a:t>
            </a:r>
            <a:r>
              <a:rPr lang="en-US" altLang="ko-KR" dirty="0"/>
              <a:t>.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616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245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Use of SCL in the Engineering process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1F80DF-83D6-4688-925F-DF05240FB142}"/>
              </a:ext>
            </a:extLst>
          </p:cNvPr>
          <p:cNvSpPr/>
          <p:nvPr/>
        </p:nvSpPr>
        <p:spPr>
          <a:xfrm>
            <a:off x="838413" y="1918938"/>
            <a:ext cx="745877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- System Configurator </a:t>
            </a:r>
            <a:r>
              <a:rPr lang="ko-KR" altLang="en-US" dirty="0"/>
              <a:t>는 </a:t>
            </a:r>
            <a:r>
              <a:rPr lang="en-US" altLang="ko-KR" dirty="0"/>
              <a:t>IED </a:t>
            </a:r>
            <a:r>
              <a:rPr lang="ko-KR" altLang="en-US" dirty="0"/>
              <a:t>독립 시스템 레벨 </a:t>
            </a:r>
            <a:r>
              <a:rPr lang="en-US" altLang="ko-KR" dirty="0"/>
              <a:t>tool </a:t>
            </a:r>
            <a:r>
              <a:rPr lang="ko-KR" altLang="en-US" dirty="0"/>
              <a:t>로서 </a:t>
            </a:r>
            <a:r>
              <a:rPr lang="en-US" altLang="ko-KR" dirty="0"/>
              <a:t>IEC 61850-6 </a:t>
            </a:r>
            <a:r>
              <a:rPr lang="ko-KR" altLang="en-US" dirty="0"/>
              <a:t>에 정의된 구성파일을 가져오거나 내보낼 수 있어야한다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시스템 레벨 엔지니어링에 필요한 여러 </a:t>
            </a:r>
            <a:r>
              <a:rPr lang="en-US" altLang="ko-KR" dirty="0"/>
              <a:t>IED</a:t>
            </a:r>
            <a:r>
              <a:rPr lang="ko-KR" altLang="en-US" dirty="0"/>
              <a:t>의 구성파일을 사용하고 구성 엔지니어가 다른 </a:t>
            </a:r>
            <a:r>
              <a:rPr lang="en-US" altLang="ko-KR" dirty="0"/>
              <a:t>IED </a:t>
            </a:r>
            <a:r>
              <a:rPr lang="ko-KR" altLang="en-US" dirty="0"/>
              <a:t>에서 공유하는 시스템 정보를 추가하는데 사용한다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그런 다음  </a:t>
            </a:r>
            <a:r>
              <a:rPr lang="en-US" altLang="ko-KR" dirty="0"/>
              <a:t>System Configurator </a:t>
            </a:r>
            <a:r>
              <a:rPr lang="ko-KR" altLang="en-US" dirty="0"/>
              <a:t>는 </a:t>
            </a:r>
            <a:r>
              <a:rPr lang="en-US" altLang="ko-KR" dirty="0"/>
              <a:t>IEC 61850-6 </a:t>
            </a:r>
            <a:r>
              <a:rPr lang="ko-KR" altLang="en-US" dirty="0"/>
              <a:t>에 정의된 거 처럼 시스템 관련 </a:t>
            </a:r>
            <a:r>
              <a:rPr lang="en-US" altLang="ko-KR" dirty="0"/>
              <a:t>IED </a:t>
            </a:r>
            <a:r>
              <a:rPr lang="ko-KR" altLang="en-US" dirty="0"/>
              <a:t>구성을 위해 </a:t>
            </a:r>
            <a:r>
              <a:rPr lang="en-US" altLang="ko-KR" dirty="0"/>
              <a:t>IED Configurator </a:t>
            </a:r>
            <a:r>
              <a:rPr lang="ko-KR" altLang="en-US" dirty="0"/>
              <a:t>로 피드백 되는 변전소 관련 구성 파일을 </a:t>
            </a:r>
            <a:r>
              <a:rPr lang="ko-KR" altLang="en-US" dirty="0" err="1"/>
              <a:t>생성해야한다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- System Configurator </a:t>
            </a:r>
            <a:r>
              <a:rPr lang="ko-KR" altLang="en-US" dirty="0"/>
              <a:t>는 또한 시스템 사양 파일을 읽고 예를 들면 시스템 엔지니어링을 시작하거나 동일한 변전소의 엔지니어링 시스템과 비교할 수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616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635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6544" y="547858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500" b="1" spc="-15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5.3 Use of SCL in the Engineering process</a:t>
            </a:r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1100C14-CF87-4B9C-82B8-78A0BEB80996}"/>
              </a:ext>
            </a:extLst>
          </p:cNvPr>
          <p:cNvSpPr txBox="1">
            <a:spLocks/>
          </p:cNvSpPr>
          <p:nvPr/>
        </p:nvSpPr>
        <p:spPr>
          <a:xfrm>
            <a:off x="256544" y="547859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AF6AAB6-F6EE-4A10-ADF7-BD46E9C7E05C}"/>
              </a:ext>
            </a:extLst>
          </p:cNvPr>
          <p:cNvSpPr txBox="1">
            <a:spLocks/>
          </p:cNvSpPr>
          <p:nvPr/>
        </p:nvSpPr>
        <p:spPr>
          <a:xfrm>
            <a:off x="256544" y="2861611"/>
            <a:ext cx="8430256" cy="836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ko-KR" altLang="en-US" sz="2500" b="1" spc="-1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847224-4DC3-4CC9-BB2F-ABF60B16D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1423190"/>
            <a:ext cx="5849624" cy="454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3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18426</TotalTime>
  <Words>2626</Words>
  <Application>Microsoft Office PowerPoint</Application>
  <PresentationFormat>화면 슬라이드 쇼(4:3)</PresentationFormat>
  <Paragraphs>354</Paragraphs>
  <Slides>49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나눔고딕</vt:lpstr>
      <vt:lpstr>맑은 고딕</vt:lpstr>
      <vt:lpstr>Arial</vt:lpstr>
      <vt:lpstr>Wingdings</vt:lpstr>
      <vt:lpstr>Office 테마</vt:lpstr>
      <vt:lpstr>IEC  61850-6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김 은숙</cp:lastModifiedBy>
  <cp:revision>256</cp:revision>
  <cp:lastPrinted>2018-04-03T08:46:35Z</cp:lastPrinted>
  <dcterms:created xsi:type="dcterms:W3CDTF">2011-08-24T01:05:33Z</dcterms:created>
  <dcterms:modified xsi:type="dcterms:W3CDTF">2018-06-28T04:36:49Z</dcterms:modified>
</cp:coreProperties>
</file>