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7" r:id="rId2"/>
    <p:sldId id="282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278" r:id="rId25"/>
  </p:sldIdLst>
  <p:sldSz cx="9144000" cy="6858000" type="screen4x3"/>
  <p:notesSz cx="6805613" cy="9939338"/>
  <p:embeddedFontLst>
    <p:embeddedFont>
      <p:font typeface="나눔고딕" charset="-127"/>
      <p:regular r:id="rId28"/>
      <p:bold r:id="rId29"/>
    </p:embeddedFont>
    <p:embeddedFont>
      <p:font typeface="맑은 고딕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86364" autoAdjust="0"/>
  </p:normalViewPr>
  <p:slideViewPr>
    <p:cSldViewPr snapToGrid="0">
      <p:cViewPr>
        <p:scale>
          <a:sx n="150" d="100"/>
          <a:sy n="150" d="100"/>
        </p:scale>
        <p:origin x="-504" y="-7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C2CC-604C-4406-8CF9-71D7D66466B5}" type="datetime1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9BF0-386A-48AE-AA5C-58ED83C40358}" type="datetime1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36C0-CE7B-4B90-B989-E979B327954B}" type="datetime1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2F71A39E-4E25-4D66-9480-0C3FC7BD5839}" type="datetime1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F4F720B-388B-4B96-A046-D0674744111C}" type="datetime1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9E2F7A9-9E06-4FE8-9BC0-A77CABEBD58B}" type="datetime1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1603" y="2086113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  <a:t>IEC  </a:t>
            </a: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  <a:t>61850-6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44416" y="419209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9 The SCL syntax elements (9.1 header)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56E6EE8-B302-4817-9E09-4855201309BA}"/>
              </a:ext>
            </a:extLst>
          </p:cNvPr>
          <p:cNvSpPr/>
          <p:nvPr/>
        </p:nvSpPr>
        <p:spPr>
          <a:xfrm>
            <a:off x="244416" y="1241435"/>
            <a:ext cx="840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Text element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optional </a:t>
            </a:r>
            <a:r>
              <a:rPr lang="ko-KR" altLang="en-US" dirty="0" smtClean="0"/>
              <a:t>이고 다음과 같은 </a:t>
            </a:r>
            <a:r>
              <a:rPr lang="en-US" altLang="ko-KR" dirty="0" smtClean="0"/>
              <a:t>syntax </a:t>
            </a:r>
            <a:r>
              <a:rPr lang="ko-KR" altLang="en-US" dirty="0" smtClean="0"/>
              <a:t>를 가진다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41" y="2098674"/>
            <a:ext cx="7904349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56E6EE8-B302-4817-9E09-4855201309BA}"/>
              </a:ext>
            </a:extLst>
          </p:cNvPr>
          <p:cNvSpPr/>
          <p:nvPr/>
        </p:nvSpPr>
        <p:spPr>
          <a:xfrm>
            <a:off x="244415" y="4783703"/>
            <a:ext cx="840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이 </a:t>
            </a:r>
            <a:r>
              <a:rPr lang="en-US" altLang="ko-KR" dirty="0" smtClean="0"/>
              <a:t>element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text </a:t>
            </a:r>
            <a:r>
              <a:rPr lang="ko-KR" altLang="en-US" dirty="0" smtClean="0"/>
              <a:t>를 놓는 것 대신에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다른 파일에서 </a:t>
            </a:r>
            <a:r>
              <a:rPr lang="en-US" altLang="ko-KR" dirty="0" smtClean="0"/>
              <a:t>reference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source attribute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URI </a:t>
            </a:r>
            <a:r>
              <a:rPr lang="ko-KR" altLang="en-US" dirty="0" smtClean="0"/>
              <a:t>로서 </a:t>
            </a:r>
            <a:r>
              <a:rPr lang="ko-KR" altLang="en-US" dirty="0" err="1" smtClean="0"/>
              <a:t>주어질수도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67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44416" y="419209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9 The SCL syntax elements (9.1 header)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56E6EE8-B302-4817-9E09-4855201309BA}"/>
              </a:ext>
            </a:extLst>
          </p:cNvPr>
          <p:cNvSpPr/>
          <p:nvPr/>
        </p:nvSpPr>
        <p:spPr>
          <a:xfrm>
            <a:off x="244416" y="1406535"/>
            <a:ext cx="840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Revision history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optional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같은 </a:t>
            </a:r>
            <a:r>
              <a:rPr lang="en-US" altLang="ko-KR" dirty="0" smtClean="0"/>
              <a:t>syntax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revision history </a:t>
            </a:r>
            <a:r>
              <a:rPr lang="ko-KR" altLang="en-US" dirty="0" smtClean="0"/>
              <a:t>를 요구하는 다른 </a:t>
            </a:r>
            <a:r>
              <a:rPr lang="en-US" altLang="ko-KR" dirty="0" smtClean="0"/>
              <a:t>documents </a:t>
            </a:r>
            <a:r>
              <a:rPr lang="ko-KR" altLang="en-US" dirty="0" smtClean="0"/>
              <a:t>를 위해 사용될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590800"/>
            <a:ext cx="7854950" cy="276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6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44416" y="419209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9 The SCL syntax elements (9.1 header)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56E6EE8-B302-4817-9E09-4855201309BA}"/>
              </a:ext>
            </a:extLst>
          </p:cNvPr>
          <p:cNvSpPr/>
          <p:nvPr/>
        </p:nvSpPr>
        <p:spPr>
          <a:xfrm>
            <a:off x="244416" y="1000135"/>
            <a:ext cx="8406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History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item entries </a:t>
            </a:r>
            <a:r>
              <a:rPr lang="ko-KR" altLang="en-US" dirty="0" smtClean="0"/>
              <a:t>의 여러 </a:t>
            </a:r>
            <a:r>
              <a:rPr lang="en-US" altLang="ko-KR" dirty="0" smtClean="0"/>
              <a:t>history </a:t>
            </a:r>
            <a:r>
              <a:rPr lang="ko-KR" altLang="en-US" dirty="0" smtClean="0"/>
              <a:t>를 포함한다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각각의 </a:t>
            </a:r>
            <a:r>
              <a:rPr lang="en-US" altLang="ko-KR" dirty="0" smtClean="0"/>
              <a:t>item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table 4 </a:t>
            </a:r>
            <a:r>
              <a:rPr lang="ko-KR" altLang="en-US" dirty="0" smtClean="0"/>
              <a:t>에 정의된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들로 이 </a:t>
            </a:r>
            <a:r>
              <a:rPr lang="en-US" altLang="ko-KR" dirty="0" smtClean="0"/>
              <a:t>SCL file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approved version </a:t>
            </a:r>
            <a:r>
              <a:rPr lang="ko-KR" altLang="en-US" dirty="0" smtClean="0"/>
              <a:t>을 정의한다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Item</a:t>
            </a:r>
            <a:r>
              <a:rPr lang="ko-KR" altLang="en-US" dirty="0" smtClean="0"/>
              <a:t> 들 안의 </a:t>
            </a:r>
            <a:r>
              <a:rPr lang="en-US" altLang="ko-KR" dirty="0" smtClean="0"/>
              <a:t>text </a:t>
            </a:r>
            <a:r>
              <a:rPr lang="ko-KR" altLang="en-US" dirty="0" smtClean="0"/>
              <a:t>는</a:t>
            </a:r>
            <a:r>
              <a:rPr lang="en-US" altLang="ko-KR" dirty="0"/>
              <a:t>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version </a:t>
            </a:r>
            <a:r>
              <a:rPr lang="ko-KR" altLang="en-US" dirty="0" smtClean="0"/>
              <a:t>에서 좀 더 </a:t>
            </a:r>
            <a:r>
              <a:rPr lang="en-US" altLang="ko-KR" dirty="0" smtClean="0"/>
              <a:t>detail</a:t>
            </a:r>
            <a:r>
              <a:rPr lang="ko-KR" altLang="en-US" dirty="0"/>
              <a:t> </a:t>
            </a:r>
            <a:r>
              <a:rPr lang="ko-KR" altLang="en-US" dirty="0" smtClean="0"/>
              <a:t>들을 설명하기 위해 사용될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78" y="3031460"/>
            <a:ext cx="6783131" cy="2081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56E6EE8-B302-4817-9E09-4855201309BA}"/>
              </a:ext>
            </a:extLst>
          </p:cNvPr>
          <p:cNvSpPr/>
          <p:nvPr/>
        </p:nvSpPr>
        <p:spPr>
          <a:xfrm>
            <a:off x="244416" y="5113314"/>
            <a:ext cx="840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History </a:t>
            </a:r>
            <a:r>
              <a:rPr lang="ko-KR" altLang="en-US" dirty="0" smtClean="0"/>
              <a:t>없는 </a:t>
            </a:r>
            <a:r>
              <a:rPr lang="en-US" altLang="ko-KR" dirty="0" smtClean="0"/>
              <a:t>header </a:t>
            </a:r>
            <a:r>
              <a:rPr lang="ko-KR" altLang="en-US" dirty="0" smtClean="0"/>
              <a:t>의 예</a:t>
            </a:r>
            <a:endParaRPr lang="en-US" altLang="ko-KR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5611813"/>
            <a:ext cx="7480300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6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44416" y="419209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9.2 Substation description (9.2.1 General)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56E6EE8-B302-4817-9E09-4855201309BA}"/>
              </a:ext>
            </a:extLst>
          </p:cNvPr>
          <p:cNvSpPr/>
          <p:nvPr/>
        </p:nvSpPr>
        <p:spPr>
          <a:xfrm>
            <a:off x="244416" y="1266835"/>
            <a:ext cx="8406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Substation section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substation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functional structure </a:t>
            </a:r>
            <a:r>
              <a:rPr lang="ko-KR" altLang="en-US" dirty="0" smtClean="0"/>
              <a:t>를 설명하고 </a:t>
            </a:r>
            <a:r>
              <a:rPr lang="en-US" altLang="ko-KR" dirty="0" smtClean="0"/>
              <a:t>primary device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electrical connections </a:t>
            </a:r>
            <a:r>
              <a:rPr lang="ko-KR" altLang="en-US" dirty="0" smtClean="0"/>
              <a:t>식별하는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역할을 한다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Industrial process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whole power network </a:t>
            </a:r>
            <a:r>
              <a:rPr lang="ko-KR" altLang="en-US" dirty="0" smtClean="0"/>
              <a:t>를 기술하기 위해 </a:t>
            </a:r>
            <a:r>
              <a:rPr lang="en-US" altLang="ko-KR" dirty="0" smtClean="0"/>
              <a:t>SAS </a:t>
            </a:r>
            <a:r>
              <a:rPr lang="ko-KR" altLang="en-US" dirty="0" smtClean="0"/>
              <a:t>가 제공하는 각 </a:t>
            </a:r>
            <a:r>
              <a:rPr lang="en-US" altLang="ko-KR" dirty="0" smtClean="0"/>
              <a:t>substation </a:t>
            </a:r>
            <a:r>
              <a:rPr lang="ko-KR" altLang="en-US" dirty="0" smtClean="0"/>
              <a:t>마다 몇 개의 </a:t>
            </a:r>
            <a:r>
              <a:rPr lang="en-US" altLang="ko-KR" dirty="0" smtClean="0"/>
              <a:t>substation section </a:t>
            </a:r>
            <a:r>
              <a:rPr lang="ko-KR" altLang="en-US" dirty="0" smtClean="0"/>
              <a:t>을 가질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Primary system element </a:t>
            </a:r>
            <a:r>
              <a:rPr lang="ko-KR" altLang="en-US" dirty="0" smtClean="0"/>
              <a:t>들에 연결된 </a:t>
            </a:r>
            <a:r>
              <a:rPr lang="en-US" altLang="ko-KR" dirty="0" smtClean="0"/>
              <a:t>LN </a:t>
            </a:r>
            <a:r>
              <a:rPr lang="ko-KR" altLang="en-US" dirty="0" smtClean="0"/>
              <a:t>을 사용하여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절은 </a:t>
            </a:r>
            <a:r>
              <a:rPr lang="en-US" altLang="ko-KR" dirty="0" smtClean="0"/>
              <a:t>SA system functionality (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SSD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추가로 정의하거나 </a:t>
            </a:r>
            <a:r>
              <a:rPr lang="en-US" altLang="ko-KR" dirty="0" smtClean="0"/>
              <a:t>LN </a:t>
            </a:r>
            <a:r>
              <a:rPr lang="ko-KR" altLang="en-US" dirty="0" smtClean="0"/>
              <a:t>이 이미 </a:t>
            </a:r>
            <a:r>
              <a:rPr lang="en-US" altLang="ko-KR" dirty="0" smtClean="0"/>
              <a:t>IED (SCD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 할당 된 경우</a:t>
            </a:r>
            <a:r>
              <a:rPr lang="en-US" altLang="ko-KR" dirty="0" smtClean="0"/>
              <a:t>, IED</a:t>
            </a:r>
            <a:r>
              <a:rPr lang="ko-KR" altLang="en-US" dirty="0"/>
              <a:t> </a:t>
            </a:r>
            <a:r>
              <a:rPr lang="en-US" altLang="ko-KR" dirty="0" smtClean="0"/>
              <a:t>functions</a:t>
            </a:r>
            <a:r>
              <a:rPr lang="ko-KR" altLang="en-US" dirty="0" smtClean="0"/>
              <a:t> 과 </a:t>
            </a:r>
            <a:r>
              <a:rPr lang="en-US" altLang="ko-KR" dirty="0" smtClean="0"/>
              <a:t>power system </a:t>
            </a:r>
            <a:r>
              <a:rPr lang="ko-KR" altLang="en-US" dirty="0" smtClean="0"/>
              <a:t>의 관계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Name attribute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항상 </a:t>
            </a:r>
            <a:r>
              <a:rPr lang="en-US" altLang="ko-KR" dirty="0" smtClean="0"/>
              <a:t>mandatory </a:t>
            </a:r>
            <a:r>
              <a:rPr lang="ko-KR" altLang="en-US" dirty="0" smtClean="0"/>
              <a:t>이고 빈 문자열이 아니어야 한다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Substation section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ICD </a:t>
            </a:r>
            <a:r>
              <a:rPr lang="ko-KR" altLang="en-US" dirty="0" smtClean="0"/>
              <a:t>파일 내에서 </a:t>
            </a:r>
            <a:r>
              <a:rPr lang="en-US" altLang="ko-KR" dirty="0" smtClean="0"/>
              <a:t>template </a:t>
            </a:r>
            <a:r>
              <a:rPr lang="ko-KR" altLang="en-US" dirty="0" smtClean="0"/>
              <a:t>으로 사용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TEMPLATE 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Name value </a:t>
            </a:r>
            <a:r>
              <a:rPr lang="ko-KR" altLang="en-US" dirty="0" smtClean="0"/>
              <a:t>는 또한 </a:t>
            </a:r>
            <a:r>
              <a:rPr lang="en-US" altLang="ko-KR" dirty="0" smtClean="0"/>
              <a:t>SCL </a:t>
            </a:r>
            <a:r>
              <a:rPr lang="ko-KR" altLang="en-US" dirty="0" smtClean="0"/>
              <a:t>파일에 포함된 모든 </a:t>
            </a:r>
            <a:r>
              <a:rPr lang="en-US" altLang="ko-KR" dirty="0" smtClean="0"/>
              <a:t>substation </a:t>
            </a:r>
            <a:r>
              <a:rPr lang="ko-KR" altLang="en-US" dirty="0" smtClean="0"/>
              <a:t>에 대해 </a:t>
            </a:r>
            <a:r>
              <a:rPr lang="en-US" altLang="ko-KR" dirty="0" smtClean="0"/>
              <a:t>unique </a:t>
            </a:r>
            <a:r>
              <a:rPr lang="ko-KR" altLang="en-US" dirty="0" smtClean="0"/>
              <a:t>해야 되기 때문에 </a:t>
            </a:r>
            <a:r>
              <a:rPr lang="en-US" altLang="ko-KR" dirty="0" smtClean="0"/>
              <a:t>, substation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global identification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6244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44416" y="419209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9.2 Substation description (9.2.1 General)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56E6EE8-B302-4817-9E09-4855201309BA}"/>
              </a:ext>
            </a:extLst>
          </p:cNvPr>
          <p:cNvSpPr/>
          <p:nvPr/>
        </p:nvSpPr>
        <p:spPr>
          <a:xfrm>
            <a:off x="268672" y="2028835"/>
            <a:ext cx="8406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Desc</a:t>
            </a:r>
            <a:r>
              <a:rPr lang="en-US" altLang="ko-KR" dirty="0" smtClean="0"/>
              <a:t> attribute </a:t>
            </a:r>
            <a:r>
              <a:rPr lang="ko-KR" altLang="en-US" dirty="0" smtClean="0"/>
              <a:t>가 누락된 경우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값은 빈 문자열이다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LN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structure </a:t>
            </a:r>
            <a:r>
              <a:rPr lang="ko-KR" altLang="en-US" dirty="0" smtClean="0"/>
              <a:t>의 각 레벨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, substation, voltage level, bay, equipment, </a:t>
            </a:r>
            <a:r>
              <a:rPr lang="en-US" altLang="ko-KR" dirty="0" err="1" smtClean="0"/>
              <a:t>subequipment</a:t>
            </a:r>
            <a:r>
              <a:rPr lang="en-US" altLang="ko-KR" dirty="0"/>
              <a:t> </a:t>
            </a:r>
            <a:r>
              <a:rPr lang="en-US" altLang="ko-KR" dirty="0" smtClean="0"/>
              <a:t>respective function , </a:t>
            </a:r>
            <a:r>
              <a:rPr lang="en-US" altLang="ko-KR" dirty="0" err="1" smtClean="0"/>
              <a:t>subfunction</a:t>
            </a:r>
            <a:r>
              <a:rPr lang="en-US" altLang="ko-KR" dirty="0" smtClean="0"/>
              <a:t> )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attach </a:t>
            </a:r>
            <a:r>
              <a:rPr lang="ko-KR" altLang="en-US" dirty="0" smtClean="0"/>
              <a:t>될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Power transformers </a:t>
            </a:r>
            <a:r>
              <a:rPr lang="ko-KR" altLang="en-US" dirty="0" smtClean="0"/>
              <a:t>는  </a:t>
            </a:r>
            <a:r>
              <a:rPr lang="en-US" altLang="ko-KR" dirty="0" smtClean="0"/>
              <a:t>structure level substation , voltage level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bay 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attach </a:t>
            </a:r>
            <a:r>
              <a:rPr lang="ko-KR" altLang="en-US" dirty="0" smtClean="0"/>
              <a:t>될 수 있다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ConductionEquipment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오직 </a:t>
            </a:r>
            <a:r>
              <a:rPr lang="en-US" altLang="ko-KR" dirty="0" smtClean="0"/>
              <a:t>bay level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attach </a:t>
            </a:r>
            <a:r>
              <a:rPr lang="ko-KR" altLang="en-US" dirty="0" smtClean="0"/>
              <a:t>될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같은 </a:t>
            </a:r>
            <a:r>
              <a:rPr lang="en-US" altLang="ko-KR" dirty="0" smtClean="0"/>
              <a:t>level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LN instance </a:t>
            </a:r>
            <a:r>
              <a:rPr lang="ko-KR" altLang="en-US" dirty="0" smtClean="0"/>
              <a:t>들은 서로 다른 </a:t>
            </a:r>
            <a:r>
              <a:rPr lang="en-US" altLang="ko-KR" dirty="0" smtClean="0"/>
              <a:t>identification </a:t>
            </a:r>
            <a:r>
              <a:rPr lang="ko-KR" altLang="en-US" dirty="0" smtClean="0"/>
              <a:t>을 가져야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455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44416" y="419209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9.2 Substation description (9.2.1 General)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56E6EE8-B302-4817-9E09-4855201309BA}"/>
              </a:ext>
            </a:extLst>
          </p:cNvPr>
          <p:cNvSpPr/>
          <p:nvPr/>
        </p:nvSpPr>
        <p:spPr>
          <a:xfrm>
            <a:off x="256544" y="1114435"/>
            <a:ext cx="840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Figure 15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UML diagram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substation section 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overview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15" y="1483767"/>
            <a:ext cx="5784285" cy="5340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47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44416" y="419209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9.2 Substation description (9.2.1 General)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56E6EE8-B302-4817-9E09-4855201309BA}"/>
              </a:ext>
            </a:extLst>
          </p:cNvPr>
          <p:cNvSpPr/>
          <p:nvPr/>
        </p:nvSpPr>
        <p:spPr>
          <a:xfrm>
            <a:off x="256544" y="987435"/>
            <a:ext cx="840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These basic type definitions are used for the elements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4" y="1299101"/>
            <a:ext cx="8853836" cy="346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16" y="4762500"/>
            <a:ext cx="7019984" cy="1996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596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44416" y="419209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9.2 Substation description (9.2.1 General)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56E6EE8-B302-4817-9E09-4855201309BA}"/>
              </a:ext>
            </a:extLst>
          </p:cNvPr>
          <p:cNvSpPr/>
          <p:nvPr/>
        </p:nvSpPr>
        <p:spPr>
          <a:xfrm>
            <a:off x="256544" y="987435"/>
            <a:ext cx="840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Then the substation type is as follows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429" y="1372642"/>
            <a:ext cx="5980748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8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44416" y="419209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9.2 Substation description (9.2.1 General)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56E6EE8-B302-4817-9E09-4855201309BA}"/>
              </a:ext>
            </a:extLst>
          </p:cNvPr>
          <p:cNvSpPr/>
          <p:nvPr/>
        </p:nvSpPr>
        <p:spPr>
          <a:xfrm>
            <a:off x="244416" y="2600335"/>
            <a:ext cx="840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Substation element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위와 같이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tSubstation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</a:t>
            </a:r>
            <a:r>
              <a:rPr lang="en-US" altLang="ko-KR" dirty="0" err="1" smtClean="0"/>
              <a:t>tEqipmentContainer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LN 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PowerTransformer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포함 할 수 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또한</a:t>
            </a:r>
            <a:r>
              <a:rPr lang="en-US" altLang="ko-KR" dirty="0"/>
              <a:t> </a:t>
            </a:r>
            <a:r>
              <a:rPr lang="ko-KR" altLang="en-US" dirty="0" smtClean="0"/>
              <a:t>적어도 하나의 </a:t>
            </a:r>
            <a:r>
              <a:rPr lang="en-US" altLang="ko-KR" dirty="0" smtClean="0"/>
              <a:t>voltage level 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optionally </a:t>
            </a:r>
            <a:r>
              <a:rPr lang="ko-KR" altLang="en-US" dirty="0" smtClean="0"/>
              <a:t>하게 여러 </a:t>
            </a:r>
            <a:r>
              <a:rPr lang="en-US" altLang="ko-KR" dirty="0" smtClean="0"/>
              <a:t>function element </a:t>
            </a:r>
            <a:r>
              <a:rPr lang="ko-KR" altLang="en-US" dirty="0" smtClean="0"/>
              <a:t>들을 포함한다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Power system </a:t>
            </a:r>
            <a:r>
              <a:rPr lang="ko-KR" altLang="en-US" dirty="0" smtClean="0"/>
              <a:t>에 속하지 않는 </a:t>
            </a:r>
            <a:r>
              <a:rPr lang="en-US" altLang="ko-KR" dirty="0" smtClean="0"/>
              <a:t>system function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equipment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function element </a:t>
            </a:r>
            <a:r>
              <a:rPr lang="ko-KR" altLang="en-US" dirty="0" smtClean="0"/>
              <a:t>에 의해 설명 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441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44416" y="419209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9.2 Substation description (9.2.1 General)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56E6EE8-B302-4817-9E09-4855201309BA}"/>
              </a:ext>
            </a:extLst>
          </p:cNvPr>
          <p:cNvSpPr/>
          <p:nvPr/>
        </p:nvSpPr>
        <p:spPr>
          <a:xfrm>
            <a:off x="268672" y="1070005"/>
            <a:ext cx="8406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SCL </a:t>
            </a:r>
            <a:r>
              <a:rPr lang="ko-KR" altLang="en-US" dirty="0" smtClean="0"/>
              <a:t>요소가 참조하는 </a:t>
            </a:r>
            <a:r>
              <a:rPr lang="en-US" altLang="ko-KR" dirty="0" smtClean="0"/>
              <a:t>general substation element ( type : </a:t>
            </a:r>
            <a:r>
              <a:rPr lang="en-US" altLang="ko-KR" dirty="0" err="1" smtClean="0"/>
              <a:t>tSubstation</a:t>
            </a:r>
            <a:r>
              <a:rPr lang="en-US" altLang="ko-KR" dirty="0" smtClean="0"/>
              <a:t> ) </a:t>
            </a:r>
            <a:r>
              <a:rPr lang="ko-KR" altLang="en-US" dirty="0" smtClean="0"/>
              <a:t>에는 다음과 같은 </a:t>
            </a:r>
            <a:r>
              <a:rPr lang="ko-KR" altLang="en-US" dirty="0" err="1" smtClean="0"/>
              <a:t>몇가지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identity </a:t>
            </a:r>
            <a:r>
              <a:rPr lang="ko-KR" altLang="en-US" dirty="0" smtClean="0"/>
              <a:t>제약 조건이 추가로 포함된다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* substation </a:t>
            </a:r>
            <a:r>
              <a:rPr lang="ko-KR" altLang="en-US" dirty="0" smtClean="0"/>
              <a:t>내에는 같은 이름의 </a:t>
            </a:r>
            <a:r>
              <a:rPr lang="en-US" altLang="ko-KR" dirty="0" err="1" smtClean="0"/>
              <a:t>VoltageLevel</a:t>
            </a:r>
            <a:r>
              <a:rPr lang="en-US" altLang="ko-KR" dirty="0" smtClean="0"/>
              <a:t> element </a:t>
            </a:r>
            <a:r>
              <a:rPr lang="ko-KR" altLang="en-US" dirty="0" smtClean="0"/>
              <a:t>가 두 개 있을 수 없다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 * substation </a:t>
            </a:r>
            <a:r>
              <a:rPr lang="ko-KR" altLang="en-US" dirty="0" smtClean="0"/>
              <a:t>내에는 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이름의 </a:t>
            </a:r>
            <a:r>
              <a:rPr lang="en-US" altLang="ko-KR" dirty="0" smtClean="0"/>
              <a:t>direct </a:t>
            </a:r>
            <a:r>
              <a:rPr lang="en-US" altLang="ko-KR" dirty="0" err="1" smtClean="0"/>
              <a:t>PowerTransformer</a:t>
            </a:r>
            <a:r>
              <a:rPr lang="en-US" altLang="ko-KR" dirty="0" smtClean="0"/>
              <a:t> element </a:t>
            </a:r>
            <a:r>
              <a:rPr lang="ko-KR" altLang="en-US" dirty="0" smtClean="0"/>
              <a:t>가 있을 수 없다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 * substation </a:t>
            </a:r>
            <a:r>
              <a:rPr lang="ko-KR" altLang="en-US" dirty="0" smtClean="0"/>
              <a:t>내에는 동일한 이름의 </a:t>
            </a:r>
            <a:r>
              <a:rPr lang="en-US" altLang="ko-KR" dirty="0" smtClean="0"/>
              <a:t>function element </a:t>
            </a:r>
            <a:r>
              <a:rPr lang="ko-KR" altLang="en-US" dirty="0" smtClean="0"/>
              <a:t>가 있을 수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* substation </a:t>
            </a:r>
            <a:r>
              <a:rPr lang="ko-KR" altLang="en-US" dirty="0" smtClean="0"/>
              <a:t>내에는 </a:t>
            </a:r>
            <a:r>
              <a:rPr lang="en-US" altLang="ko-KR" dirty="0" err="1" smtClean="0"/>
              <a:t>lnInst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lnClass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iedName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ldInst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prefix </a:t>
            </a:r>
            <a:r>
              <a:rPr lang="ko-KR" altLang="en-US" dirty="0" smtClean="0"/>
              <a:t>의 같은 </a:t>
            </a:r>
            <a:r>
              <a:rPr lang="en-US" altLang="ko-KR" dirty="0" smtClean="0"/>
              <a:t>combination </a:t>
            </a:r>
            <a:r>
              <a:rPr lang="ko-KR" altLang="en-US" dirty="0" smtClean="0"/>
              <a:t>을 갖는 두 개의 </a:t>
            </a:r>
            <a:r>
              <a:rPr lang="en-US" altLang="ko-KR" dirty="0" smtClean="0"/>
              <a:t>LN element </a:t>
            </a:r>
            <a:r>
              <a:rPr lang="ko-KR" altLang="en-US" dirty="0" smtClean="0"/>
              <a:t>가 있을 수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*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ambiguities </a:t>
            </a:r>
            <a:r>
              <a:rPr lang="ko-KR" altLang="en-US" dirty="0" smtClean="0"/>
              <a:t>를 피하기 위해 </a:t>
            </a:r>
            <a:r>
              <a:rPr lang="en-US" altLang="ko-KR" dirty="0" smtClean="0"/>
              <a:t>substation </a:t>
            </a:r>
            <a:r>
              <a:rPr lang="ko-KR" altLang="en-US" dirty="0" smtClean="0"/>
              <a:t>내에 두 개의 </a:t>
            </a:r>
            <a:r>
              <a:rPr lang="en-US" altLang="ko-KR" dirty="0" smtClean="0"/>
              <a:t>direct child element </a:t>
            </a:r>
            <a:r>
              <a:rPr lang="ko-KR" altLang="en-US" dirty="0" smtClean="0"/>
              <a:t>들이 있을 수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* </a:t>
            </a:r>
            <a:r>
              <a:rPr lang="ko-KR" altLang="en-US" dirty="0" smtClean="0"/>
              <a:t>일반적으로</a:t>
            </a:r>
            <a:r>
              <a:rPr lang="en-US" altLang="ko-KR" dirty="0" smtClean="0"/>
              <a:t>, substation section </a:t>
            </a:r>
            <a:r>
              <a:rPr lang="ko-KR" altLang="en-US" dirty="0" smtClean="0"/>
              <a:t>내의 각 계층 구조 레벨에서 모든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들은 </a:t>
            </a:r>
            <a:r>
              <a:rPr lang="ko-KR" altLang="en-US" dirty="0" err="1" smtClean="0"/>
              <a:t>고유해야하고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substation naming hierarchy </a:t>
            </a:r>
            <a:r>
              <a:rPr lang="ko-KR" altLang="en-US" dirty="0" smtClean="0"/>
              <a:t>에 의해 정의된 모든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들의 고유한 </a:t>
            </a:r>
            <a:r>
              <a:rPr lang="en-US" altLang="ko-KR" dirty="0" smtClean="0"/>
              <a:t>object reference </a:t>
            </a:r>
            <a:r>
              <a:rPr lang="ko-KR" altLang="en-US" dirty="0" smtClean="0"/>
              <a:t>들 </a:t>
            </a:r>
            <a:r>
              <a:rPr lang="en-US" altLang="ko-KR" dirty="0" smtClean="0"/>
              <a:t>( path name )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이끌어내야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029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801724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8.5.4 Signal identifications usable by applications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56E6EE8-B302-4817-9E09-4855201309BA}"/>
              </a:ext>
            </a:extLst>
          </p:cNvPr>
          <p:cNvSpPr/>
          <p:nvPr/>
        </p:nvSpPr>
        <p:spPr>
          <a:xfrm>
            <a:off x="148903" y="1371680"/>
            <a:ext cx="8406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Communication </a:t>
            </a:r>
            <a:r>
              <a:rPr lang="ko-KR" altLang="en-US" dirty="0" smtClean="0"/>
              <a:t>관련된 이름은 비록 </a:t>
            </a:r>
            <a:r>
              <a:rPr lang="en-US" altLang="ko-KR" dirty="0" smtClean="0"/>
              <a:t>function oriented </a:t>
            </a:r>
            <a:r>
              <a:rPr lang="ko-KR" altLang="en-US" dirty="0" smtClean="0"/>
              <a:t>할지라도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제조업체가 제공한 엔지니어링 기능과 </a:t>
            </a:r>
            <a:r>
              <a:rPr lang="en-US" altLang="ko-KR" dirty="0" smtClean="0"/>
              <a:t>IED 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LN </a:t>
            </a:r>
            <a:r>
              <a:rPr lang="ko-KR" altLang="en-US" dirty="0" smtClean="0"/>
              <a:t>의 구체적인 </a:t>
            </a:r>
            <a:r>
              <a:rPr lang="en-US" altLang="ko-KR" dirty="0" smtClean="0"/>
              <a:t>distribution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달려 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이와 독립적인 </a:t>
            </a:r>
            <a:r>
              <a:rPr lang="en-US" altLang="ko-KR" dirty="0" smtClean="0"/>
              <a:t>functional view </a:t>
            </a:r>
            <a:r>
              <a:rPr lang="ko-KR" altLang="en-US" dirty="0" smtClean="0"/>
              <a:t>가 필요한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LN </a:t>
            </a:r>
            <a:r>
              <a:rPr lang="ko-KR" altLang="en-US" dirty="0" smtClean="0"/>
              <a:t>클래스까지 </a:t>
            </a:r>
            <a:r>
              <a:rPr lang="en-US" altLang="ko-KR" dirty="0" smtClean="0"/>
              <a:t>substation </a:t>
            </a:r>
            <a:r>
              <a:rPr lang="ko-KR" altLang="en-US" dirty="0" smtClean="0"/>
              <a:t>이름을 기반으로 한 </a:t>
            </a:r>
            <a:r>
              <a:rPr lang="en-US" altLang="ko-KR" dirty="0" smtClean="0"/>
              <a:t>signal identification </a:t>
            </a:r>
            <a:r>
              <a:rPr lang="ko-KR" altLang="en-US" dirty="0" smtClean="0"/>
              <a:t>을 사용하고 그 다음 의미론적으로 완전히 표준화된 </a:t>
            </a:r>
            <a:r>
              <a:rPr lang="en-US" altLang="ko-KR" dirty="0" smtClean="0"/>
              <a:t>data object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attribute </a:t>
            </a:r>
            <a:r>
              <a:rPr lang="ko-KR" altLang="en-US" dirty="0" smtClean="0"/>
              <a:t>이름이 </a:t>
            </a:r>
            <a:r>
              <a:rPr lang="ko-KR" altLang="en-US" dirty="0" err="1" smtClean="0"/>
              <a:t>따라야한다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Switch position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path name &lt;substation name (AA1)&gt; &lt;</a:t>
            </a:r>
            <a:r>
              <a:rPr lang="en-US" altLang="ko-KR" dirty="0" smtClean="0"/>
              <a:t>voltage </a:t>
            </a:r>
            <a:r>
              <a:rPr lang="en-US" altLang="ko-KR" dirty="0" smtClean="0"/>
              <a:t>level name (J1)&gt; &lt;bay name (Q1)&gt; &lt;Equipment name (QB1)&gt;CSWI .</a:t>
            </a:r>
            <a:r>
              <a:rPr lang="en-US" altLang="ko-KR" dirty="0" err="1" smtClean="0"/>
              <a:t>Pos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earth fault protection </a:t>
            </a:r>
            <a:r>
              <a:rPr lang="ko-KR" altLang="en-US" dirty="0" smtClean="0"/>
              <a:t>기능으로 식별 될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예를 들면</a:t>
            </a:r>
            <a:r>
              <a:rPr lang="en-US" altLang="ko-KR" dirty="0" smtClean="0"/>
              <a:t>, &lt;substation level name (AA1)&gt; &lt;voltage level name (J1)&gt; &lt;bay name (Q1)&gt; &lt;function name (Main1)&gt; &lt;</a:t>
            </a:r>
            <a:r>
              <a:rPr lang="en-US" altLang="ko-KR" dirty="0" err="1" smtClean="0"/>
              <a:t>Subfunction</a:t>
            </a:r>
            <a:r>
              <a:rPr lang="en-US" altLang="ko-KR" dirty="0" smtClean="0"/>
              <a:t> name (EF1)&gt; </a:t>
            </a:r>
            <a:r>
              <a:rPr lang="en-US" altLang="ko-KR" dirty="0" err="1" smtClean="0"/>
              <a:t>PTOC.Op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될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SCL </a:t>
            </a:r>
            <a:r>
              <a:rPr lang="ko-KR" altLang="en-US" dirty="0" smtClean="0"/>
              <a:t>언어는 이러한 종류의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naming 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communication</a:t>
            </a:r>
            <a:r>
              <a:rPr lang="ko-KR" altLang="en-US" dirty="0" smtClean="0"/>
              <a:t> 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naming </a:t>
            </a:r>
            <a:r>
              <a:rPr lang="ko-KR" altLang="en-US" dirty="0" smtClean="0"/>
              <a:t>과 병행하여 수행 할 수 있으며 완전한 </a:t>
            </a:r>
            <a:r>
              <a:rPr lang="en-US" altLang="ko-KR" dirty="0" smtClean="0"/>
              <a:t>SCD </a:t>
            </a:r>
            <a:r>
              <a:rPr lang="ko-KR" altLang="en-US" dirty="0" smtClean="0"/>
              <a:t>파일은  하나의 데이터베이스에서 다른 데이터베이스로 변환 할 데이터 베이스 역할을 할 수 있다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44416" y="419209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9.2 Substation description (9.2.1 General)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56E6EE8-B302-4817-9E09-4855201309BA}"/>
              </a:ext>
            </a:extLst>
          </p:cNvPr>
          <p:cNvSpPr/>
          <p:nvPr/>
        </p:nvSpPr>
        <p:spPr>
          <a:xfrm>
            <a:off x="256544" y="1374805"/>
            <a:ext cx="8406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Restrictions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 * substation name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SCL </a:t>
            </a:r>
            <a:r>
              <a:rPr lang="ko-KR" altLang="en-US" dirty="0" smtClean="0"/>
              <a:t>파일 내에서 고유하다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* ICD </a:t>
            </a:r>
            <a:r>
              <a:rPr lang="ko-KR" altLang="en-US" dirty="0" smtClean="0"/>
              <a:t>파일 내의 </a:t>
            </a:r>
            <a:r>
              <a:rPr lang="en-US" altLang="ko-KR" dirty="0" smtClean="0"/>
              <a:t>primary system template 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, substation name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TEMPLATE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 * 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SCL </a:t>
            </a:r>
            <a:r>
              <a:rPr lang="ko-KR" altLang="en-US" dirty="0" smtClean="0"/>
              <a:t>파일에는 최대 하나의 </a:t>
            </a:r>
            <a:r>
              <a:rPr lang="en-US" altLang="ko-KR" dirty="0" smtClean="0"/>
              <a:t>substation template </a:t>
            </a:r>
            <a:r>
              <a:rPr lang="ko-KR" altLang="en-US" dirty="0" smtClean="0"/>
              <a:t>이 있을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* substation </a:t>
            </a:r>
            <a:r>
              <a:rPr lang="ko-KR" altLang="en-US" dirty="0" smtClean="0"/>
              <a:t>내에서 </a:t>
            </a:r>
            <a:r>
              <a:rPr lang="en-US" altLang="ko-KR" dirty="0" err="1" smtClean="0"/>
              <a:t>ConnectivityNode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attribute </a:t>
            </a:r>
            <a:r>
              <a:rPr lang="en-US" altLang="ko-KR" dirty="0" err="1" smtClean="0"/>
              <a:t>pathName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역할을 </a:t>
            </a:r>
            <a:endParaRPr lang="en-US" altLang="ko-KR" dirty="0" smtClean="0"/>
          </a:p>
          <a:p>
            <a:r>
              <a:rPr lang="ko-KR" altLang="en-US" dirty="0" smtClean="0"/>
              <a:t>한다</a:t>
            </a:r>
            <a:r>
              <a:rPr lang="en-US" altLang="ko-KR" dirty="0" smtClean="0"/>
              <a:t>. ( </a:t>
            </a:r>
            <a:r>
              <a:rPr lang="en-US" altLang="ko-KR" dirty="0" err="1" smtClean="0"/>
              <a:t>ConnectivityNode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substation </a:t>
            </a:r>
            <a:r>
              <a:rPr lang="ko-KR" altLang="en-US" dirty="0" smtClean="0"/>
              <a:t>아래 </a:t>
            </a:r>
            <a:r>
              <a:rPr lang="en-US" altLang="ko-KR" dirty="0" smtClean="0"/>
              <a:t>bay level </a:t>
            </a:r>
            <a:r>
              <a:rPr lang="ko-KR" altLang="en-US" dirty="0" smtClean="0"/>
              <a:t>에 나타날 수 있다</a:t>
            </a:r>
            <a:r>
              <a:rPr lang="en-US" altLang="ko-KR" dirty="0"/>
              <a:t> </a:t>
            </a:r>
            <a:r>
              <a:rPr lang="en-US" altLang="ko-KR" dirty="0" smtClean="0"/>
              <a:t>). </a:t>
            </a:r>
            <a:r>
              <a:rPr lang="ko-KR" altLang="en-US" dirty="0" smtClean="0"/>
              <a:t>이는 동일한 </a:t>
            </a:r>
            <a:r>
              <a:rPr lang="en-US" altLang="ko-KR" dirty="0" err="1" smtClean="0"/>
              <a:t>pathName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가진 두 개의 </a:t>
            </a:r>
            <a:r>
              <a:rPr lang="en-US" altLang="ko-KR" dirty="0" err="1" smtClean="0"/>
              <a:t>ConnectivityNode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요소가 있을 수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* 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substation </a:t>
            </a:r>
            <a:r>
              <a:rPr lang="ko-KR" altLang="en-US" dirty="0" smtClean="0"/>
              <a:t>에 있는 각 </a:t>
            </a:r>
            <a:r>
              <a:rPr lang="en-US" altLang="ko-KR" dirty="0" smtClean="0"/>
              <a:t>terminal 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connectivityNode</a:t>
            </a:r>
            <a:r>
              <a:rPr lang="en-US" altLang="ko-KR" dirty="0" smtClean="0"/>
              <a:t> attribute </a:t>
            </a:r>
            <a:r>
              <a:rPr lang="ko-KR" altLang="en-US" dirty="0" smtClean="0"/>
              <a:t>는 이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중 하나를 참조해야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25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44416" y="419209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9.2.2 Voltage level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56E6EE8-B302-4817-9E09-4855201309BA}"/>
              </a:ext>
            </a:extLst>
          </p:cNvPr>
          <p:cNvSpPr/>
          <p:nvPr/>
        </p:nvSpPr>
        <p:spPr>
          <a:xfrm>
            <a:off x="364803" y="1932159"/>
            <a:ext cx="8406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/>
              <a:t>A </a:t>
            </a:r>
            <a:r>
              <a:rPr lang="en-US" altLang="ko-KR" dirty="0" err="1"/>
              <a:t>VoltageLevel</a:t>
            </a:r>
            <a:r>
              <a:rPr lang="en-US" altLang="ko-KR" dirty="0"/>
              <a:t> element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tVoltageLevel</a:t>
            </a:r>
            <a:r>
              <a:rPr lang="en-US" altLang="ko-KR" dirty="0" smtClean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을 가진다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 </a:t>
            </a:r>
            <a:r>
              <a:rPr lang="en-US" altLang="ko-KR" dirty="0" smtClean="0"/>
              <a:t>voltage level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voltage </a:t>
            </a:r>
            <a:r>
              <a:rPr lang="ko-KR" altLang="en-US" dirty="0" smtClean="0"/>
              <a:t>를 나타내는 데 사용할 수 있는 </a:t>
            </a:r>
            <a:r>
              <a:rPr lang="en-US" altLang="ko-KR" dirty="0" smtClean="0"/>
              <a:t>type </a:t>
            </a:r>
            <a:r>
              <a:rPr lang="en-US" altLang="ko-KR" dirty="0" err="1" smtClean="0"/>
              <a:t>tVoltage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en-US" altLang="ko-KR" dirty="0"/>
              <a:t> </a:t>
            </a:r>
            <a:r>
              <a:rPr lang="en-US" altLang="ko-KR" dirty="0" smtClean="0"/>
              <a:t>Voltage 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element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optional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tEquipmentContainer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로는 </a:t>
            </a:r>
            <a:r>
              <a:rPr lang="en-US" altLang="ko-KR" dirty="0" smtClean="0"/>
              <a:t>LN , </a:t>
            </a:r>
            <a:r>
              <a:rPr lang="en-US" altLang="ko-KR" dirty="0" err="1" smtClean="0"/>
              <a:t>GeneralEquipment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Power Transformer </a:t>
            </a:r>
            <a:r>
              <a:rPr lang="ko-KR" altLang="en-US" dirty="0" smtClean="0"/>
              <a:t>가 포함 될 수 있으며 </a:t>
            </a:r>
            <a:r>
              <a:rPr lang="en-US" altLang="ko-KR" dirty="0" smtClean="0"/>
              <a:t>Bay element </a:t>
            </a:r>
            <a:r>
              <a:rPr lang="ko-KR" altLang="en-US" dirty="0" smtClean="0"/>
              <a:t>를 통해 하나 또는 여러 개의 </a:t>
            </a:r>
            <a:r>
              <a:rPr lang="en-US" altLang="ko-KR" dirty="0" smtClean="0"/>
              <a:t>bay</a:t>
            </a:r>
            <a:r>
              <a:rPr lang="ko-KR" altLang="en-US" dirty="0" smtClean="0"/>
              <a:t>를 포함하며 </a:t>
            </a:r>
            <a:r>
              <a:rPr lang="en-US" altLang="ko-KR" dirty="0" smtClean="0"/>
              <a:t>Function </a:t>
            </a:r>
            <a:r>
              <a:rPr lang="ko-KR" altLang="en-US" dirty="0" smtClean="0"/>
              <a:t>요소를 포함할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1464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44416" y="419209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9.2.2 Voltage level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00135"/>
            <a:ext cx="6223000" cy="563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403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44416" y="419209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9.2.2 Voltage level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56E6EE8-B302-4817-9E09-4855201309BA}"/>
              </a:ext>
            </a:extLst>
          </p:cNvPr>
          <p:cNvSpPr/>
          <p:nvPr/>
        </p:nvSpPr>
        <p:spPr>
          <a:xfrm>
            <a:off x="364803" y="1093959"/>
            <a:ext cx="8406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몇 가지 </a:t>
            </a:r>
            <a:r>
              <a:rPr lang="en-US" altLang="ko-KR" dirty="0" smtClean="0"/>
              <a:t>identity </a:t>
            </a:r>
            <a:r>
              <a:rPr lang="ko-KR" altLang="en-US" dirty="0" smtClean="0"/>
              <a:t>제약 조건이 정의된다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실제로 위의 </a:t>
            </a:r>
            <a:r>
              <a:rPr lang="en-US" altLang="ko-KR" dirty="0" err="1" smtClean="0"/>
              <a:t>tSubstation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정의된다</a:t>
            </a:r>
            <a:r>
              <a:rPr lang="en-US" altLang="ko-KR" dirty="0" smtClean="0"/>
              <a:t>) :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 * </a:t>
            </a:r>
            <a:r>
              <a:rPr lang="en-US" altLang="ko-KR" dirty="0" err="1" smtClean="0"/>
              <a:t>VoltageLevel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내에서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이름의 </a:t>
            </a:r>
            <a:r>
              <a:rPr lang="en-US" altLang="ko-KR" dirty="0" smtClean="0"/>
              <a:t>Bay</a:t>
            </a:r>
            <a:r>
              <a:rPr lang="ko-KR" altLang="en-US" dirty="0" smtClean="0"/>
              <a:t>가 두 개 있을 수 없다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VoltageLevel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내에서 같은 이름의 </a:t>
            </a:r>
            <a:r>
              <a:rPr lang="en-US" altLang="ko-KR" dirty="0" smtClean="0"/>
              <a:t>direct </a:t>
            </a:r>
            <a:r>
              <a:rPr lang="en-US" altLang="ko-KR" dirty="0" smtClean="0"/>
              <a:t>child </a:t>
            </a:r>
            <a:r>
              <a:rPr lang="en-US" altLang="ko-KR" dirty="0" err="1" smtClean="0"/>
              <a:t>PowerTransformer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두 개 있을 수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* </a:t>
            </a:r>
            <a:r>
              <a:rPr lang="en-US" altLang="ko-KR" dirty="0" err="1" smtClean="0"/>
              <a:t>VoltageLevel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내에서 같은 이름을 가진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direct child </a:t>
            </a:r>
            <a:r>
              <a:rPr lang="en-US" altLang="ko-KR" dirty="0" err="1" smtClean="0"/>
              <a:t>GeneralEquipment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있을 수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*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ambiguities </a:t>
            </a:r>
            <a:r>
              <a:rPr lang="ko-KR" altLang="en-US" dirty="0" smtClean="0"/>
              <a:t>를 피하기 위해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VoltageLevel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내에 같은 이름의 </a:t>
            </a:r>
            <a:r>
              <a:rPr lang="en-US" altLang="ko-KR" dirty="0" smtClean="0"/>
              <a:t>direct child element </a:t>
            </a:r>
            <a:r>
              <a:rPr lang="ko-KR" altLang="en-US" dirty="0" smtClean="0"/>
              <a:t>들이 두 개 있을 수 없다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Restrictions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 * </a:t>
            </a:r>
            <a:r>
              <a:rPr lang="en-US" altLang="ko-KR" dirty="0" smtClean="0"/>
              <a:t>voltage level </a:t>
            </a:r>
            <a:r>
              <a:rPr lang="ko-KR" altLang="en-US" dirty="0" smtClean="0"/>
              <a:t>이름은 </a:t>
            </a:r>
            <a:r>
              <a:rPr lang="en-US" altLang="ko-KR" dirty="0" smtClean="0"/>
              <a:t>substation </a:t>
            </a:r>
            <a:r>
              <a:rPr lang="ko-KR" altLang="en-US" dirty="0" smtClean="0"/>
              <a:t>내에서 고유해야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* bay name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function name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voltage level </a:t>
            </a:r>
            <a:r>
              <a:rPr lang="ko-KR" altLang="en-US" dirty="0" smtClean="0"/>
              <a:t>내에서 고유해야 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2185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801724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8.5.5 Naming example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56E6EE8-B302-4817-9E09-4855201309BA}"/>
              </a:ext>
            </a:extLst>
          </p:cNvPr>
          <p:cNvSpPr/>
          <p:nvPr/>
        </p:nvSpPr>
        <p:spPr>
          <a:xfrm>
            <a:off x="148903" y="2209880"/>
            <a:ext cx="8406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Figure 13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voltage level E1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bay Q1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circuit breaker QA1 </a:t>
            </a:r>
            <a:r>
              <a:rPr lang="ko-KR" altLang="en-US" dirty="0" smtClean="0"/>
              <a:t>을 제어하는 </a:t>
            </a:r>
            <a:r>
              <a:rPr lang="en-US" altLang="ko-KR" dirty="0" smtClean="0"/>
              <a:t>LN </a:t>
            </a:r>
            <a:r>
              <a:rPr lang="ko-KR" altLang="en-US" dirty="0" smtClean="0"/>
              <a:t>이 있는  </a:t>
            </a:r>
            <a:r>
              <a:rPr lang="en-US" altLang="ko-KR" dirty="0" smtClean="0"/>
              <a:t>IED </a:t>
            </a:r>
            <a:r>
              <a:rPr lang="ko-KR" altLang="en-US" dirty="0" smtClean="0"/>
              <a:t>의 예를 보여준다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Naming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IEC 81346 </a:t>
            </a:r>
            <a:r>
              <a:rPr lang="ko-KR" altLang="en-US" dirty="0" smtClean="0"/>
              <a:t>시리즈에 따라 선택된다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 예에서 </a:t>
            </a:r>
            <a:r>
              <a:rPr lang="en-US" altLang="ko-KR" dirty="0" smtClean="0"/>
              <a:t>product </a:t>
            </a:r>
            <a:r>
              <a:rPr lang="ko-KR" altLang="en-US" dirty="0" smtClean="0"/>
              <a:t>로서 </a:t>
            </a:r>
            <a:r>
              <a:rPr lang="en-US" altLang="ko-KR" dirty="0" smtClean="0"/>
              <a:t>IED </a:t>
            </a:r>
            <a:r>
              <a:rPr lang="ko-KR" altLang="en-US" dirty="0" smtClean="0"/>
              <a:t>는</a:t>
            </a:r>
            <a:r>
              <a:rPr lang="en-US" altLang="ko-KR" dirty="0"/>
              <a:t> </a:t>
            </a:r>
            <a:r>
              <a:rPr lang="ko-KR" altLang="en-US" dirty="0" smtClean="0"/>
              <a:t>컨트롤된 </a:t>
            </a:r>
            <a:r>
              <a:rPr lang="en-US" altLang="ko-KR" dirty="0" smtClean="0"/>
              <a:t>circuit breaker QA1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functional designation  (=E1Q1QA1) 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동일한 </a:t>
            </a:r>
            <a:r>
              <a:rPr lang="en-US" altLang="ko-KR" dirty="0" smtClean="0"/>
              <a:t>bay (-E1Q1) </a:t>
            </a:r>
            <a:r>
              <a:rPr lang="ko-KR" altLang="en-US" dirty="0" smtClean="0"/>
              <a:t>에 따라 동일한 </a:t>
            </a:r>
            <a:r>
              <a:rPr lang="en-US" altLang="ko-KR" dirty="0" smtClean="0"/>
              <a:t>higher-level product designation </a:t>
            </a:r>
            <a:r>
              <a:rPr lang="ko-KR" altLang="en-US" dirty="0" smtClean="0"/>
              <a:t>부분을 갖는다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Figure 13 </a:t>
            </a:r>
            <a:r>
              <a:rPr lang="ko-KR" altLang="en-US" dirty="0" smtClean="0"/>
              <a:t>은 서로 다른 구조 내에서 </a:t>
            </a:r>
            <a:r>
              <a:rPr lang="en-US" altLang="ko-KR" dirty="0" smtClean="0"/>
              <a:t>reference </a:t>
            </a:r>
            <a:r>
              <a:rPr lang="ko-KR" altLang="en-US" dirty="0" smtClean="0"/>
              <a:t>결과와 </a:t>
            </a:r>
            <a:r>
              <a:rPr lang="en-US" altLang="ko-KR" dirty="0" smtClean="0"/>
              <a:t>communication 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LN  reference </a:t>
            </a:r>
            <a:r>
              <a:rPr lang="ko-KR" altLang="en-US" dirty="0" smtClean="0"/>
              <a:t>의 결과를 보여준다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921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801724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8.5.5 Naming example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1593850"/>
            <a:ext cx="744732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42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44416" y="419209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8.5.5 Naming example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56E6EE8-B302-4817-9E09-4855201309BA}"/>
              </a:ext>
            </a:extLst>
          </p:cNvPr>
          <p:cNvSpPr/>
          <p:nvPr/>
        </p:nvSpPr>
        <p:spPr>
          <a:xfrm>
            <a:off x="256544" y="1000135"/>
            <a:ext cx="8406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LD2 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LN class CSWI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LN2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가 현재 </a:t>
            </a:r>
            <a:r>
              <a:rPr lang="en-US" altLang="ko-KR" dirty="0" smtClean="0"/>
              <a:t>function structure </a:t>
            </a:r>
            <a:r>
              <a:rPr lang="ko-KR" altLang="en-US" dirty="0" smtClean="0"/>
              <a:t>의 이름으로 이름 지어졌다면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LD2 </a:t>
            </a:r>
            <a:r>
              <a:rPr lang="en-US" altLang="ko-KR" dirty="0" err="1" smtClean="0"/>
              <a:t>LDName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bay name E1Q1 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IEC 610850-7-2 </a:t>
            </a:r>
            <a:r>
              <a:rPr lang="ko-KR" altLang="en-US" dirty="0" smtClean="0"/>
              <a:t>에 따른 </a:t>
            </a:r>
            <a:r>
              <a:rPr lang="en-US" altLang="ko-KR" dirty="0" smtClean="0"/>
              <a:t>LN reference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E1Q1 / QA1CSWI2 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Reference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product structure </a:t>
            </a:r>
            <a:r>
              <a:rPr lang="ko-KR" altLang="en-US" dirty="0" smtClean="0"/>
              <a:t>로부터 가져온 것이면 </a:t>
            </a:r>
            <a:r>
              <a:rPr lang="en-US" altLang="ko-KR" dirty="0" smtClean="0"/>
              <a:t>E1Q1SB1LD2/CSWI2 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각 경우의 전체 이름은 위의 두 이름의 경우와 마찬가지로 </a:t>
            </a:r>
            <a:r>
              <a:rPr lang="en-US" altLang="ko-KR" dirty="0" err="1" smtClean="0"/>
              <a:t>subnetwork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내에서 고유해야 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그러나 </a:t>
            </a:r>
            <a:r>
              <a:rPr lang="en-US" altLang="ko-KR" dirty="0" smtClean="0"/>
              <a:t>functional name 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, LD reference E1Q1 </a:t>
            </a:r>
            <a:r>
              <a:rPr lang="ko-KR" altLang="en-US" dirty="0" smtClean="0"/>
              <a:t>만이 </a:t>
            </a:r>
            <a:r>
              <a:rPr lang="en-US" altLang="ko-KR" dirty="0" err="1" smtClean="0"/>
              <a:t>subnetwork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내에서 유일하지는 않다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IED </a:t>
            </a:r>
            <a:r>
              <a:rPr lang="ko-KR" altLang="en-US" dirty="0" smtClean="0"/>
              <a:t>내에서만 해당된다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LDNameE1Q1 </a:t>
            </a:r>
            <a:r>
              <a:rPr lang="ko-KR" altLang="en-US" dirty="0" smtClean="0"/>
              <a:t>을 사용하는 다른 </a:t>
            </a:r>
            <a:r>
              <a:rPr lang="en-US" altLang="ko-KR" dirty="0" smtClean="0"/>
              <a:t>IED </a:t>
            </a:r>
            <a:r>
              <a:rPr lang="ko-KR" altLang="en-US" dirty="0" smtClean="0"/>
              <a:t>가 없음을 보장하는 것은 프로젝트 엔지니어의 책임이다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Functional naming </a:t>
            </a:r>
            <a:r>
              <a:rPr lang="ko-KR" altLang="en-US" dirty="0" smtClean="0"/>
              <a:t>을 사용하여 </a:t>
            </a:r>
            <a:r>
              <a:rPr lang="en-US" altLang="ko-KR" dirty="0" smtClean="0"/>
              <a:t>system architecture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bay 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IED </a:t>
            </a:r>
            <a:r>
              <a:rPr lang="ko-KR" altLang="en-US" dirty="0" smtClean="0"/>
              <a:t>로 제한한다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그러나 </a:t>
            </a:r>
            <a:r>
              <a:rPr lang="en-US" altLang="ko-KR" dirty="0" smtClean="0"/>
              <a:t>application level functional name E1Q1QA1CSWI </a:t>
            </a:r>
            <a:r>
              <a:rPr lang="ko-KR" altLang="en-US" dirty="0" smtClean="0"/>
              <a:t>는 고유하고  </a:t>
            </a:r>
            <a:r>
              <a:rPr lang="en-US" altLang="ko-KR" dirty="0" smtClean="0"/>
              <a:t>communication level functional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IED related naming </a:t>
            </a:r>
            <a:r>
              <a:rPr lang="ko-KR" altLang="en-US" dirty="0" smtClean="0"/>
              <a:t>과는 별개이다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002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44416" y="419209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9 The SCL syntax elements (9.1 header)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56E6EE8-B302-4817-9E09-4855201309BA}"/>
              </a:ext>
            </a:extLst>
          </p:cNvPr>
          <p:cNvSpPr/>
          <p:nvPr/>
        </p:nvSpPr>
        <p:spPr>
          <a:xfrm>
            <a:off x="268672" y="2790835"/>
            <a:ext cx="840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Header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SCL </a:t>
            </a:r>
            <a:r>
              <a:rPr lang="ko-KR" altLang="en-US" dirty="0" smtClean="0"/>
              <a:t>구성 파일과 버전을 식별하고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들과 </a:t>
            </a:r>
            <a:r>
              <a:rPr lang="en-US" altLang="ko-KR" dirty="0" smtClean="0"/>
              <a:t>signal 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매핑하는</a:t>
            </a:r>
            <a:r>
              <a:rPr lang="ko-KR" altLang="en-US" dirty="0" smtClean="0"/>
              <a:t> 옵션을 지정하는 역할을 한다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Figure 14 </a:t>
            </a:r>
            <a:r>
              <a:rPr lang="ko-KR" altLang="en-US" dirty="0" smtClean="0"/>
              <a:t>에서 주어진 </a:t>
            </a:r>
            <a:r>
              <a:rPr lang="en-US" altLang="ko-KR" dirty="0" smtClean="0"/>
              <a:t>UML diagram </a:t>
            </a:r>
            <a:r>
              <a:rPr lang="ko-KR" altLang="en-US" dirty="0" smtClean="0"/>
              <a:t>은 이 구조에 대한 전체적인 </a:t>
            </a:r>
            <a:r>
              <a:rPr lang="en-US" altLang="ko-KR" dirty="0" smtClean="0"/>
              <a:t>overview </a:t>
            </a:r>
            <a:r>
              <a:rPr lang="ko-KR" altLang="en-US" dirty="0" smtClean="0"/>
              <a:t>를 보여준다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725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44416" y="419209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9 The SCL syntax elements (9.1 header)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52" y="1127135"/>
            <a:ext cx="7101983" cy="5311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6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44416" y="419209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9 The SCL syntax elements (9.1 header)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56E6EE8-B302-4817-9E09-4855201309BA}"/>
              </a:ext>
            </a:extLst>
          </p:cNvPr>
          <p:cNvSpPr/>
          <p:nvPr/>
        </p:nvSpPr>
        <p:spPr>
          <a:xfrm>
            <a:off x="244416" y="1241435"/>
            <a:ext cx="840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XML schema definition part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59" y="1843088"/>
            <a:ext cx="6818569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4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44416" y="419209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9 The SCL syntax elements (9.1 header)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56E6EE8-B302-4817-9E09-4855201309BA}"/>
              </a:ext>
            </a:extLst>
          </p:cNvPr>
          <p:cNvSpPr/>
          <p:nvPr/>
        </p:nvSpPr>
        <p:spPr>
          <a:xfrm>
            <a:off x="244416" y="1241435"/>
            <a:ext cx="840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The attributes of the Header element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16" y="2252663"/>
            <a:ext cx="8193800" cy="291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44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7468</TotalTime>
  <Words>1443</Words>
  <Application>Microsoft Office PowerPoint</Application>
  <PresentationFormat>화면 슬라이드 쇼(4:3)</PresentationFormat>
  <Paragraphs>190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굴림</vt:lpstr>
      <vt:lpstr>Arial</vt:lpstr>
      <vt:lpstr>Wingdings</vt:lpstr>
      <vt:lpstr>나눔고딕</vt:lpstr>
      <vt:lpstr>맑은 고딕</vt:lpstr>
      <vt:lpstr>Office 테마</vt:lpstr>
      <vt:lpstr>IEC  61850-6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Kim Eunsuk</cp:lastModifiedBy>
  <cp:revision>114</cp:revision>
  <cp:lastPrinted>2011-08-28T13:13:29Z</cp:lastPrinted>
  <dcterms:created xsi:type="dcterms:W3CDTF">2011-08-24T01:05:33Z</dcterms:created>
  <dcterms:modified xsi:type="dcterms:W3CDTF">2018-07-19T04:12:47Z</dcterms:modified>
</cp:coreProperties>
</file>