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7" r:id="rId14"/>
  </p:sldMasterIdLst>
  <p:notesMasterIdLst>
    <p:notesMasterId r:id="rId18"/>
  </p:notesMasterIdLst>
  <p:handoutMasterIdLst>
    <p:handoutMasterId r:id="rId16"/>
  </p:handoutMasterIdLst>
  <p:sldIdLst>
    <p:sldId id="257" r:id="rId20"/>
    <p:sldId id="282" r:id="rId21"/>
    <p:sldId id="283" r:id="rId23"/>
    <p:sldId id="284" r:id="rId25"/>
    <p:sldId id="285" r:id="rId27"/>
    <p:sldId id="286" r:id="rId29"/>
    <p:sldId id="287" r:id="rId31"/>
    <p:sldId id="288" r:id="rId33"/>
    <p:sldId id="289" r:id="rId35"/>
    <p:sldId id="290" r:id="rId37"/>
    <p:sldId id="291" r:id="rId39"/>
    <p:sldId id="292" r:id="rId41"/>
    <p:sldId id="303" r:id="rId43"/>
    <p:sldId id="293" r:id="rId44"/>
    <p:sldId id="294" r:id="rId46"/>
    <p:sldId id="295" r:id="rId48"/>
    <p:sldId id="296" r:id="rId50"/>
    <p:sldId id="297" r:id="rId52"/>
    <p:sldId id="298" r:id="rId54"/>
    <p:sldId id="299" r:id="rId56"/>
    <p:sldId id="300" r:id="rId58"/>
    <p:sldId id="308" r:id="rId60"/>
    <p:sldId id="301" r:id="rId62"/>
    <p:sldId id="302" r:id="rId64"/>
    <p:sldId id="304" r:id="rId66"/>
    <p:sldId id="305" r:id="rId68"/>
    <p:sldId id="306" r:id="rId70"/>
    <p:sldId id="314" r:id="rId72"/>
    <p:sldId id="313" r:id="rId73"/>
    <p:sldId id="312" r:id="rId74"/>
    <p:sldId id="311" r:id="rId75"/>
    <p:sldId id="310" r:id="rId76"/>
    <p:sldId id="319" r:id="rId77"/>
    <p:sldId id="318" r:id="rId78"/>
    <p:sldId id="317" r:id="rId79"/>
    <p:sldId id="316" r:id="rId80"/>
    <p:sldId id="278" r:id="rId81"/>
  </p:sldIdLst>
  <p:sldSz cx="9144000" cy="6858000"/>
  <p:notesSz cx="6805930" cy="99396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65" userDrawn="0">
          <p15:clr>
            <a:srgbClr val="A4A3A4"/>
          </p15:clr>
        </p15:guide>
        <p15:guide id="2" orient="horz" pos="1163" userDrawn="0">
          <p15:clr>
            <a:srgbClr val="A4A3A4"/>
          </p15:clr>
        </p15:guide>
        <p15:guide id="3" orient="horz" pos="277" userDrawn="0">
          <p15:clr>
            <a:srgbClr val="A4A3A4"/>
          </p15:clr>
        </p15:guide>
        <p15:guide id="4" orient="horz" pos="847" userDrawn="0">
          <p15:clr>
            <a:srgbClr val="A4A3A4"/>
          </p15:clr>
        </p15:guide>
        <p15:guide id="5" orient="horz" pos="1347" userDrawn="0">
          <p15:clr>
            <a:srgbClr val="A4A3A4"/>
          </p15:clr>
        </p15:guide>
        <p15:guide id="6" orient="horz" pos="558" userDrawn="0">
          <p15:clr>
            <a:srgbClr val="A4A3A4"/>
          </p15:clr>
        </p15:guide>
        <p15:guide id="7" orient="horz" pos="3865" userDrawn="0">
          <p15:clr>
            <a:srgbClr val="A4A3A4"/>
          </p15:clr>
        </p15:guide>
        <p15:guide id="8" orient="horz" pos="1663" userDrawn="0">
          <p15:clr>
            <a:srgbClr val="A4A3A4"/>
          </p15:clr>
        </p15:guide>
        <p15:guide id="9" pos="2893" userDrawn="0">
          <p15:clr>
            <a:srgbClr val="A4A3A4"/>
          </p15:clr>
        </p15:guide>
        <p15:guide id="10" pos="5527" userDrawn="0">
          <p15:clr>
            <a:srgbClr val="A4A3A4"/>
          </p15:clr>
        </p15:guide>
        <p15:guide id="11" pos="229" userDrawn="0">
          <p15:clr>
            <a:srgbClr val="A4A3A4"/>
          </p15:clr>
        </p15:guide>
        <p15:guide id="12" pos="1561" userDrawn="0">
          <p15:clr>
            <a:srgbClr val="A4A3A4"/>
          </p15:clr>
        </p15:guide>
        <p15:guide id="13" pos="4225" userDrawn="0">
          <p15:clr>
            <a:srgbClr val="A4A3A4"/>
          </p15:clr>
        </p15:guide>
        <p15:guide id="14" pos="899" userDrawn="0">
          <p15:clr>
            <a:srgbClr val="A4A3A4"/>
          </p15:clr>
        </p15:guide>
        <p15:guide id="15" pos="4909" userDrawn="0">
          <p15:clr>
            <a:srgbClr val="A4A3A4"/>
          </p15:clr>
        </p15:guide>
        <p15:guide id="16" pos="1232" userDrawn="0">
          <p15:clr>
            <a:srgbClr val="A4A3A4"/>
          </p15:clr>
        </p15:guide>
      </p15:sldGuideLst>
    </p:ext>
  </p:extLst>
  <p:embeddedFontLst>
    <p:embeddedFont>
      <p:font typeface="나눔고딕" panose="" pitchFamily="0" charset="-127">
        <p:regular r:id="rId6"/>
        <p:bold r:id="rId1"/>
      </p:font>
    </p:embeddedFont>
    <p:embeddedFont>
      <p:font typeface="맑은 고딕" panose="" pitchFamily="50" charset="-127">
        <p:regular r:id="rId4"/>
        <p:bold r:id="rId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86364" autoAdjust="0"/>
  </p:normalViewPr>
  <p:slideViewPr>
    <p:cSldViewPr snapToGrid="0" snapToObjects="1">
      <p:cViewPr varScale="1">
        <p:scale>
          <a:sx n="78" d="100"/>
          <a:sy n="78" d="100"/>
        </p:scale>
        <p:origin x="-96" y="-1002"/>
      </p:cViewPr>
      <p:guideLst>
        <p:guide orient="horz" pos="2165"/>
        <p:guide orient="horz" pos="1163"/>
        <p:guide orient="horz" pos="277"/>
        <p:guide orient="horz" pos="847"/>
        <p:guide orient="horz" pos="1347"/>
        <p:guide orient="horz" pos="558"/>
        <p:guide orient="horz" pos="3865"/>
        <p:guide orient="horz" pos="1663"/>
        <p:guide pos="2893"/>
        <p:guide pos="5527"/>
        <p:guide pos="229"/>
        <p:guide pos="1561"/>
        <p:guide pos="4225"/>
        <p:guide pos="899"/>
        <p:guide pos="4909"/>
        <p:guide pos="1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28" y="-90"/>
      </p:cViewPr>
      <p:guideLst>
        <p:guide orient="horz" pos="2165"/>
        <p:guide orient="horz" pos="1163"/>
        <p:guide orient="horz" pos="277"/>
        <p:guide orient="horz" pos="847"/>
        <p:guide orient="horz" pos="1347"/>
        <p:guide orient="horz" pos="558"/>
        <p:guide orient="horz" pos="3865"/>
        <p:guide orient="horz" pos="1663"/>
        <p:guide pos="2893"/>
        <p:guide pos="5527"/>
        <p:guide pos="229"/>
        <p:guide pos="1561"/>
        <p:guide pos="4225"/>
        <p:guide pos="899"/>
        <p:guide pos="4909"/>
        <p:guide pos="1232"/>
      </p:guideLst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microsoft.com/office/2015/10/relationships/revisionInfo" Target="revisionInfo.xml"></Relationship><Relationship Id="rId3" Type="http://schemas.openxmlformats.org/officeDocument/2006/relationships/font" Target="fonts/font4.fntdata"></Relationship><Relationship Id="rId4" Type="http://schemas.openxmlformats.org/officeDocument/2006/relationships/font" Target="fonts/font3.fntdata"></Relationship><Relationship Id="rId5" Type="http://schemas.openxmlformats.org/officeDocument/2006/relationships/tableStyles" Target="tableStyles.xml"></Relationship><Relationship Id="rId6" Type="http://schemas.openxmlformats.org/officeDocument/2006/relationships/font" Target="fonts/font1.fntdata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handoutMaster" Target="handoutMasters/handoutMaster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3" Type="http://schemas.openxmlformats.org/officeDocument/2006/relationships/slide" Target="slides/slide8.xml"></Relationship><Relationship Id="rId35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9" Type="http://schemas.openxmlformats.org/officeDocument/2006/relationships/slide" Target="slides/slide11.xml"></Relationship><Relationship Id="rId41" Type="http://schemas.openxmlformats.org/officeDocument/2006/relationships/slide" Target="slides/slide12.xml"></Relationship><Relationship Id="rId43" Type="http://schemas.openxmlformats.org/officeDocument/2006/relationships/slide" Target="slides/slide13.xml"></Relationship><Relationship Id="rId44" Type="http://schemas.openxmlformats.org/officeDocument/2006/relationships/slide" Target="slides/slide14.xml"></Relationship><Relationship Id="rId46" Type="http://schemas.openxmlformats.org/officeDocument/2006/relationships/slide" Target="slides/slide15.xml"></Relationship><Relationship Id="rId48" Type="http://schemas.openxmlformats.org/officeDocument/2006/relationships/slide" Target="slides/slide16.xml"></Relationship><Relationship Id="rId50" Type="http://schemas.openxmlformats.org/officeDocument/2006/relationships/slide" Target="slides/slide17.xml"></Relationship><Relationship Id="rId52" Type="http://schemas.openxmlformats.org/officeDocument/2006/relationships/slide" Target="slides/slide18.xml"></Relationship><Relationship Id="rId54" Type="http://schemas.openxmlformats.org/officeDocument/2006/relationships/slide" Target="slides/slide19.xml"></Relationship><Relationship Id="rId56" Type="http://schemas.openxmlformats.org/officeDocument/2006/relationships/slide" Target="slides/slide20.xml"></Relationship><Relationship Id="rId58" Type="http://schemas.openxmlformats.org/officeDocument/2006/relationships/slide" Target="slides/slide21.xml"></Relationship><Relationship Id="rId60" Type="http://schemas.openxmlformats.org/officeDocument/2006/relationships/slide" Target="slides/slide22.xml"></Relationship><Relationship Id="rId62" Type="http://schemas.openxmlformats.org/officeDocument/2006/relationships/slide" Target="slides/slide23.xml"></Relationship><Relationship Id="rId64" Type="http://schemas.openxmlformats.org/officeDocument/2006/relationships/slide" Target="slides/slide24.xml"></Relationship><Relationship Id="rId66" Type="http://schemas.openxmlformats.org/officeDocument/2006/relationships/slide" Target="slides/slide25.xml"></Relationship><Relationship Id="rId68" Type="http://schemas.openxmlformats.org/officeDocument/2006/relationships/slide" Target="slides/slide26.xml"></Relationship><Relationship Id="rId70" Type="http://schemas.openxmlformats.org/officeDocument/2006/relationships/slide" Target="slides/slide27.xml"></Relationship><Relationship Id="rId72" Type="http://schemas.openxmlformats.org/officeDocument/2006/relationships/slide" Target="slides/slide28.xml"></Relationship><Relationship Id="rId73" Type="http://schemas.openxmlformats.org/officeDocument/2006/relationships/slide" Target="slides/slide29.xml"></Relationship><Relationship Id="rId74" Type="http://schemas.openxmlformats.org/officeDocument/2006/relationships/slide" Target="slides/slide30.xml"></Relationship><Relationship Id="rId75" Type="http://schemas.openxmlformats.org/officeDocument/2006/relationships/slide" Target="slides/slide31.xml"></Relationship><Relationship Id="rId76" Type="http://schemas.openxmlformats.org/officeDocument/2006/relationships/slide" Target="slides/slide32.xml"></Relationship><Relationship Id="rId77" Type="http://schemas.openxmlformats.org/officeDocument/2006/relationships/slide" Target="slides/slide33.xml"></Relationship><Relationship Id="rId78" Type="http://schemas.openxmlformats.org/officeDocument/2006/relationships/slide" Target="slides/slide34.xml"></Relationship><Relationship Id="rId79" Type="http://schemas.openxmlformats.org/officeDocument/2006/relationships/slide" Target="slides/slide35.xml"></Relationship><Relationship Id="rId80" Type="http://schemas.openxmlformats.org/officeDocument/2006/relationships/slide" Target="slides/slide36.xml"></Relationship><Relationship Id="rId81" Type="http://schemas.openxmlformats.org/officeDocument/2006/relationships/slide" Target="slides/slide37.xml"></Relationship><Relationship Id="rId84" Type="http://schemas.openxmlformats.org/officeDocument/2006/relationships/viewProps" Target="viewProps.xml"></Relationship><Relationship Id="rId8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7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6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7.xml"></Relationship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19.png"></Relationship><Relationship Id="rId2" Type="http://schemas.openxmlformats.org/officeDocument/2006/relationships/notesSlide" Target="../notesSlides/notesSlide20.xml"></Relationship><Relationship Id="rId1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notesSlide" Target="../notesSlides/notesSlide21.xml"></Relationship><Relationship Id="rId1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21.png"></Relationship><Relationship Id="rId2" Type="http://schemas.openxmlformats.org/officeDocument/2006/relationships/notesSlide" Target="../notesSlides/notesSlide23.xml"></Relationship><Relationship Id="rId1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notesSlide" Target="../notesSlides/notesSlide24.xml"></Relationship><Relationship Id="rId1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2" Type="http://schemas.openxmlformats.org/officeDocument/2006/relationships/notesSlide" Target="../notesSlides/notesSlide25.xml"></Relationship><Relationship Id="rId1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notesSlide" Target="../notesSlides/notesSlide26.xml"></Relationship><Relationship Id="rId1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image25.png"></Relationship><Relationship Id="rId2" Type="http://schemas.openxmlformats.org/officeDocument/2006/relationships/notesSlide" Target="../notesSlides/notesSlide27.xml"></Relationship><Relationship Id="rId1" Type="http://schemas.openxmlformats.org/officeDocument/2006/relationships/slideLayout" Target="../slideLayouts/slideLayout7.xml"></Relationship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7.xml"></Relationship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?>
<Relationships xmlns="http://schemas.openxmlformats.org/package/2006/relationships"><Relationship Id="rId2" Type="http://schemas.openxmlformats.org/officeDocument/2006/relationships/notesSlide" Target="../notesSlides/notesSlide37.xml"></Relationship><Relationship Id="rId1" Type="http://schemas.openxmlformats.org/officeDocument/2006/relationships/slideLayout" Target="../slideLayouts/slideLayout6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7.xml"></Relationship><Relationship Id="rId4" Type="http://schemas.openxmlformats.org/officeDocument/2006/relationships/image" Target="../media/image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355" y="2085975"/>
            <a:ext cx="7773035" cy="196977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spc="-250" dirty="0" smtClean="0" b="1" strike="noStrike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IEC  61850-7-1</a:t>
            </a:r>
            <a:endParaRPr lang="ko-KR" altLang="en-US" sz="5400" cap="none" dirty="0" smtClean="0" b="1" strike="noStrike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490" y="3434715"/>
            <a:ext cx="840613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160" y="6387465"/>
            <a:ext cx="3204845" cy="456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78" y="1514475"/>
            <a:ext cx="6648450" cy="50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5.6 The services to exchange information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9" y="1719263"/>
            <a:ext cx="7695738" cy="42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ED0C651E-C313-47C4-9875-5F962281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5.7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Services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mapped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concrete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communication protocols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25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Summary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73" y="1495425"/>
            <a:ext cx="596626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20099" y="2847975"/>
            <a:ext cx="8090414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6. </a:t>
            </a:r>
            <a:r>
              <a:rPr lang="en-US" altLang="ko-KR" sz="2800" b="1" dirty="0" err="1">
                <a:solidFill>
                  <a:srgbClr val="1D314E"/>
                </a:solidFill>
              </a:rPr>
              <a:t>Modelling</a:t>
            </a:r>
            <a:r>
              <a:rPr lang="en-US" altLang="ko-KR" sz="2800" b="1" dirty="0">
                <a:solidFill>
                  <a:srgbClr val="1D314E"/>
                </a:solidFill>
              </a:rPr>
              <a:t> approach of the IEC 61850 series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0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6.1 Decomposition of application functions and information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66849"/>
            <a:ext cx="5801036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6.2 Creating information models by stepwise composition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443038"/>
            <a:ext cx="4071937" cy="50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702" y="1465263"/>
            <a:ext cx="4790857" cy="509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09E92A07-4B36-4381-87AC-04728BF7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6.2 Creating information models by stepwise composition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597653"/>
            <a:ext cx="5901416" cy="49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6.3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Example of an IED composition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3314" y="668076"/>
            <a:ext cx="324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PTOC : time overcurrent protection</a:t>
            </a:r>
          </a:p>
          <a:p>
            <a:r>
              <a:rPr lang="en-US" altLang="ko-KR" dirty="0"/>
              <a:t>PDIS : distance protection</a:t>
            </a:r>
          </a:p>
          <a:p>
            <a:r>
              <a:rPr lang="en-US" altLang="ko-KR" dirty="0"/>
              <a:t>PTRC : trip conditioning</a:t>
            </a:r>
          </a:p>
          <a:p>
            <a:r>
              <a:rPr lang="en-US" altLang="ko-KR" dirty="0"/>
              <a:t>XCBR : circuit breaker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1528990"/>
            <a:ext cx="64389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6.4 Information exchange  models ( 6.4.1 General)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2456" y="1814286"/>
            <a:ext cx="251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categories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Output model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Input model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Model for online management and self-description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62607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3" y="1770742"/>
            <a:ext cx="7318546" cy="419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( 6.4.2.1 Control model concept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</a:rPr>
              <a:t>8.1 General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38857" y="2774460"/>
            <a:ext cx="7211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Real devices host mainly:</a:t>
            </a:r>
          </a:p>
          <a:p>
            <a:r>
              <a:rPr lang="en-US" altLang="ko-KR" sz="1600" dirty="0"/>
              <a:t>	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 logical nodes and data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 information about real devices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 communication services and mapping to specific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  communication systems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90" y="1553029"/>
            <a:ext cx="6930510" cy="489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( 6.4.2.1 Control model concept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95" y="2104572"/>
            <a:ext cx="6706016" cy="325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( 6.4.2.2 GSE and SMV model concept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( 6.4.2.3 Attributes of data and control blocks)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714" y="2249715"/>
            <a:ext cx="73437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/>
              <a:t>Many data attributes of the hierarchical information model can be set with a Set-service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dirty="0"/>
              <a:t>data attribute</a:t>
            </a:r>
            <a:r>
              <a:rPr lang="ko-KR" altLang="ko-KR" dirty="0"/>
              <a:t>들의 값을 설정하는 것은 보통</a:t>
            </a:r>
            <a:r>
              <a:rPr lang="en-US" altLang="ko-KR" dirty="0"/>
              <a:t> application</a:t>
            </a:r>
            <a:r>
              <a:rPr lang="ko-KR" altLang="ko-KR" dirty="0"/>
              <a:t>에 의해 제한된다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/>
              <a:t>이런</a:t>
            </a:r>
            <a:r>
              <a:rPr lang="en-US" altLang="ko-KR" dirty="0"/>
              <a:t> attribute</a:t>
            </a:r>
            <a:r>
              <a:rPr lang="ko-KR" altLang="en-US" dirty="0"/>
              <a:t>들을 설정하기 위한 </a:t>
            </a:r>
            <a:r>
              <a:rPr lang="en-US" altLang="ko-KR" dirty="0"/>
              <a:t>service</a:t>
            </a:r>
            <a:r>
              <a:rPr lang="ko-KR" altLang="en-US" dirty="0"/>
              <a:t>들은 </a:t>
            </a:r>
            <a:r>
              <a:rPr lang="en-US" altLang="ko-KR" dirty="0"/>
              <a:t>61850-7-2 </a:t>
            </a:r>
            <a:r>
              <a:rPr lang="ko-KR" altLang="en-US" dirty="0"/>
              <a:t>에 </a:t>
            </a:r>
            <a:r>
              <a:rPr lang="en-US" altLang="ko-KR" dirty="0"/>
              <a:t>control blocks</a:t>
            </a:r>
            <a:r>
              <a:rPr lang="ko-KR" altLang="en-US" dirty="0"/>
              <a:t>에 정의되어있다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dirty="0"/>
              <a:t>Control block</a:t>
            </a:r>
            <a:r>
              <a:rPr lang="ko-KR" altLang="en-US" dirty="0"/>
              <a:t> 속성의 값을 설정하는 것은 </a:t>
            </a:r>
            <a:r>
              <a:rPr lang="en-US" altLang="ko-KR" dirty="0"/>
              <a:t>corresponding control block</a:t>
            </a:r>
            <a:r>
              <a:rPr lang="ko-KR" altLang="en-US" dirty="0"/>
              <a:t>의 </a:t>
            </a:r>
            <a:r>
              <a:rPr lang="en-US" altLang="ko-KR" dirty="0"/>
              <a:t>state </a:t>
            </a:r>
            <a:r>
              <a:rPr lang="en-US" altLang="ko-KR" dirty="0" err="1"/>
              <a:t>machinie</a:t>
            </a:r>
            <a:r>
              <a:rPr lang="ko-KR" altLang="en-US" dirty="0"/>
              <a:t>에 의해 제한된다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dirty="0"/>
              <a:t>Control block</a:t>
            </a:r>
            <a:r>
              <a:rPr lang="ko-KR" altLang="en-US" dirty="0"/>
              <a:t>들은 </a:t>
            </a:r>
            <a:r>
              <a:rPr lang="en-US" altLang="ko-KR" dirty="0"/>
              <a:t>attribute set</a:t>
            </a:r>
            <a:r>
              <a:rPr lang="ko-KR" altLang="en-US" dirty="0"/>
              <a:t>의 값에 따라 행동하고</a:t>
            </a:r>
            <a:r>
              <a:rPr lang="en-US" altLang="ko-KR" dirty="0"/>
              <a:t> SCL </a:t>
            </a:r>
            <a:r>
              <a:rPr lang="ko-KR" altLang="en-US" dirty="0"/>
              <a:t>파일 또는 다른 </a:t>
            </a:r>
            <a:r>
              <a:rPr lang="en-US" altLang="ko-KR" dirty="0"/>
              <a:t>local </a:t>
            </a:r>
            <a:r>
              <a:rPr lang="ko-KR" altLang="en-US" dirty="0"/>
              <a:t>수단들로 구성되어있다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IED</a:t>
            </a:r>
            <a:r>
              <a:rPr lang="ko-KR" altLang="en-US" dirty="0"/>
              <a:t>에 의해 </a:t>
            </a:r>
            <a:r>
              <a:rPr lang="ko-KR" altLang="en-US" dirty="0" err="1"/>
              <a:t>읽어질수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36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902" y="1625600"/>
            <a:ext cx="6320912" cy="4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56544" y="700126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( 6.4.2.4 Setting data and setting group control block)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7" y="2113870"/>
            <a:ext cx="7782232" cy="370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6544" y="772696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6.4.2 Output model ( 6.4.2.4 Setting data and setting group control block)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02" y="1468040"/>
            <a:ext cx="5896202" cy="508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56544" y="772696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 Input model ( 6.4.3.1Input analogue signal acquisition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04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65" y="1825171"/>
            <a:ext cx="65436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56544" y="772696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6.4.3.2 Data attribute value processing, monitoring and event detection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04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480457"/>
            <a:ext cx="5419725" cy="480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56544" y="772696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6.4.3.2 Data attribute value processing, monitoring and event detection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04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364803" y="375653"/>
            <a:ext cx="7987570" cy="16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6.4.3.3 Data reporting and logging</a:t>
            </a:r>
          </a:p>
          <a:p>
            <a:pPr algn="l"/>
            <a:endParaRPr lang="en-US" altLang="ko-KR" sz="20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General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0" y="1840832"/>
            <a:ext cx="6910395" cy="481038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4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337983" y="712538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6.4.3.3.2 Data reporting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08" y="1458142"/>
            <a:ext cx="5074920" cy="256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3" y="4434710"/>
            <a:ext cx="5943600" cy="1783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5722" y="4018462"/>
            <a:ext cx="36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set members and reporting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2592" y="6264706"/>
            <a:ext cx="39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Comparison of the access methods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2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2" y="1901371"/>
            <a:ext cx="5567265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2633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5.2 Topology and communication functions of substation automation systems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8971" y="2133599"/>
            <a:ext cx="35850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– sampled value exchange for CTs and VTs (1),</a:t>
            </a:r>
          </a:p>
          <a:p>
            <a:r>
              <a:rPr lang="en-US" altLang="ko-KR" sz="1600" dirty="0"/>
              <a:t>– fast exchange of I/O data for protection and control (2),</a:t>
            </a:r>
          </a:p>
          <a:p>
            <a:r>
              <a:rPr lang="en-US" altLang="ko-KR" sz="1600" dirty="0"/>
              <a:t>– control signals (3),</a:t>
            </a:r>
          </a:p>
          <a:p>
            <a:r>
              <a:rPr lang="en-US" altLang="ko-KR" sz="1600" dirty="0"/>
              <a:t>– trip signals (4),</a:t>
            </a:r>
          </a:p>
          <a:p>
            <a:r>
              <a:rPr lang="en-US" altLang="ko-KR" sz="1600" dirty="0"/>
              <a:t>– engineering and configuration (5),</a:t>
            </a:r>
          </a:p>
          <a:p>
            <a:r>
              <a:rPr lang="en-US" altLang="ko-KR" sz="1600" dirty="0"/>
              <a:t>– monitoring and supervision (6),</a:t>
            </a:r>
          </a:p>
          <a:p>
            <a:r>
              <a:rPr lang="en-US" altLang="ko-KR" sz="1600" dirty="0"/>
              <a:t>– control-center communication (7),</a:t>
            </a:r>
          </a:p>
          <a:p>
            <a:r>
              <a:rPr lang="en-US" altLang="ko-KR" sz="1600" dirty="0"/>
              <a:t>– time-</a:t>
            </a:r>
            <a:r>
              <a:rPr lang="en-US" altLang="ko-KR" sz="1600" dirty="0" err="1"/>
              <a:t>synchronisation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– etc.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4" y="896774"/>
            <a:ext cx="7190258" cy="4801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3675" y="5861084"/>
            <a:ext cx="3296652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Buffered report control block 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91" y="1287379"/>
            <a:ext cx="5164830" cy="3945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2231357"/>
            <a:ext cx="222504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0580" y="5602922"/>
            <a:ext cx="45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set members and inclusion-</a:t>
            </a:r>
            <a:r>
              <a:rPr lang="en-US" altLang="ko-KR" dirty="0" err="1"/>
              <a:t>bitstring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337983" y="712538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6.4.3.3.2 Data reporting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6" y="1458142"/>
            <a:ext cx="6774180" cy="4570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0995" y="6193633"/>
            <a:ext cx="21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 control block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9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337983" y="712538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6.4.3.4  Peer-to-peer data value publishing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5" y="1293464"/>
            <a:ext cx="7298556" cy="4914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1803" y="6208355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Peer-to-peer data value publishing model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1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337983" y="712538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 6.4.4	Model for statistical and historical statistical data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08" y="1293464"/>
            <a:ext cx="6015789" cy="518734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54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69" y="714476"/>
            <a:ext cx="6617468" cy="5193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4106" y="6074122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Conceptual model of statistical and historical statistical data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4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203" y="20453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6.4.5.1	General</a:t>
            </a:r>
          </a:p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6.4.5.2	Time synchronization</a:t>
            </a:r>
          </a:p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6.4.5.3	Time management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6.4.5.4	Time supervision</a:t>
            </a:r>
          </a:p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6.4.5.5	GOOSE and SMV supervision</a:t>
            </a:r>
          </a:p>
          <a:p>
            <a:pPr marL="0" indent="0">
              <a:buNone/>
            </a:pP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6.4.5.6	Service tracking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517203" y="1158551"/>
            <a:ext cx="798757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6.4.5	Model for system functions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8" y="3416651"/>
            <a:ext cx="4724400" cy="315468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33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609725"/>
            <a:ext cx="71056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5.3 The information models of substation automation  systems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23" y="1370499"/>
            <a:ext cx="4885759" cy="533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5.4 Applications </a:t>
            </a:r>
            <a:r>
              <a:rPr lang="en-US" altLang="ko-KR" sz="2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modelled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by logical nodes defined in IEC 61850-7-4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337917"/>
            <a:ext cx="5014911" cy="543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5.4 Applications </a:t>
            </a:r>
            <a:r>
              <a:rPr lang="en-US" altLang="ko-KR" sz="2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modelled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by logical nodes defined in IEC 61850-7-4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1804325"/>
            <a:ext cx="5345906" cy="442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5.4 Applications </a:t>
            </a:r>
            <a:r>
              <a:rPr lang="en-US" altLang="ko-KR" sz="2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modelled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by logical nodes defined in IEC 61850-7-4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1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72" y="1352550"/>
            <a:ext cx="4767262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5.5 The semantic is attached to data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1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8" y="1862138"/>
            <a:ext cx="72580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" y="3633788"/>
            <a:ext cx="7130722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5.5 The semantic is attached to data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160" y="4924363"/>
            <a:ext cx="714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 data </a:t>
            </a:r>
            <a:r>
              <a:rPr lang="en-US" altLang="ko-KR" dirty="0" err="1"/>
              <a:t>attrubute</a:t>
            </a:r>
            <a:r>
              <a:rPr lang="en-US" altLang="ko-KR" dirty="0"/>
              <a:t> names is defined at the end of IEC 61850-7-3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37</Pages>
  <Paragraphs>142</Paragraphs>
  <Words>543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Eunsuk Kim</cp:lastModifiedBy>
  <dc:title>문서의 제목 나눔고딕B, 54pt</dc:title>
  <dcterms:modified xsi:type="dcterms:W3CDTF">2018-01-17T01:47:58Z</dcterms:modified>
</cp:coreProperties>
</file>