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2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278" r:id="rId26"/>
  </p:sldIdLst>
  <p:sldSz cx="9144000" cy="6858000" type="screen4x3"/>
  <p:notesSz cx="9939338" cy="6805613"/>
  <p:embeddedFontLst>
    <p:embeddedFont>
      <p:font typeface="맑은 고딕" pitchFamily="50" charset="-127"/>
      <p:regular r:id="rId29"/>
      <p:bold r:id="rId30"/>
    </p:embeddedFont>
    <p:embeddedFont>
      <p:font typeface="ZWAdobeF" pitchFamily="2" charset="0"/>
      <p:regular r:id="rId31"/>
    </p:embeddedFont>
    <p:embeddedFont>
      <p:font typeface="나눔고딕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86364" autoAdjust="0"/>
  </p:normalViewPr>
  <p:slideViewPr>
    <p:cSldViewPr snapToGrid="0">
      <p:cViewPr varScale="1">
        <p:scale>
          <a:sx n="80" d="100"/>
          <a:sy n="80" d="100"/>
        </p:scale>
        <p:origin x="-420" y="-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2144"/>
        <p:guide pos="313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9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6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692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5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6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6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6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56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61850-7-1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142244" y="763623"/>
            <a:ext cx="88874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 Rules for LN classes ( 14.3.1 Use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of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standardized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833300" y="1914773"/>
            <a:ext cx="746900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err="1"/>
              <a:t>모델화</a:t>
            </a:r>
            <a:r>
              <a:rPr lang="ko-KR" altLang="en-US" sz="1700" dirty="0"/>
              <a:t> 하려는 기능에 맞는 </a:t>
            </a:r>
            <a:r>
              <a:rPr lang="en-US" altLang="ko-KR" sz="1700" dirty="0"/>
              <a:t>logical node class</a:t>
            </a:r>
            <a:r>
              <a:rPr lang="ko-KR" altLang="en-US" sz="1700" dirty="0"/>
              <a:t>가 있다면 </a:t>
            </a:r>
            <a:r>
              <a:rPr lang="en-US" altLang="ko-KR" sz="1700" dirty="0"/>
              <a:t>mandatory data</a:t>
            </a:r>
            <a:r>
              <a:rPr lang="ko-KR" altLang="en-US" sz="1700" dirty="0"/>
              <a:t>에 사용한다</a:t>
            </a:r>
            <a:r>
              <a:rPr lang="en-US" altLang="ko-KR" sz="17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모델화 하려는 기능에 맞는 </a:t>
            </a:r>
            <a:r>
              <a:rPr lang="en-US" altLang="ko-KR" sz="1700" dirty="0"/>
              <a:t>logical node  class</a:t>
            </a:r>
            <a:r>
              <a:rPr lang="ko-KR" altLang="en-US" sz="1700" dirty="0"/>
              <a:t>가 있다면 그것도 </a:t>
            </a:r>
            <a:r>
              <a:rPr lang="en-US" altLang="ko-KR" sz="1700" dirty="0"/>
              <a:t>optional data</a:t>
            </a:r>
            <a:r>
              <a:rPr lang="ko-KR" altLang="en-US" sz="1700" dirty="0"/>
              <a:t>로 사용한다</a:t>
            </a:r>
            <a:r>
              <a:rPr lang="en-US" altLang="ko-KR" sz="17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같은 </a:t>
            </a:r>
            <a:r>
              <a:rPr lang="en-US" altLang="ko-KR" sz="1700" dirty="0"/>
              <a:t>Data</a:t>
            </a:r>
            <a:r>
              <a:rPr lang="ko-KR" altLang="en-US" sz="1700" dirty="0"/>
              <a:t>를</a:t>
            </a:r>
            <a:r>
              <a:rPr lang="en-US" altLang="ko-KR" sz="1700" dirty="0"/>
              <a:t> </a:t>
            </a:r>
            <a:r>
              <a:rPr lang="ko-KR" altLang="en-US" sz="1700" dirty="0"/>
              <a:t>여러 번 </a:t>
            </a:r>
            <a:r>
              <a:rPr lang="en-US" altLang="ko-KR" sz="1700" dirty="0"/>
              <a:t>instance</a:t>
            </a:r>
            <a:r>
              <a:rPr lang="ko-KR" altLang="en-US" sz="1700" dirty="0"/>
              <a:t>화 하려면 </a:t>
            </a:r>
            <a:r>
              <a:rPr lang="en-US" altLang="ko-KR" sz="1700" dirty="0"/>
              <a:t>14.6</a:t>
            </a:r>
            <a:r>
              <a:rPr lang="ko-KR" altLang="en-US" sz="1700" dirty="0"/>
              <a:t>에 나와있는  </a:t>
            </a:r>
            <a:r>
              <a:rPr lang="en-US" altLang="ko-KR" sz="1700" dirty="0"/>
              <a:t>number extension</a:t>
            </a:r>
            <a:r>
              <a:rPr lang="ko-KR" altLang="en-US" sz="1700" dirty="0"/>
              <a:t>에 관련된 </a:t>
            </a:r>
            <a:r>
              <a:rPr lang="en-US" altLang="ko-KR" sz="1700" dirty="0"/>
              <a:t>rule</a:t>
            </a:r>
            <a:r>
              <a:rPr lang="ko-KR" altLang="en-US" sz="1700" dirty="0"/>
              <a:t>에 맞춰서 사용함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en-US" altLang="ko-KR" sz="1700" dirty="0"/>
              <a:t>If</a:t>
            </a:r>
            <a:r>
              <a:rPr lang="ko-KR" altLang="en-US" sz="1700" dirty="0"/>
              <a:t> </a:t>
            </a:r>
            <a:r>
              <a:rPr lang="en-US" altLang="ko-KR" sz="1700" dirty="0"/>
              <a:t>there</a:t>
            </a:r>
            <a:r>
              <a:rPr lang="ko-KR" altLang="en-US" sz="1700" dirty="0"/>
              <a:t> </a:t>
            </a:r>
            <a:r>
              <a:rPr lang="en-US" altLang="ko-KR" sz="1700" dirty="0"/>
              <a:t>are</a:t>
            </a:r>
            <a:r>
              <a:rPr lang="ko-KR" altLang="en-US" sz="1700" dirty="0"/>
              <a:t> </a:t>
            </a:r>
            <a:r>
              <a:rPr lang="en-US" altLang="ko-KR" sz="1700" dirty="0"/>
              <a:t>dedicated</a:t>
            </a:r>
            <a:r>
              <a:rPr lang="ko-KR" altLang="en-US" sz="1700" dirty="0"/>
              <a:t> </a:t>
            </a:r>
            <a:r>
              <a:rPr lang="en-US" altLang="ko-KR" sz="1700" dirty="0"/>
              <a:t>versions</a:t>
            </a:r>
            <a:r>
              <a:rPr lang="ko-KR" altLang="en-US" sz="1700" dirty="0"/>
              <a:t> </a:t>
            </a:r>
            <a:r>
              <a:rPr lang="en-US" altLang="ko-KR" sz="1700" dirty="0"/>
              <a:t>of</a:t>
            </a:r>
            <a:r>
              <a:rPr lang="ko-KR" altLang="en-US" sz="1700" dirty="0"/>
              <a:t> </a:t>
            </a:r>
            <a:r>
              <a:rPr lang="en-US" altLang="ko-KR" sz="1700" dirty="0"/>
              <a:t>the</a:t>
            </a:r>
            <a:r>
              <a:rPr lang="ko-KR" altLang="en-US" sz="1700" dirty="0"/>
              <a:t> </a:t>
            </a:r>
            <a:r>
              <a:rPr lang="en-US" altLang="ko-KR" sz="1700" dirty="0"/>
              <a:t>function</a:t>
            </a:r>
            <a:r>
              <a:rPr lang="ko-KR" altLang="en-US" sz="1700" dirty="0"/>
              <a:t> </a:t>
            </a:r>
            <a:r>
              <a:rPr lang="en-US" altLang="ko-KR" sz="1700" dirty="0"/>
              <a:t>to</a:t>
            </a:r>
            <a:r>
              <a:rPr lang="ko-KR" altLang="en-US" sz="1700" dirty="0"/>
              <a:t> </a:t>
            </a:r>
            <a:r>
              <a:rPr lang="en-US" altLang="ko-KR" sz="1700" dirty="0"/>
              <a:t>be</a:t>
            </a:r>
            <a:r>
              <a:rPr lang="ko-KR" altLang="en-US" sz="1700" dirty="0"/>
              <a:t> </a:t>
            </a:r>
            <a:r>
              <a:rPr lang="en-US" altLang="ko-KR" sz="1700" dirty="0"/>
              <a:t>modelled</a:t>
            </a:r>
            <a:r>
              <a:rPr lang="ko-KR" altLang="en-US" sz="1700" dirty="0"/>
              <a:t> </a:t>
            </a:r>
            <a:r>
              <a:rPr lang="en-US" altLang="ko-KR" sz="1700" dirty="0"/>
              <a:t>with</a:t>
            </a:r>
            <a:r>
              <a:rPr lang="ko-KR" altLang="en-US" sz="1700" dirty="0"/>
              <a:t> </a:t>
            </a:r>
            <a:r>
              <a:rPr lang="en-US" altLang="ko-KR" sz="1700" dirty="0"/>
              <a:t>the</a:t>
            </a:r>
            <a:r>
              <a:rPr lang="ko-KR" altLang="en-US" sz="1700" dirty="0"/>
              <a:t> </a:t>
            </a:r>
            <a:r>
              <a:rPr lang="en-US" altLang="ko-KR" sz="1700" dirty="0"/>
              <a:t>same</a:t>
            </a:r>
            <a:r>
              <a:rPr lang="ko-KR" altLang="en-US" sz="1700" dirty="0"/>
              <a:t> </a:t>
            </a:r>
            <a:r>
              <a:rPr lang="en-US" altLang="ko-KR" sz="1700" dirty="0"/>
              <a:t>basic data, different instances of this logical node class shall be used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966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14.3.2 Extensions to standardized LN classes made by third parties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907550" y="1874554"/>
            <a:ext cx="71085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Only be the addition of new optional data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new data object class name shall follow the naming conventions defined in 61850-7-2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abbreviated terms of 61850-7-4 shall be used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Only one of the common data classes defined in 61850-7-3 or by other domains like 61850-7-410 or 61850-7-420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marked by a </a:t>
            </a:r>
            <a:r>
              <a:rPr lang="en-US" altLang="ko-KR" dirty="0" err="1"/>
              <a:t>namespaceID</a:t>
            </a:r>
            <a:r>
              <a:rPr lang="en-US" altLang="ko-KR" dirty="0"/>
              <a:t> different from the owner’s </a:t>
            </a:r>
            <a:r>
              <a:rPr lang="en-US" altLang="ko-KR" dirty="0" err="1"/>
              <a:t>namespaceID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added to the IEC documentation of the provided specific system or customer specific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44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14.3.3 New LN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844050" y="1701792"/>
            <a:ext cx="7108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Only be defined by the owner of the name space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Third parties</a:t>
            </a:r>
            <a:r>
              <a:rPr lang="ko-KR" altLang="en-US" dirty="0"/>
              <a:t> </a:t>
            </a:r>
            <a:r>
              <a:rPr lang="en-US" altLang="ko-KR" dirty="0"/>
              <a:t>expand owner</a:t>
            </a:r>
            <a:r>
              <a:rPr lang="ko-KR" altLang="en-US" dirty="0"/>
              <a:t> </a:t>
            </a:r>
            <a:r>
              <a:rPr lang="en-US" altLang="ko-KR" dirty="0"/>
              <a:t>LN class set by defining new LNs outside the owner’s name space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LN class</a:t>
            </a:r>
            <a:r>
              <a:rPr lang="ko-KR" altLang="en-US" dirty="0"/>
              <a:t>는 </a:t>
            </a:r>
            <a:r>
              <a:rPr lang="en-US" altLang="ko-KR" dirty="0"/>
              <a:t>61850-7-2</a:t>
            </a:r>
            <a:r>
              <a:rPr lang="ko-KR" altLang="en-US" dirty="0"/>
              <a:t>에 정의된 </a:t>
            </a:r>
            <a:r>
              <a:rPr lang="en-US" altLang="ko-KR" dirty="0"/>
              <a:t>naming conventions</a:t>
            </a:r>
            <a:r>
              <a:rPr lang="ko-KR" altLang="en-US" dirty="0"/>
              <a:t>과 </a:t>
            </a:r>
            <a:r>
              <a:rPr lang="en-US" altLang="ko-KR" dirty="0"/>
              <a:t>61850-7-4</a:t>
            </a:r>
            <a:r>
              <a:rPr lang="ko-KR" altLang="en-US" dirty="0"/>
              <a:t>의 </a:t>
            </a:r>
            <a:r>
              <a:rPr lang="en-US" altLang="ko-KR" dirty="0"/>
              <a:t>LN group</a:t>
            </a:r>
            <a:r>
              <a:rPr lang="ko-KR" altLang="en-US" dirty="0"/>
              <a:t>을 따름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Third party </a:t>
            </a:r>
            <a:r>
              <a:rPr lang="ko-KR" altLang="en-US" dirty="0"/>
              <a:t>에 의해 정의된 </a:t>
            </a:r>
            <a:r>
              <a:rPr lang="en-US" altLang="ko-KR" dirty="0"/>
              <a:t>data object class name</a:t>
            </a:r>
            <a:r>
              <a:rPr lang="ko-KR" altLang="en-US" dirty="0"/>
              <a:t>들은 </a:t>
            </a:r>
            <a:r>
              <a:rPr lang="en-US" altLang="ko-KR" dirty="0"/>
              <a:t>61850-7-4</a:t>
            </a:r>
            <a:r>
              <a:rPr lang="ko-KR" altLang="en-US" dirty="0"/>
              <a:t>에 정의된 </a:t>
            </a:r>
            <a:r>
              <a:rPr lang="en-US" altLang="ko-KR" dirty="0"/>
              <a:t>LN data object class name</a:t>
            </a:r>
            <a:r>
              <a:rPr lang="ko-KR" altLang="en-US" dirty="0"/>
              <a:t>들 중 하나를 사용하거나 </a:t>
            </a:r>
            <a:r>
              <a:rPr lang="en-US" altLang="ko-KR" dirty="0"/>
              <a:t>new data object class name</a:t>
            </a:r>
            <a:r>
              <a:rPr lang="ko-KR" altLang="en-US" dirty="0"/>
              <a:t>을 쓴다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step (4) or step (5)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61850-7-4</a:t>
            </a:r>
            <a:r>
              <a:rPr lang="ko-KR" altLang="en-US" dirty="0"/>
              <a:t>에 정의된 약어로 </a:t>
            </a:r>
            <a:r>
              <a:rPr lang="en-US" altLang="ko-KR" dirty="0"/>
              <a:t>new object class name </a:t>
            </a:r>
            <a:r>
              <a:rPr lang="ko-KR" altLang="en-US" dirty="0"/>
              <a:t>지음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added to the IEC documentation of the provided specific system or customer specific project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704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14.3.4 New versions of standardized LN classes made by name space owners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907550" y="2179354"/>
            <a:ext cx="710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owner should not change the </a:t>
            </a:r>
            <a:r>
              <a:rPr lang="en-US" altLang="ko-KR" dirty="0" err="1"/>
              <a:t>namespaceID</a:t>
            </a:r>
            <a:r>
              <a:rPr lang="en-US" altLang="ko-KR" dirty="0"/>
              <a:t> for new versions.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 data shall be added as optional data.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data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LNs and data shall not be allowed.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19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1141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 Rules for common data classes and control block classes (14.4.1 New common data classes and control block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907550" y="2877854"/>
            <a:ext cx="71085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Common data classes</a:t>
            </a:r>
            <a:r>
              <a:rPr lang="ko-KR" altLang="en-US" dirty="0"/>
              <a:t>와 </a:t>
            </a:r>
            <a:r>
              <a:rPr lang="en-US" altLang="ko-KR" dirty="0"/>
              <a:t>control block classes</a:t>
            </a:r>
            <a:r>
              <a:rPr lang="ko-KR" altLang="en-US" dirty="0"/>
              <a:t>은 오직 </a:t>
            </a:r>
            <a:r>
              <a:rPr lang="en-US" altLang="ko-KR" dirty="0"/>
              <a:t>the owner of the name space </a:t>
            </a:r>
            <a:r>
              <a:rPr lang="ko-KR" altLang="en-US" dirty="0"/>
              <a:t>에 의해 정의된다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Common data class 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에 대한 </a:t>
            </a:r>
            <a:r>
              <a:rPr lang="en-US" altLang="ko-KR" dirty="0"/>
              <a:t>naming convention</a:t>
            </a:r>
            <a:r>
              <a:rPr lang="ko-KR" altLang="en-US" dirty="0"/>
              <a:t>들과 </a:t>
            </a:r>
            <a:r>
              <a:rPr lang="en-US" altLang="ko-KR" dirty="0"/>
              <a:t>control block classes</a:t>
            </a:r>
            <a:r>
              <a:rPr lang="ko-KR" altLang="en-US" dirty="0"/>
              <a:t>에 대한 </a:t>
            </a:r>
            <a:r>
              <a:rPr lang="en-US" altLang="ko-KR" dirty="0"/>
              <a:t>notation</a:t>
            </a:r>
            <a:r>
              <a:rPr lang="ko-KR" altLang="en-US" dirty="0"/>
              <a:t>은 </a:t>
            </a:r>
            <a:r>
              <a:rPr lang="en-US" altLang="ko-KR" dirty="0"/>
              <a:t>IEC 61850-7-2</a:t>
            </a:r>
            <a:r>
              <a:rPr lang="ko-KR" altLang="en-US" dirty="0"/>
              <a:t>에 정의되어있다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36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14.4.2 New versions of standardized common data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907550" y="2522254"/>
            <a:ext cx="710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owner should not change the </a:t>
            </a:r>
            <a:r>
              <a:rPr lang="en-US" altLang="ko-KR" dirty="0" err="1"/>
              <a:t>namespaceID</a:t>
            </a:r>
            <a:r>
              <a:rPr lang="en-US" altLang="ko-KR" dirty="0"/>
              <a:t> for new versions.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 attributes shall be added as optional attributes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attributes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common data classes and attributes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89343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14.4.3 New versions of control block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907550" y="2522254"/>
            <a:ext cx="71085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New attributes shall be added as optional attributes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attributes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control block classes attributes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355650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8406000" cy="87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 Multiple instances of LN classes for dedicated and complex functions (14.5.1 Example for time overcurrent)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3" y="2383986"/>
            <a:ext cx="8472091" cy="177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36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013897" cy="709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14.5.2 Example for PDIS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174875"/>
            <a:ext cx="48387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D9E19F6-0102-44AA-8492-96E4851FD66C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140897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14.5.3 Example for power transformer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9" y="1947863"/>
            <a:ext cx="5657849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615B1DA-0798-44B7-AA99-7DB90376F38F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 Attribute for references to name space ( 13.4.1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6E6EE8-B302-4817-9E09-4855201309BA}"/>
              </a:ext>
            </a:extLst>
          </p:cNvPr>
          <p:cNvSpPr/>
          <p:nvPr/>
        </p:nvSpPr>
        <p:spPr>
          <a:xfrm>
            <a:off x="1632220" y="2554430"/>
            <a:ext cx="6015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Attribute logical device name space (</a:t>
            </a:r>
            <a:r>
              <a:rPr lang="en-US" altLang="ko-KR" dirty="0" err="1"/>
              <a:t>ldNs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Attribute logical node name space (</a:t>
            </a:r>
            <a:r>
              <a:rPr lang="en-US" altLang="ko-KR" dirty="0" err="1"/>
              <a:t>lnNs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Attribute data name space (</a:t>
            </a:r>
            <a:r>
              <a:rPr lang="en-US" altLang="ko-KR" dirty="0" err="1"/>
              <a:t>dataNs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Attribute common data class name space (</a:t>
            </a:r>
            <a:r>
              <a:rPr lang="en-US" altLang="ko-KR" dirty="0" err="1"/>
              <a:t>cdcNs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5959797" cy="78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14.5.4 Example for auxiliary network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85" y="2028824"/>
            <a:ext cx="5500035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AED26E6-54B1-407C-B022-8D60CC30CD20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14.6 Specialization of data by use of number extensions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793746" y="1517551"/>
            <a:ext cx="7108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같은 </a:t>
            </a:r>
            <a:r>
              <a:rPr lang="en-US" altLang="ko-KR" dirty="0"/>
              <a:t>data</a:t>
            </a:r>
            <a:r>
              <a:rPr lang="ko-KR" altLang="en-US" dirty="0"/>
              <a:t>를 여러 번 정의하는 것이 필요할 때 </a:t>
            </a:r>
            <a:r>
              <a:rPr lang="en-US" altLang="ko-KR" dirty="0"/>
              <a:t>number </a:t>
            </a:r>
            <a:r>
              <a:rPr lang="en-US" altLang="ko-KR" dirty="0" err="1"/>
              <a:t>extention</a:t>
            </a:r>
            <a:r>
              <a:rPr lang="ko-KR" altLang="en-US" dirty="0"/>
              <a:t>을 사용하여 </a:t>
            </a:r>
            <a:r>
              <a:rPr lang="en-US" altLang="ko-KR" dirty="0"/>
              <a:t>data</a:t>
            </a:r>
            <a:r>
              <a:rPr lang="ko-KR" altLang="en-US" dirty="0"/>
              <a:t>를 추가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Number extension</a:t>
            </a:r>
            <a:r>
              <a:rPr lang="ko-KR" altLang="en-US" dirty="0"/>
              <a:t>에 대한 </a:t>
            </a:r>
            <a:r>
              <a:rPr lang="en-US" altLang="ko-KR" dirty="0"/>
              <a:t>rules</a:t>
            </a:r>
            <a:r>
              <a:rPr lang="ko-KR" altLang="en-US" dirty="0"/>
              <a:t>는 </a:t>
            </a:r>
            <a:r>
              <a:rPr lang="en-US" altLang="ko-KR" dirty="0"/>
              <a:t>61850-7-2 </a:t>
            </a:r>
            <a:r>
              <a:rPr lang="ko-KR" altLang="en-US" dirty="0"/>
              <a:t>의</a:t>
            </a:r>
            <a:r>
              <a:rPr lang="en-US" altLang="ko-KR" dirty="0"/>
              <a:t> naming convention</a:t>
            </a:r>
            <a:r>
              <a:rPr lang="ko-KR" altLang="en-US" dirty="0"/>
              <a:t>에 정의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number extension shall be done by adding the number extension 1 to a data object name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with no number extension shall not be extended by third parties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with the number extension 1 can be extended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만약에</a:t>
            </a:r>
            <a:r>
              <a:rPr lang="en-US" altLang="ko-KR" dirty="0"/>
              <a:t> extendable data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가 한 개 밖에 없으면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extension “1”</a:t>
            </a:r>
            <a:r>
              <a:rPr lang="ko-KR" altLang="en-US" dirty="0"/>
              <a:t> 을 가진다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14.6 Specialization of data by use of number extensions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E85B4A1-EC46-4DA9-AE96-FEF9BD30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2384424"/>
            <a:ext cx="7061017" cy="25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14.7 Examples for new LNs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A81C304-067F-4AC4-8030-F29EC922D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" y="1904998"/>
            <a:ext cx="7915273" cy="35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14.8 Example for new Data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8C92B7A-43DF-4262-9CED-844A0831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2452686"/>
            <a:ext cx="6282846" cy="23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8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 Attribute for references to name space ( 13.4.1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40EEA5-9339-445E-A8E4-C9CD857B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53" y="1364424"/>
            <a:ext cx="7277100" cy="2505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A270A2-CF41-4253-848D-81BE8B7A8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72" y="4186066"/>
            <a:ext cx="6991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13.4.</a:t>
            </a:r>
            <a:r>
              <a:rPr lang="en-US" altLang="ko-KR" sz="2500" b="1" dirty="0">
                <a:latin typeface="+mj-lt"/>
                <a:cs typeface="ZWAdobeF" pitchFamily="2" charset="0"/>
              </a:rPr>
              <a:t>2 Attribute for logical device name space (</a:t>
            </a:r>
            <a:r>
              <a:rPr lang="en-US" altLang="ko-KR" sz="2500" b="1" dirty="0" err="1">
                <a:latin typeface="+mj-lt"/>
                <a:cs typeface="ZWAdobeF" pitchFamily="2" charset="0"/>
              </a:rPr>
              <a:t>ldNs</a:t>
            </a:r>
            <a:r>
              <a:rPr lang="en-US" altLang="ko-KR" sz="2500" b="1" dirty="0">
                <a:latin typeface="+mj-lt"/>
                <a:cs typeface="ZWAdobeF" pitchFamily="2" charset="0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  <a:cs typeface="ZWAdobeF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1112700" y="2373088"/>
            <a:ext cx="691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domain application name space used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prime</a:t>
            </a:r>
            <a:r>
              <a:rPr lang="ko-KR" altLang="en-US" dirty="0"/>
              <a:t> </a:t>
            </a:r>
            <a:r>
              <a:rPr lang="en-US" altLang="ko-KR" dirty="0"/>
              <a:t>name space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whole</a:t>
            </a:r>
            <a:r>
              <a:rPr lang="ko-KR" altLang="en-US" dirty="0"/>
              <a:t> </a:t>
            </a: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device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in every instance of the logical node class LLN0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635E366-274D-4B16-AB1E-59037DD0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75" y="3930306"/>
            <a:ext cx="4837644" cy="10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13.4.3</a:t>
            </a:r>
            <a:r>
              <a:rPr lang="en-US" altLang="ko-KR" sz="2500" b="1" dirty="0">
                <a:latin typeface="+mj-lt"/>
              </a:rPr>
              <a:t> Attribute for</a:t>
            </a:r>
            <a:r>
              <a:rPr lang="ko-KR" altLang="en-US" sz="2500" b="1" dirty="0">
                <a:latin typeface="+mj-lt"/>
              </a:rPr>
              <a:t> </a:t>
            </a:r>
            <a:r>
              <a:rPr lang="en-US" altLang="ko-KR" sz="2500" b="1" dirty="0">
                <a:latin typeface="+mj-lt"/>
              </a:rPr>
              <a:t>logical</a:t>
            </a:r>
            <a:r>
              <a:rPr lang="ko-KR" altLang="en-US" sz="2500" b="1" dirty="0">
                <a:latin typeface="+mj-lt"/>
              </a:rPr>
              <a:t> </a:t>
            </a:r>
            <a:r>
              <a:rPr lang="en-US" altLang="ko-KR" sz="2500" b="1" dirty="0">
                <a:latin typeface="+mj-lt"/>
              </a:rPr>
              <a:t>node name space (</a:t>
            </a:r>
            <a:r>
              <a:rPr lang="en-US" altLang="ko-KR" sz="2500" b="1" dirty="0" err="1">
                <a:latin typeface="+mj-lt"/>
              </a:rPr>
              <a:t>lnNs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487384" y="2298389"/>
            <a:ext cx="7915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used name space for a specific logical node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in a LN instance if its value differs from the </a:t>
            </a:r>
            <a:r>
              <a:rPr lang="en-US" altLang="ko-KR" dirty="0" err="1"/>
              <a:t>ldNs</a:t>
            </a:r>
            <a:r>
              <a:rPr lang="en-US" altLang="ko-KR" dirty="0"/>
              <a:t> value.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3646EA-189D-4777-A284-A76B085B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0" y="3592014"/>
            <a:ext cx="5491352" cy="10945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40C10BA-80A8-4BF8-A11E-0DF910E0615C}"/>
              </a:ext>
            </a:extLst>
          </p:cNvPr>
          <p:cNvSpPr/>
          <p:nvPr/>
        </p:nvSpPr>
        <p:spPr>
          <a:xfrm>
            <a:off x="1979793" y="4901230"/>
            <a:ext cx="4930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lnNs</a:t>
            </a:r>
            <a:r>
              <a:rPr lang="ko-KR" altLang="en-US" dirty="0"/>
              <a:t>와 </a:t>
            </a:r>
            <a:r>
              <a:rPr lang="en-US" altLang="ko-KR" dirty="0" err="1"/>
              <a:t>ldNs</a:t>
            </a:r>
            <a:r>
              <a:rPr lang="ko-KR" altLang="en-US" dirty="0"/>
              <a:t>는 </a:t>
            </a:r>
            <a:r>
              <a:rPr lang="en-US" altLang="ko-KR" dirty="0"/>
              <a:t>61850-7-3</a:t>
            </a:r>
            <a:r>
              <a:rPr lang="ko-KR" altLang="en-US" dirty="0"/>
              <a:t>의 </a:t>
            </a:r>
            <a:r>
              <a:rPr lang="en-US" altLang="ko-KR" dirty="0"/>
              <a:t>LPL</a:t>
            </a:r>
            <a:r>
              <a:rPr lang="ko-KR" altLang="en-US" dirty="0"/>
              <a:t>에 정의</a:t>
            </a:r>
          </a:p>
        </p:txBody>
      </p:sp>
    </p:spTree>
    <p:extLst>
      <p:ext uri="{BB962C8B-B14F-4D97-AF65-F5344CB8AC3E}">
        <p14:creationId xmlns:p14="http://schemas.microsoft.com/office/powerpoint/2010/main" val="354264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13.4.4</a:t>
            </a:r>
            <a:r>
              <a:rPr lang="en-US" altLang="ko-KR" sz="2500" b="1" dirty="0">
                <a:latin typeface="+mj-lt"/>
              </a:rPr>
              <a:t> Attribute for data name space (</a:t>
            </a:r>
            <a:r>
              <a:rPr lang="en-US" altLang="ko-KR" sz="2500" b="1" dirty="0" err="1">
                <a:latin typeface="+mj-lt"/>
              </a:rPr>
              <a:t>dataNs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915849" y="2075622"/>
            <a:ext cx="7303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used name space for a specific data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when the data class is added by extension to standardized LNs.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F1B86D-A0D9-4C82-9F8C-EC85FBFD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0" y="3668712"/>
            <a:ext cx="6367463" cy="9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649323"/>
            <a:ext cx="8430256" cy="938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</a:t>
            </a:r>
            <a:r>
              <a:rPr lang="en-US" altLang="ko-KR" sz="2500" b="1" dirty="0">
                <a:latin typeface="+mj-lt"/>
              </a:rPr>
              <a:t>5 Attribute for common data class name space (</a:t>
            </a:r>
            <a:r>
              <a:rPr lang="en-US" altLang="ko-KR" sz="2500" b="1" dirty="0" err="1">
                <a:latin typeface="+mj-lt"/>
              </a:rPr>
              <a:t>cdcNs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1219333" y="2067463"/>
            <a:ext cx="6696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Common data class name space used for the creation of a specific data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cdc</a:t>
            </a:r>
            <a:r>
              <a:rPr lang="en-US" altLang="ko-KR" dirty="0"/>
              <a:t> shall only be made by the owner of the name space.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40C10BA-80A8-4BF8-A11E-0DF910E0615C}"/>
              </a:ext>
            </a:extLst>
          </p:cNvPr>
          <p:cNvSpPr/>
          <p:nvPr/>
        </p:nvSpPr>
        <p:spPr>
          <a:xfrm>
            <a:off x="1230494" y="5012430"/>
            <a:ext cx="689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dataNs</a:t>
            </a:r>
            <a:r>
              <a:rPr lang="ko-KR" altLang="en-US" dirty="0"/>
              <a:t>와 </a:t>
            </a:r>
            <a:r>
              <a:rPr lang="en-US" altLang="ko-KR" dirty="0" err="1"/>
              <a:t>cdcNs</a:t>
            </a:r>
            <a:r>
              <a:rPr lang="ko-KR" altLang="en-US" dirty="0"/>
              <a:t>는 </a:t>
            </a:r>
            <a:r>
              <a:rPr lang="en-US" altLang="ko-KR" dirty="0"/>
              <a:t>61850-7-3</a:t>
            </a:r>
            <a:r>
              <a:rPr lang="ko-KR" altLang="en-US" dirty="0"/>
              <a:t>의 </a:t>
            </a:r>
            <a:r>
              <a:rPr lang="en-US" altLang="ko-KR" dirty="0"/>
              <a:t>common data classes</a:t>
            </a:r>
            <a:r>
              <a:rPr lang="ko-KR" altLang="en-US" dirty="0"/>
              <a:t>에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1D4A6C1-DA08-45E5-A24A-B5AF0681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79" y="3628564"/>
            <a:ext cx="6122233" cy="9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763623"/>
            <a:ext cx="84302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 Common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rules for new version of classes and for extension of classes (14.1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09D0BC-9F31-46A6-85CB-524D43D6166B}"/>
              </a:ext>
            </a:extLst>
          </p:cNvPr>
          <p:cNvSpPr/>
          <p:nvPr/>
        </p:nvSpPr>
        <p:spPr>
          <a:xfrm>
            <a:off x="902269" y="3063010"/>
            <a:ext cx="7138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LN classes, data classes and CDC shall be used for defining new versions of classes and for making extensions to existing classes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Classes which are part of a owner name space are called standardized classes.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6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763623"/>
            <a:ext cx="84302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14.2 Basic rules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F51B7B5-F9DC-4F57-A01A-E7B1718C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11" y="1523996"/>
            <a:ext cx="6021389" cy="47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7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6952</TotalTime>
  <Words>1027</Words>
  <Application>Microsoft Office PowerPoint</Application>
  <PresentationFormat>화면 슬라이드 쇼(4:3)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Arial</vt:lpstr>
      <vt:lpstr>맑은 고딕</vt:lpstr>
      <vt:lpstr>ZWAdobeF</vt:lpstr>
      <vt:lpstr>Wingdings</vt:lpstr>
      <vt:lpstr>나눔고딕</vt:lpstr>
      <vt:lpstr>Office 테마</vt:lpstr>
      <vt:lpstr>IEC  61850-7-1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 Eunsuk</cp:lastModifiedBy>
  <cp:revision>104</cp:revision>
  <cp:lastPrinted>2018-02-02T00:50:55Z</cp:lastPrinted>
  <dcterms:created xsi:type="dcterms:W3CDTF">2011-08-24T01:05:33Z</dcterms:created>
  <dcterms:modified xsi:type="dcterms:W3CDTF">2018-02-02T03:25:45Z</dcterms:modified>
</cp:coreProperties>
</file>