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7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408" r:id="rId18"/>
    <p:sldId id="409" r:id="rId19"/>
    <p:sldId id="410" r:id="rId20"/>
    <p:sldId id="411" r:id="rId21"/>
    <p:sldId id="368" r:id="rId22"/>
    <p:sldId id="369" r:id="rId23"/>
    <p:sldId id="370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7" r:id="rId49"/>
    <p:sldId id="398" r:id="rId50"/>
    <p:sldId id="399" r:id="rId51"/>
    <p:sldId id="400" r:id="rId52"/>
    <p:sldId id="401" r:id="rId53"/>
    <p:sldId id="404" r:id="rId54"/>
    <p:sldId id="403" r:id="rId55"/>
    <p:sldId id="405" r:id="rId56"/>
    <p:sldId id="406" r:id="rId57"/>
    <p:sldId id="407" r:id="rId58"/>
    <p:sldId id="278" r:id="rId59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62"/>
      <p:bold r:id="rId63"/>
    </p:embeddedFont>
    <p:embeddedFont>
      <p:font typeface="나눔고딕" panose="020B0600000101010101" charset="-127"/>
      <p:regular r:id="rId64"/>
      <p:bold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6364" autoAdjust="0"/>
  </p:normalViewPr>
  <p:slideViewPr>
    <p:cSldViewPr snapToGrid="0">
      <p:cViewPr varScale="1">
        <p:scale>
          <a:sx n="119" d="100"/>
          <a:sy n="119" d="100"/>
        </p:scale>
        <p:origin x="1182" y="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7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3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3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5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66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32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9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6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71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66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8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9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72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10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0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98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7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75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70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77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20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52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20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27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32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14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31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8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23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28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14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4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23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416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930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610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676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033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7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051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04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569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470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191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05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00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34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801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3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3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0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61850-7-2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609600" y="1415990"/>
            <a:ext cx="7759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Control blocks for generic substation event (GSE) : input</a:t>
            </a:r>
            <a:r>
              <a:rPr lang="ko-KR" altLang="en-US" dirty="0"/>
              <a:t>과 </a:t>
            </a:r>
            <a:r>
              <a:rPr lang="en-US" altLang="ko-KR" dirty="0"/>
              <a:t>output data value</a:t>
            </a:r>
            <a:r>
              <a:rPr lang="ko-KR" altLang="en-US" dirty="0"/>
              <a:t>들의 빠르고 믿을 만한 </a:t>
            </a:r>
            <a:r>
              <a:rPr lang="en-US" altLang="ko-KR" dirty="0"/>
              <a:t>system-wide distribution</a:t>
            </a:r>
            <a:r>
              <a:rPr lang="ko-KR" altLang="en-US" dirty="0"/>
              <a:t>을 지원한다</a:t>
            </a:r>
            <a:r>
              <a:rPr lang="en-US" altLang="ko-KR" dirty="0"/>
              <a:t>. ( IED binary status information</a:t>
            </a:r>
            <a:r>
              <a:rPr lang="ko-KR" altLang="en-US" dirty="0"/>
              <a:t>의 </a:t>
            </a:r>
            <a:r>
              <a:rPr lang="en-US" altLang="ko-KR" dirty="0"/>
              <a:t>peer-to-peer </a:t>
            </a:r>
            <a:r>
              <a:rPr lang="ko-KR" altLang="en-US" dirty="0"/>
              <a:t>교환 </a:t>
            </a:r>
            <a:r>
              <a:rPr lang="en-US" altLang="ko-KR" dirty="0"/>
              <a:t>ex) trip signal)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 blocks for transmission of sampled values : sample </a:t>
            </a:r>
            <a:r>
              <a:rPr lang="ko-KR" altLang="en-US" dirty="0"/>
              <a:t>들의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cyclic</a:t>
            </a:r>
            <a:r>
              <a:rPr lang="ko-KR" altLang="en-US" dirty="0"/>
              <a:t> </a:t>
            </a:r>
            <a:r>
              <a:rPr lang="en-US" altLang="ko-KR" dirty="0"/>
              <a:t>transfer  ( ex)</a:t>
            </a:r>
            <a:r>
              <a:rPr lang="ko-KR" altLang="en-US" dirty="0"/>
              <a:t>변압기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을 위한 </a:t>
            </a:r>
            <a:r>
              <a:rPr lang="en-US" altLang="ko-KR" dirty="0"/>
              <a:t>service</a:t>
            </a:r>
            <a:r>
              <a:rPr lang="ko-KR" altLang="en-US" dirty="0"/>
              <a:t>를 묘사한다</a:t>
            </a:r>
            <a:r>
              <a:rPr lang="en-US" altLang="ko-KR" dirty="0"/>
              <a:t>. ( ex) device)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Time and time synchronization : device</a:t>
            </a:r>
            <a:r>
              <a:rPr lang="ko-KR" altLang="en-US" dirty="0"/>
              <a:t>와 </a:t>
            </a:r>
            <a:r>
              <a:rPr lang="en-US" altLang="ko-KR" dirty="0"/>
              <a:t>system</a:t>
            </a:r>
            <a:r>
              <a:rPr lang="ko-KR" altLang="en-US" dirty="0"/>
              <a:t>을 위한 </a:t>
            </a:r>
            <a:r>
              <a:rPr lang="en-US" altLang="ko-KR" dirty="0"/>
              <a:t>time base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File system : </a:t>
            </a:r>
            <a:r>
              <a:rPr lang="ko-KR" altLang="en-US" dirty="0"/>
              <a:t>프로그램 같은 큰 </a:t>
            </a:r>
            <a:r>
              <a:rPr lang="en-US" altLang="ko-KR" dirty="0"/>
              <a:t>data block</a:t>
            </a:r>
            <a:r>
              <a:rPr lang="ko-KR" altLang="en-US" dirty="0"/>
              <a:t>들의 교환을 정의한다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2"/>
                </a:solidFill>
              </a:rPr>
              <a:t>Tracking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: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track service</a:t>
            </a:r>
            <a:r>
              <a:rPr lang="ko-KR" altLang="en-US" dirty="0">
                <a:solidFill>
                  <a:schemeClr val="accent2"/>
                </a:solidFill>
              </a:rPr>
              <a:t>에 대한 </a:t>
            </a:r>
            <a:r>
              <a:rPr lang="en-US" altLang="ko-KR" dirty="0">
                <a:solidFill>
                  <a:schemeClr val="accent2"/>
                </a:solidFill>
              </a:rPr>
              <a:t>interface</a:t>
            </a:r>
            <a:r>
              <a:rPr lang="ko-KR" altLang="en-US" dirty="0">
                <a:solidFill>
                  <a:schemeClr val="accent2"/>
                </a:solidFill>
              </a:rPr>
              <a:t> 진단을 제공한다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292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08CCC-CE93-45F5-844B-ECEE66BD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98" y="968865"/>
            <a:ext cx="5777202" cy="58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EC1EA9-6D8D-42CC-97EA-F292B2F89075}"/>
              </a:ext>
            </a:extLst>
          </p:cNvPr>
          <p:cNvSpPr/>
          <p:nvPr/>
        </p:nvSpPr>
        <p:spPr>
          <a:xfrm>
            <a:off x="927100" y="2482790"/>
            <a:ext cx="775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는 다른 </a:t>
            </a:r>
            <a:r>
              <a:rPr lang="en-US" altLang="ko-KR" dirty="0"/>
              <a:t>information exchange model</a:t>
            </a:r>
            <a:r>
              <a:rPr lang="ko-KR" altLang="en-US" dirty="0"/>
              <a:t>의 대부분과 </a:t>
            </a:r>
            <a:r>
              <a:rPr lang="en-US" altLang="ko-KR" dirty="0"/>
              <a:t>association</a:t>
            </a:r>
            <a:r>
              <a:rPr lang="ko-KR" altLang="en-US" dirty="0"/>
              <a:t>을 가지는 주요 </a:t>
            </a:r>
            <a:r>
              <a:rPr lang="en-US" altLang="ko-KR" dirty="0"/>
              <a:t>building block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예를 들면</a:t>
            </a:r>
            <a:r>
              <a:rPr lang="en-US" altLang="ko-KR" dirty="0"/>
              <a:t>, report control, log control, and setting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이 파트에서는 </a:t>
            </a:r>
            <a:r>
              <a:rPr lang="en-US" altLang="ko-KR" dirty="0"/>
              <a:t>generic</a:t>
            </a:r>
            <a:r>
              <a:rPr lang="ko-KR" altLang="en-US" dirty="0"/>
              <a:t> </a:t>
            </a:r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를 정의한다</a:t>
            </a:r>
            <a:r>
              <a:rPr lang="en-US" altLang="ko-KR" dirty="0"/>
              <a:t>. (</a:t>
            </a:r>
            <a:r>
              <a:rPr lang="en-US" altLang="ko-KR" dirty="0" err="1"/>
              <a:t>GenLogicalNode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294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D19E2-CCE8-4764-82EE-63539F80A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99" y="947553"/>
            <a:ext cx="5791201" cy="59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(5.3.4 Relations between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23B700-3982-4F55-827B-0FF898BE64F2}"/>
              </a:ext>
            </a:extLst>
          </p:cNvPr>
          <p:cNvSpPr/>
          <p:nvPr/>
        </p:nvSpPr>
        <p:spPr>
          <a:xfrm>
            <a:off x="591822" y="2439159"/>
            <a:ext cx="775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Data object</a:t>
            </a:r>
            <a:r>
              <a:rPr lang="ko-KR" altLang="en-US" dirty="0"/>
              <a:t>들을 위한 중요한 </a:t>
            </a:r>
            <a:r>
              <a:rPr lang="en-US" altLang="ko-KR" dirty="0"/>
              <a:t>building rule</a:t>
            </a:r>
            <a:r>
              <a:rPr lang="ko-KR" altLang="en-US" dirty="0"/>
              <a:t>들을 보여준다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ACSI</a:t>
            </a:r>
            <a:r>
              <a:rPr lang="ko-KR" altLang="en-US" dirty="0"/>
              <a:t>에서 </a:t>
            </a:r>
            <a:r>
              <a:rPr lang="en-US" altLang="ko-KR" dirty="0"/>
              <a:t>abstract model</a:t>
            </a:r>
            <a:r>
              <a:rPr lang="ko-KR" altLang="en-US" dirty="0"/>
              <a:t>은 </a:t>
            </a:r>
            <a:r>
              <a:rPr lang="en-US" altLang="ko-KR" dirty="0"/>
              <a:t>domain specific information</a:t>
            </a:r>
            <a:r>
              <a:rPr lang="ko-KR" altLang="en-US" dirty="0"/>
              <a:t>의 계층적인 모델을 정의하기 위해 </a:t>
            </a:r>
            <a:r>
              <a:rPr lang="en-US" altLang="ko-KR" dirty="0"/>
              <a:t>generic common data class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 diagram</a:t>
            </a:r>
            <a:r>
              <a:rPr lang="ko-KR" altLang="en-US" dirty="0"/>
              <a:t>은 두 개의 </a:t>
            </a:r>
            <a:r>
              <a:rPr lang="en-US" altLang="ko-KR" dirty="0"/>
              <a:t>recursion </a:t>
            </a:r>
            <a:r>
              <a:rPr lang="ko-KR" altLang="en-US" dirty="0"/>
              <a:t>을 사용한다</a:t>
            </a:r>
            <a:r>
              <a:rPr lang="en-US" altLang="ko-KR" dirty="0"/>
              <a:t>. ( </a:t>
            </a:r>
            <a:r>
              <a:rPr lang="en-US" altLang="ko-KR" dirty="0" err="1"/>
              <a:t>GenCommonDataClass</a:t>
            </a:r>
            <a:r>
              <a:rPr lang="en-US" altLang="ko-KR" dirty="0"/>
              <a:t>, </a:t>
            </a:r>
            <a:r>
              <a:rPr lang="en-US" altLang="ko-KR" dirty="0" err="1"/>
              <a:t>GenConstructAttributeClass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두개의 </a:t>
            </a:r>
            <a:r>
              <a:rPr lang="en-US" altLang="ko-KR" dirty="0"/>
              <a:t>recursion </a:t>
            </a:r>
            <a:r>
              <a:rPr lang="ko-KR" altLang="en-US" dirty="0"/>
              <a:t>들은 </a:t>
            </a:r>
            <a:r>
              <a:rPr lang="en-US" altLang="ko-KR" dirty="0"/>
              <a:t>61850-7-3 </a:t>
            </a:r>
            <a:r>
              <a:rPr lang="ko-KR" altLang="en-US" dirty="0"/>
              <a:t>에 정의된 </a:t>
            </a:r>
            <a:r>
              <a:rPr lang="en-US" altLang="ko-KR" dirty="0" err="1"/>
              <a:t>cdc</a:t>
            </a:r>
            <a:r>
              <a:rPr lang="ko-KR" altLang="en-US" dirty="0"/>
              <a:t>의 정의를 허용한다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20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(5.3.4 Relations between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7183B5-D4FE-42CE-89C4-8552A9E6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40" y="1255713"/>
            <a:ext cx="6791325" cy="56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4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(5.3.4 Relations between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5DB446-7FC2-4644-9BE5-13A5AEB0AD23}"/>
              </a:ext>
            </a:extLst>
          </p:cNvPr>
          <p:cNvSpPr/>
          <p:nvPr/>
        </p:nvSpPr>
        <p:spPr>
          <a:xfrm>
            <a:off x="687953" y="3131656"/>
            <a:ext cx="7759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GenCommonDataClass</a:t>
            </a:r>
            <a:r>
              <a:rPr lang="ko-KR" altLang="en-US" dirty="0"/>
              <a:t>는 </a:t>
            </a:r>
            <a:r>
              <a:rPr lang="en-US" altLang="ko-KR" dirty="0"/>
              <a:t>information model</a:t>
            </a:r>
            <a:r>
              <a:rPr lang="ko-KR" altLang="en-US" dirty="0"/>
              <a:t>을 만드는데 중요한 모델 중 하나이다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GenCommonDataClass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은 </a:t>
            </a:r>
            <a:r>
              <a:rPr lang="en-US" altLang="ko-KR" dirty="0" err="1"/>
              <a:t>cdc</a:t>
            </a:r>
            <a:r>
              <a:rPr lang="ko-KR" altLang="en-US" dirty="0"/>
              <a:t>를 정의하기 위한 </a:t>
            </a:r>
            <a:r>
              <a:rPr lang="en-US" altLang="ko-KR" dirty="0"/>
              <a:t>rule</a:t>
            </a:r>
            <a:r>
              <a:rPr lang="ko-KR" altLang="en-US" dirty="0"/>
              <a:t>로서 사용된다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66145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5.4 The domain type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5DB446-7FC2-4644-9BE5-13A5AEB0AD23}"/>
              </a:ext>
            </a:extLst>
          </p:cNvPr>
          <p:cNvSpPr/>
          <p:nvPr/>
        </p:nvSpPr>
        <p:spPr>
          <a:xfrm>
            <a:off x="591822" y="2712556"/>
            <a:ext cx="7759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IEC 61850</a:t>
            </a:r>
            <a:r>
              <a:rPr lang="ko-KR" altLang="en-US" dirty="0"/>
              <a:t>의 </a:t>
            </a:r>
            <a:r>
              <a:rPr lang="en-US" altLang="ko-KR" dirty="0"/>
              <a:t>domain type model </a:t>
            </a:r>
            <a:r>
              <a:rPr lang="ko-KR" altLang="en-US" dirty="0"/>
              <a:t>은 </a:t>
            </a:r>
            <a:r>
              <a:rPr lang="en-US" altLang="ko-KR" dirty="0" err="1"/>
              <a:t>cdc</a:t>
            </a:r>
            <a:r>
              <a:rPr lang="en-US" altLang="ko-KR" dirty="0"/>
              <a:t>, data objects , logical node classes </a:t>
            </a:r>
            <a:r>
              <a:rPr lang="ko-KR" altLang="en-US" dirty="0"/>
              <a:t>를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이런 </a:t>
            </a:r>
            <a:r>
              <a:rPr lang="en-US" altLang="ko-KR" dirty="0"/>
              <a:t>classes</a:t>
            </a:r>
            <a:r>
              <a:rPr lang="ko-KR" altLang="en-US" dirty="0"/>
              <a:t>은 </a:t>
            </a:r>
            <a:r>
              <a:rPr lang="en-US" altLang="ko-KR" dirty="0"/>
              <a:t>real IED</a:t>
            </a:r>
            <a:r>
              <a:rPr lang="ko-KR" altLang="en-US" dirty="0"/>
              <a:t>를 위한 </a:t>
            </a:r>
            <a:r>
              <a:rPr lang="en-US" altLang="ko-KR" dirty="0"/>
              <a:t>data model</a:t>
            </a:r>
            <a:r>
              <a:rPr lang="ko-KR" altLang="en-US" dirty="0"/>
              <a:t>들을 만들기 위해 사용된다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61850-6 </a:t>
            </a:r>
            <a:r>
              <a:rPr lang="ko-KR" altLang="en-US" dirty="0"/>
              <a:t>은 이런 </a:t>
            </a:r>
            <a:r>
              <a:rPr lang="en-US" altLang="ko-KR" dirty="0"/>
              <a:t>class</a:t>
            </a:r>
            <a:r>
              <a:rPr lang="ko-KR" altLang="en-US" dirty="0"/>
              <a:t>들에 기반한 </a:t>
            </a:r>
            <a:r>
              <a:rPr lang="en-US" altLang="ko-KR" dirty="0"/>
              <a:t>data instance model </a:t>
            </a:r>
            <a:r>
              <a:rPr lang="ko-KR" altLang="en-US" dirty="0"/>
              <a:t>들을 묘사하기 위한 방법들을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data instance model</a:t>
            </a:r>
            <a:r>
              <a:rPr lang="ko-KR" altLang="en-US" dirty="0"/>
              <a:t>에 대한 것은 </a:t>
            </a:r>
            <a:r>
              <a:rPr lang="en-US" altLang="ko-KR" dirty="0"/>
              <a:t>5.5</a:t>
            </a:r>
            <a:r>
              <a:rPr lang="ko-KR" altLang="en-US" dirty="0"/>
              <a:t>에 나와있음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14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5.5 The data instance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5DB446-7FC2-4644-9BE5-13A5AEB0AD23}"/>
              </a:ext>
            </a:extLst>
          </p:cNvPr>
          <p:cNvSpPr/>
          <p:nvPr/>
        </p:nvSpPr>
        <p:spPr>
          <a:xfrm>
            <a:off x="591822" y="1836256"/>
            <a:ext cx="77597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Data instance model</a:t>
            </a:r>
            <a:r>
              <a:rPr lang="ko-KR" altLang="en-US" dirty="0"/>
              <a:t>은 </a:t>
            </a:r>
            <a:r>
              <a:rPr lang="en-US" altLang="ko-KR" dirty="0"/>
              <a:t>7- x </a:t>
            </a:r>
            <a:r>
              <a:rPr lang="ko-KR" altLang="en-US" dirty="0"/>
              <a:t>시리즈에서 정의된 </a:t>
            </a:r>
            <a:r>
              <a:rPr lang="en-US" altLang="ko-KR" dirty="0"/>
              <a:t>class</a:t>
            </a:r>
            <a:r>
              <a:rPr lang="ko-KR" altLang="en-US" dirty="0"/>
              <a:t>들의 </a:t>
            </a:r>
            <a:r>
              <a:rPr lang="en-US" altLang="ko-KR" dirty="0"/>
              <a:t>instance </a:t>
            </a:r>
            <a:r>
              <a:rPr lang="ko-KR" altLang="en-US" dirty="0"/>
              <a:t>들을 묘사한다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IEC</a:t>
            </a:r>
            <a:r>
              <a:rPr lang="ko-KR" altLang="en-US" dirty="0"/>
              <a:t> </a:t>
            </a:r>
            <a:r>
              <a:rPr lang="en-US" altLang="ko-KR" dirty="0"/>
              <a:t>61850-6</a:t>
            </a:r>
            <a:r>
              <a:rPr lang="ko-KR" altLang="en-US" dirty="0"/>
              <a:t> 은 </a:t>
            </a:r>
            <a:r>
              <a:rPr lang="en-US" altLang="ko-KR" dirty="0"/>
              <a:t>SCL</a:t>
            </a:r>
            <a:r>
              <a:rPr lang="ko-KR" altLang="en-US" dirty="0"/>
              <a:t>을 수단으로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SCL</a:t>
            </a:r>
            <a:r>
              <a:rPr lang="ko-KR" altLang="en-US" dirty="0"/>
              <a:t> </a:t>
            </a:r>
            <a:r>
              <a:rPr lang="en-US" altLang="ko-KR" dirty="0"/>
              <a:t>schema </a:t>
            </a:r>
            <a:r>
              <a:rPr lang="ko-KR" altLang="en-US" dirty="0"/>
              <a:t>는 </a:t>
            </a:r>
            <a:r>
              <a:rPr lang="en-US" altLang="ko-KR" dirty="0"/>
              <a:t>logical node type</a:t>
            </a:r>
            <a:r>
              <a:rPr lang="ko-KR" altLang="en-US" dirty="0"/>
              <a:t>에서 특정 </a:t>
            </a:r>
            <a:r>
              <a:rPr lang="en-US" altLang="ko-KR" dirty="0"/>
              <a:t>data object </a:t>
            </a:r>
            <a:r>
              <a:rPr lang="ko-KR" altLang="en-US" dirty="0"/>
              <a:t>의 </a:t>
            </a:r>
            <a:r>
              <a:rPr lang="en-US" altLang="ko-KR" dirty="0" err="1"/>
              <a:t>cdc</a:t>
            </a:r>
            <a:r>
              <a:rPr lang="en-US" altLang="ko-KR" dirty="0"/>
              <a:t> </a:t>
            </a:r>
            <a:r>
              <a:rPr lang="ko-KR" altLang="en-US" dirty="0"/>
              <a:t>인스턴스와</a:t>
            </a:r>
            <a:r>
              <a:rPr lang="en-US" altLang="ko-KR" dirty="0"/>
              <a:t> </a:t>
            </a:r>
            <a:r>
              <a:rPr lang="ko-KR" altLang="en-US" dirty="0"/>
              <a:t>를 묘사하기 위한 </a:t>
            </a:r>
            <a:r>
              <a:rPr lang="en-US" altLang="ko-KR" dirty="0" err="1"/>
              <a:t>DOType</a:t>
            </a:r>
            <a:r>
              <a:rPr lang="en-US" altLang="ko-KR" dirty="0"/>
              <a:t>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61850-6</a:t>
            </a:r>
            <a:r>
              <a:rPr lang="ko-KR" altLang="en-US" dirty="0"/>
              <a:t>은 </a:t>
            </a:r>
            <a:r>
              <a:rPr lang="en-US" altLang="ko-KR" dirty="0"/>
              <a:t>logical node</a:t>
            </a:r>
            <a:r>
              <a:rPr lang="ko-KR" altLang="en-US" dirty="0"/>
              <a:t>로 구성된 </a:t>
            </a:r>
            <a:r>
              <a:rPr lang="en-US" altLang="ko-KR" dirty="0"/>
              <a:t>logical device</a:t>
            </a:r>
            <a:r>
              <a:rPr lang="ko-KR" altLang="en-US" dirty="0"/>
              <a:t>를 가지는 </a:t>
            </a:r>
            <a:r>
              <a:rPr lang="en-US" altLang="ko-KR" dirty="0"/>
              <a:t>IED element </a:t>
            </a:r>
            <a:r>
              <a:rPr lang="ko-KR" altLang="en-US" dirty="0"/>
              <a:t>를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Logical node</a:t>
            </a:r>
            <a:r>
              <a:rPr lang="ko-KR" altLang="en-US" dirty="0"/>
              <a:t>는 </a:t>
            </a:r>
            <a:r>
              <a:rPr lang="en-US" altLang="ko-KR" dirty="0"/>
              <a:t>SCL</a:t>
            </a:r>
            <a:r>
              <a:rPr lang="ko-KR" altLang="en-US" dirty="0"/>
              <a:t>의 </a:t>
            </a:r>
            <a:r>
              <a:rPr lang="en-US" altLang="ko-KR" dirty="0" err="1"/>
              <a:t>DataTypeTemplate</a:t>
            </a:r>
            <a:r>
              <a:rPr lang="en-US" altLang="ko-KR" dirty="0"/>
              <a:t> section</a:t>
            </a:r>
            <a:r>
              <a:rPr lang="ko-KR" altLang="en-US" dirty="0"/>
              <a:t>에 </a:t>
            </a:r>
            <a:r>
              <a:rPr lang="en-US" altLang="ko-KR" dirty="0"/>
              <a:t>list</a:t>
            </a:r>
            <a:r>
              <a:rPr lang="ko-KR" altLang="en-US" dirty="0"/>
              <a:t>된 </a:t>
            </a:r>
            <a:r>
              <a:rPr lang="ko-KR" altLang="en-US" dirty="0" err="1"/>
              <a:t>인스턴스화된</a:t>
            </a:r>
            <a:r>
              <a:rPr lang="ko-KR" altLang="en-US" dirty="0"/>
              <a:t> </a:t>
            </a:r>
            <a:r>
              <a:rPr lang="en-US" altLang="ko-KR" dirty="0" err="1"/>
              <a:t>LNType</a:t>
            </a:r>
            <a:r>
              <a:rPr lang="ko-KR" altLang="en-US" dirty="0"/>
              <a:t>들에 의해 </a:t>
            </a:r>
            <a:r>
              <a:rPr lang="en-US" altLang="ko-KR" dirty="0"/>
              <a:t>type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LNType</a:t>
            </a:r>
            <a:r>
              <a:rPr lang="ko-KR" altLang="en-US" dirty="0"/>
              <a:t>에서 </a:t>
            </a:r>
            <a:r>
              <a:rPr lang="en-US" altLang="ko-KR" dirty="0"/>
              <a:t>Data object</a:t>
            </a:r>
            <a:r>
              <a:rPr lang="ko-KR" altLang="en-US" dirty="0"/>
              <a:t> 들은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object instance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203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5.4 The domain type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D2BAF3-8AE3-48FD-A377-C8EA4209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316181"/>
            <a:ext cx="6096000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2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 ACSI overview and basic concepts (5.1 Conceptual model of IEC 61850)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ACSI </a:t>
            </a:r>
            <a:r>
              <a:rPr lang="ko-KR" altLang="en-US" dirty="0"/>
              <a:t>모델은 다음과 같은 것들을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IEC 61850-7-3 , IEC 61850-7-4 IEC 61850-6 </a:t>
            </a:r>
            <a:r>
              <a:rPr lang="ko-KR" altLang="en-US" dirty="0"/>
              <a:t>에 포함된 </a:t>
            </a:r>
            <a:r>
              <a:rPr lang="en-US" altLang="ko-KR" dirty="0"/>
              <a:t>utility information model</a:t>
            </a:r>
            <a:r>
              <a:rPr lang="ko-KR" altLang="en-US" dirty="0"/>
              <a:t>들의 </a:t>
            </a:r>
            <a:r>
              <a:rPr lang="en-US" altLang="ko-KR" dirty="0"/>
              <a:t>basic model</a:t>
            </a:r>
            <a:r>
              <a:rPr lang="ko-KR" altLang="en-US" dirty="0"/>
              <a:t>의 </a:t>
            </a:r>
            <a:r>
              <a:rPr lang="en-US" altLang="ko-KR" dirty="0"/>
              <a:t>definition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definition of information exchange service models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68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60144" y="3010783"/>
            <a:ext cx="30835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97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5DB446-7FC2-4644-9BE5-13A5AEB0AD23}"/>
              </a:ext>
            </a:extLst>
          </p:cNvPr>
          <p:cNvSpPr/>
          <p:nvPr/>
        </p:nvSpPr>
        <p:spPr>
          <a:xfrm>
            <a:off x="687953" y="3500988"/>
            <a:ext cx="77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TypeDefinition</a:t>
            </a:r>
            <a:r>
              <a:rPr lang="ko-KR" altLang="en-US" dirty="0"/>
              <a:t>은 </a:t>
            </a:r>
            <a:r>
              <a:rPr lang="en-US" altLang="ko-KR" dirty="0" err="1"/>
              <a:t>basicType</a:t>
            </a:r>
            <a:r>
              <a:rPr lang="ko-KR" altLang="en-US" dirty="0"/>
              <a:t>과 </a:t>
            </a:r>
            <a:r>
              <a:rPr lang="en-US" altLang="ko-KR" dirty="0" err="1"/>
              <a:t>CommonACSIType</a:t>
            </a:r>
            <a:r>
              <a:rPr lang="ko-KR" altLang="en-US" dirty="0"/>
              <a:t> 으로 구성되어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39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BasicTypes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7DEE47-C52E-49BE-A6A9-BFEAB262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9" y="1176337"/>
            <a:ext cx="4580565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CommonACSITypes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BD6A1-2D4C-483F-AD72-FCF2E7DFC3A1}"/>
              </a:ext>
            </a:extLst>
          </p:cNvPr>
          <p:cNvSpPr/>
          <p:nvPr/>
        </p:nvSpPr>
        <p:spPr>
          <a:xfrm>
            <a:off x="591822" y="1847061"/>
            <a:ext cx="7759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CommonACSITypes</a:t>
            </a:r>
            <a:r>
              <a:rPr lang="ko-KR" altLang="en-US" dirty="0"/>
              <a:t>은 </a:t>
            </a:r>
            <a:r>
              <a:rPr lang="en-US" altLang="ko-KR" dirty="0"/>
              <a:t>class</a:t>
            </a:r>
            <a:r>
              <a:rPr lang="ko-KR" altLang="en-US" dirty="0"/>
              <a:t>들의 </a:t>
            </a:r>
            <a:r>
              <a:rPr lang="en-US" altLang="ko-KR" dirty="0"/>
              <a:t>attribute </a:t>
            </a:r>
            <a:r>
              <a:rPr lang="ko-KR" altLang="en-US" dirty="0"/>
              <a:t>정의와 </a:t>
            </a:r>
            <a:r>
              <a:rPr lang="en-US" altLang="ko-KR" dirty="0"/>
              <a:t>7-3</a:t>
            </a:r>
            <a:r>
              <a:rPr lang="ko-KR" altLang="en-US" dirty="0"/>
              <a:t>과 </a:t>
            </a:r>
            <a:r>
              <a:rPr lang="en-US" altLang="ko-KR" dirty="0"/>
              <a:t>7-4</a:t>
            </a:r>
            <a:r>
              <a:rPr lang="ko-KR" altLang="en-US" dirty="0"/>
              <a:t>에 정의된 </a:t>
            </a:r>
            <a:r>
              <a:rPr lang="en-US" altLang="ko-KR" dirty="0"/>
              <a:t>application model</a:t>
            </a:r>
            <a:r>
              <a:rPr lang="ko-KR" altLang="en-US" dirty="0"/>
              <a:t>에서 사용하기도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아래와 같은 </a:t>
            </a:r>
            <a:r>
              <a:rPr lang="en-US" altLang="ko-KR" dirty="0"/>
              <a:t>type</a:t>
            </a:r>
            <a:r>
              <a:rPr lang="ko-KR" altLang="en-US" dirty="0"/>
              <a:t>들이 있다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ObjectName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ObjectReference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PHYCOMADDR type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ARRAY type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ServiceError</a:t>
            </a:r>
            <a:r>
              <a:rPr lang="en-US" altLang="ko-KR" dirty="0"/>
              <a:t> type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Packed list type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TimeStamp</a:t>
            </a:r>
            <a:r>
              <a:rPr lang="en-US" altLang="ko-KR" dirty="0"/>
              <a:t> type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EntryTime</a:t>
            </a:r>
            <a:r>
              <a:rPr lang="en-US" altLang="ko-KR" dirty="0"/>
              <a:t> type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TriggerConditions</a:t>
            </a:r>
            <a:r>
              <a:rPr lang="en-US" altLang="ko-KR" dirty="0"/>
              <a:t> type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ReasonCode</a:t>
            </a:r>
            <a:r>
              <a:rPr lang="en-US" altLang="ko-KR" dirty="0"/>
              <a:t> (</a:t>
            </a:r>
            <a:r>
              <a:rPr lang="en-US" altLang="ko-KR" dirty="0" err="1"/>
              <a:t>ReasonForInclusion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03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2. 2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ObjectName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BD6A1-2D4C-483F-AD72-FCF2E7DFC3A1}"/>
              </a:ext>
            </a:extLst>
          </p:cNvPr>
          <p:cNvSpPr/>
          <p:nvPr/>
        </p:nvSpPr>
        <p:spPr>
          <a:xfrm>
            <a:off x="652964" y="4461055"/>
            <a:ext cx="77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ObjectName</a:t>
            </a:r>
            <a:r>
              <a:rPr lang="ko-KR" altLang="en-US" dirty="0"/>
              <a:t>은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들의 특정한 </a:t>
            </a:r>
            <a:r>
              <a:rPr lang="en-US" altLang="ko-KR" dirty="0"/>
              <a:t>instance name</a:t>
            </a:r>
            <a:r>
              <a:rPr lang="ko-KR" altLang="en-US" dirty="0"/>
              <a:t>을 말한다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249FD-5918-4406-8EE5-D40E9F0E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25" y="1847141"/>
            <a:ext cx="8475978" cy="18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0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ObjectReference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BD6A1-2D4C-483F-AD72-FCF2E7DFC3A1}"/>
              </a:ext>
            </a:extLst>
          </p:cNvPr>
          <p:cNvSpPr/>
          <p:nvPr/>
        </p:nvSpPr>
        <p:spPr>
          <a:xfrm>
            <a:off x="687953" y="4827378"/>
            <a:ext cx="775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Hierarchical information model</a:t>
            </a:r>
            <a:r>
              <a:rPr lang="ko-KR" altLang="en-US" dirty="0"/>
              <a:t>에 있는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들은 각각 </a:t>
            </a:r>
            <a:r>
              <a:rPr lang="en-US" altLang="ko-KR" dirty="0"/>
              <a:t>instance</a:t>
            </a:r>
            <a:r>
              <a:rPr lang="ko-KR" altLang="en-US" dirty="0"/>
              <a:t> 의 </a:t>
            </a:r>
            <a:r>
              <a:rPr lang="en-US" altLang="ko-KR" dirty="0"/>
              <a:t>name</a:t>
            </a:r>
            <a:r>
              <a:rPr lang="ko-KR" altLang="en-US" dirty="0"/>
              <a:t>들의 연쇄로 구성되어 있다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409B7-352B-4D1D-A66B-C0935F682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3" y="1607932"/>
            <a:ext cx="7246274" cy="30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44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ObjectReference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BD6A1-2D4C-483F-AD72-FCF2E7DFC3A1}"/>
              </a:ext>
            </a:extLst>
          </p:cNvPr>
          <p:cNvSpPr/>
          <p:nvPr/>
        </p:nvSpPr>
        <p:spPr>
          <a:xfrm>
            <a:off x="568379" y="3085767"/>
            <a:ext cx="79988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Logical device</a:t>
            </a:r>
            <a:r>
              <a:rPr lang="ko-KR" altLang="en-US" dirty="0"/>
              <a:t>의 </a:t>
            </a:r>
            <a:r>
              <a:rPr lang="en-US" altLang="ko-KR" dirty="0"/>
              <a:t>instance name</a:t>
            </a:r>
            <a:r>
              <a:rPr lang="ko-KR" altLang="en-US" dirty="0"/>
              <a:t>과 </a:t>
            </a:r>
            <a:r>
              <a:rPr lang="en-US" altLang="ko-KR" dirty="0"/>
              <a:t>logical node </a:t>
            </a:r>
            <a:r>
              <a:rPr lang="ko-KR" altLang="en-US" dirty="0"/>
              <a:t>의 </a:t>
            </a:r>
            <a:r>
              <a:rPr lang="en-US" altLang="ko-KR" dirty="0"/>
              <a:t>instance name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en-US" altLang="ko-KR" dirty="0"/>
              <a:t>    ‘ / ‘ </a:t>
            </a:r>
            <a:r>
              <a:rPr lang="ko-KR" altLang="en-US" dirty="0"/>
              <a:t>로 나누어져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 . ‘ </a:t>
            </a:r>
            <a:r>
              <a:rPr lang="ko-KR" altLang="en-US" dirty="0"/>
              <a:t>은 그 밑의 계층의 이름을 나눈다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 [. ] ‘ </a:t>
            </a:r>
            <a:r>
              <a:rPr lang="ko-KR" altLang="en-US" dirty="0"/>
              <a:t>은 </a:t>
            </a:r>
            <a:r>
              <a:rPr lang="en-US" altLang="ko-KR" dirty="0"/>
              <a:t>option</a:t>
            </a:r>
            <a:r>
              <a:rPr lang="ko-KR" altLang="en-US" dirty="0"/>
              <a:t>을 나타낸다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/>
                </a:solidFill>
              </a:rPr>
              <a:t> (</a:t>
            </a:r>
            <a:r>
              <a:rPr lang="ko-KR" altLang="en-US" dirty="0">
                <a:solidFill>
                  <a:schemeClr val="accent2"/>
                </a:solidFill>
              </a:rPr>
              <a:t>어떤 </a:t>
            </a:r>
            <a:r>
              <a:rPr lang="en-US" altLang="ko-KR" dirty="0">
                <a:solidFill>
                  <a:schemeClr val="accent2"/>
                </a:solidFill>
              </a:rPr>
              <a:t>option</a:t>
            </a:r>
            <a:r>
              <a:rPr lang="ko-KR" altLang="en-US" dirty="0">
                <a:solidFill>
                  <a:schemeClr val="accent2"/>
                </a:solidFill>
              </a:rPr>
              <a:t>을 나타내지</a:t>
            </a:r>
            <a:r>
              <a:rPr lang="en-US" altLang="ko-KR" dirty="0">
                <a:solidFill>
                  <a:schemeClr val="accent2"/>
                </a:solidFill>
              </a:rPr>
              <a:t>??)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 [. …] ‘</a:t>
            </a:r>
            <a:r>
              <a:rPr lang="ko-KR" altLang="en-US" dirty="0"/>
              <a:t>은 재귀적으로 중첩된 정의들의 이름을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 (….) ‘ array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F123C-9B9A-4287-AC1C-6B8A8CF7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87" y="1799750"/>
            <a:ext cx="6110625" cy="10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6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2.4 PHYCOMADDR type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BD6A1-2D4C-483F-AD72-FCF2E7DFC3A1}"/>
              </a:ext>
            </a:extLst>
          </p:cNvPr>
          <p:cNvSpPr/>
          <p:nvPr/>
        </p:nvSpPr>
        <p:spPr>
          <a:xfrm>
            <a:off x="687953" y="3494028"/>
            <a:ext cx="799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Phycomaddr</a:t>
            </a:r>
            <a:r>
              <a:rPr lang="ko-KR" altLang="en-US" dirty="0"/>
              <a:t>는 </a:t>
            </a:r>
            <a:r>
              <a:rPr lang="en-US" altLang="ko-KR" dirty="0"/>
              <a:t>SCSM</a:t>
            </a:r>
            <a:r>
              <a:rPr lang="ko-KR" altLang="en-US" dirty="0"/>
              <a:t>에 의해 정의된 </a:t>
            </a:r>
            <a:r>
              <a:rPr lang="en-US" altLang="ko-KR" dirty="0"/>
              <a:t>physical communication address</a:t>
            </a:r>
            <a:r>
              <a:rPr lang="ko-KR" altLang="en-US" dirty="0"/>
              <a:t>를 나타낸다</a:t>
            </a:r>
            <a:r>
              <a:rPr lang="en-US" altLang="ko-KR" dirty="0"/>
              <a:t>. ( ex) </a:t>
            </a:r>
            <a:r>
              <a:rPr lang="en-US" altLang="ko-KR" dirty="0">
                <a:solidFill>
                  <a:schemeClr val="accent2"/>
                </a:solidFill>
              </a:rPr>
              <a:t>media access address, priority</a:t>
            </a:r>
          </a:p>
        </p:txBody>
      </p:sp>
    </p:spTree>
    <p:extLst>
      <p:ext uri="{BB962C8B-B14F-4D97-AF65-F5344CB8AC3E}">
        <p14:creationId xmlns:p14="http://schemas.microsoft.com/office/powerpoint/2010/main" val="2203586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2.5 ARRAY type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BD6A1-2D4C-483F-AD72-FCF2E7DFC3A1}"/>
              </a:ext>
            </a:extLst>
          </p:cNvPr>
          <p:cNvSpPr/>
          <p:nvPr/>
        </p:nvSpPr>
        <p:spPr>
          <a:xfrm>
            <a:off x="568379" y="2033528"/>
            <a:ext cx="799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Array type</a:t>
            </a:r>
            <a:r>
              <a:rPr lang="ko-KR" altLang="en-US" dirty="0"/>
              <a:t>은 다음과 같이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610C4-FF07-4048-BE98-CCC40E63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86" y="2733656"/>
            <a:ext cx="6585427" cy="15717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FC134F-DE5A-45C4-86C5-55B0BED594CA}"/>
              </a:ext>
            </a:extLst>
          </p:cNvPr>
          <p:cNvSpPr/>
          <p:nvPr/>
        </p:nvSpPr>
        <p:spPr>
          <a:xfrm>
            <a:off x="687953" y="4788448"/>
            <a:ext cx="7998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m 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숫자 매겨진 </a:t>
            </a:r>
            <a:r>
              <a:rPr lang="en-US" altLang="ko-KR" dirty="0"/>
              <a:t>element</a:t>
            </a:r>
            <a:r>
              <a:rPr lang="ko-KR" altLang="en-US" dirty="0"/>
              <a:t>들의 </a:t>
            </a:r>
            <a:r>
              <a:rPr lang="en-US" altLang="ko-KR" dirty="0"/>
              <a:t>list</a:t>
            </a:r>
            <a:r>
              <a:rPr lang="ko-KR" altLang="en-US" dirty="0"/>
              <a:t>를 나타낸다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Element</a:t>
            </a:r>
            <a:r>
              <a:rPr lang="ko-KR" altLang="en-US" dirty="0"/>
              <a:t>들의 </a:t>
            </a:r>
            <a:r>
              <a:rPr lang="en-US" altLang="ko-KR" dirty="0"/>
              <a:t>type</a:t>
            </a:r>
            <a:r>
              <a:rPr lang="ko-KR" altLang="en-US" dirty="0"/>
              <a:t>은 </a:t>
            </a:r>
            <a:r>
              <a:rPr lang="en-US" altLang="ko-KR" dirty="0"/>
              <a:t>p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558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ServiceError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type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BD6A1-2D4C-483F-AD72-FCF2E7DFC3A1}"/>
              </a:ext>
            </a:extLst>
          </p:cNvPr>
          <p:cNvSpPr/>
          <p:nvPr/>
        </p:nvSpPr>
        <p:spPr>
          <a:xfrm>
            <a:off x="568379" y="1617840"/>
            <a:ext cx="7998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service</a:t>
            </a:r>
            <a:r>
              <a:rPr lang="ko-KR" altLang="en-US" dirty="0"/>
              <a:t>의 응답이 좋지 않을 때의 </a:t>
            </a:r>
            <a:r>
              <a:rPr lang="en-US" altLang="ko-KR" dirty="0"/>
              <a:t>service error code</a:t>
            </a:r>
            <a:r>
              <a:rPr lang="ko-KR" altLang="en-US" dirty="0"/>
              <a:t>를 정의한 표이다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FC134F-DE5A-45C4-86C5-55B0BED594CA}"/>
              </a:ext>
            </a:extLst>
          </p:cNvPr>
          <p:cNvSpPr/>
          <p:nvPr/>
        </p:nvSpPr>
        <p:spPr>
          <a:xfrm>
            <a:off x="687953" y="5240160"/>
            <a:ext cx="799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추가적인 </a:t>
            </a:r>
            <a:r>
              <a:rPr lang="en-US" altLang="ko-KR" dirty="0" err="1"/>
              <a:t>ServiceError</a:t>
            </a:r>
            <a:r>
              <a:rPr lang="en-US" altLang="ko-KR" dirty="0"/>
              <a:t> </a:t>
            </a:r>
            <a:r>
              <a:rPr lang="ko-KR" altLang="en-US" dirty="0"/>
              <a:t>값들은 적절한 </a:t>
            </a:r>
            <a:r>
              <a:rPr lang="en-US" altLang="ko-KR" dirty="0"/>
              <a:t>service model</a:t>
            </a:r>
            <a:r>
              <a:rPr lang="ko-KR" altLang="en-US" dirty="0"/>
              <a:t>에 정의된다</a:t>
            </a:r>
            <a:r>
              <a:rPr lang="en-US" altLang="ko-KR" dirty="0"/>
              <a:t>. ( ex)</a:t>
            </a:r>
            <a:r>
              <a:rPr lang="ko-KR" altLang="en-US" dirty="0"/>
              <a:t> </a:t>
            </a:r>
            <a:r>
              <a:rPr lang="en-US" altLang="ko-KR" dirty="0"/>
              <a:t>additional cause diagnosis for control-related services)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13DDDE-3781-4341-B3DB-21C49EAA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2" y="2076450"/>
            <a:ext cx="6819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 ACSI overview and basic concepts (5.1 Conceptual model of IEC 61850)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A75D2E-D4E7-4F72-885C-46DC4014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7" y="1497711"/>
            <a:ext cx="6269353" cy="51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2.7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EntryID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type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BD6A1-2D4C-483F-AD72-FCF2E7DFC3A1}"/>
              </a:ext>
            </a:extLst>
          </p:cNvPr>
          <p:cNvSpPr/>
          <p:nvPr/>
        </p:nvSpPr>
        <p:spPr>
          <a:xfrm>
            <a:off x="472248" y="2854658"/>
            <a:ext cx="79988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EntryID</a:t>
            </a:r>
            <a:r>
              <a:rPr lang="ko-KR" altLang="en-US" dirty="0"/>
              <a:t>는 </a:t>
            </a:r>
            <a:r>
              <a:rPr lang="en-US" altLang="ko-KR" dirty="0"/>
              <a:t>log</a:t>
            </a:r>
            <a:r>
              <a:rPr lang="ko-KR" altLang="en-US" dirty="0"/>
              <a:t>나 </a:t>
            </a:r>
            <a:r>
              <a:rPr lang="en-US" altLang="ko-KR" dirty="0"/>
              <a:t>buffered</a:t>
            </a:r>
            <a:r>
              <a:rPr lang="ko-KR" altLang="en-US" dirty="0"/>
              <a:t> </a:t>
            </a:r>
            <a:r>
              <a:rPr lang="en-US" altLang="ko-KR" dirty="0"/>
              <a:t>report </a:t>
            </a:r>
            <a:r>
              <a:rPr lang="ko-KR" altLang="en-US" dirty="0"/>
              <a:t>같은 연속적인 </a:t>
            </a:r>
            <a:r>
              <a:rPr lang="ko-KR" altLang="en-US" dirty="0" err="1"/>
              <a:t>일들에서의</a:t>
            </a:r>
            <a:r>
              <a:rPr lang="ko-KR" altLang="en-US" dirty="0"/>
              <a:t> </a:t>
            </a:r>
            <a:r>
              <a:rPr lang="en-US" altLang="ko-KR" dirty="0"/>
              <a:t>entry</a:t>
            </a:r>
            <a:r>
              <a:rPr lang="ko-KR" altLang="en-US" dirty="0"/>
              <a:t>를 식별하기 위해 사용된 임의의 </a:t>
            </a:r>
            <a:r>
              <a:rPr lang="en-US" altLang="ko-KR" dirty="0"/>
              <a:t>OCTET STRING</a:t>
            </a:r>
            <a:r>
              <a:rPr lang="ko-KR" altLang="en-US" dirty="0"/>
              <a:t>을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EntryID</a:t>
            </a:r>
            <a:r>
              <a:rPr lang="ko-KR" altLang="en-US" dirty="0"/>
              <a:t>는 </a:t>
            </a:r>
            <a:r>
              <a:rPr lang="en-US" altLang="ko-KR" dirty="0"/>
              <a:t>IED</a:t>
            </a:r>
            <a:r>
              <a:rPr lang="ko-KR" altLang="en-US" dirty="0"/>
              <a:t>에 저장된 연속적인 일들과 같이 동기화 하기 위해 </a:t>
            </a:r>
            <a:r>
              <a:rPr lang="en-US" altLang="ko-KR" dirty="0"/>
              <a:t>client</a:t>
            </a:r>
            <a:r>
              <a:rPr lang="ko-KR" altLang="en-US" dirty="0"/>
              <a:t>를 허용한다</a:t>
            </a:r>
            <a:r>
              <a:rPr lang="en-US" altLang="ko-KR" dirty="0"/>
              <a:t>. </a:t>
            </a:r>
            <a:r>
              <a:rPr lang="en-US" altLang="ko-KR" dirty="0" err="1"/>
              <a:t>EntryID</a:t>
            </a:r>
            <a:r>
              <a:rPr lang="ko-KR" altLang="en-US" dirty="0"/>
              <a:t> 값의</a:t>
            </a:r>
            <a:r>
              <a:rPr lang="en-US" altLang="ko-KR" dirty="0"/>
              <a:t> syntax</a:t>
            </a:r>
            <a:r>
              <a:rPr lang="ko-KR" altLang="en-US" dirty="0"/>
              <a:t>는 표준 밖의 </a:t>
            </a:r>
            <a:r>
              <a:rPr lang="en-US" altLang="ko-KR" dirty="0"/>
              <a:t>logical issue</a:t>
            </a:r>
            <a:r>
              <a:rPr lang="ko-KR" altLang="en-US" dirty="0"/>
              <a:t>다 그러나</a:t>
            </a:r>
            <a:r>
              <a:rPr lang="en-US" altLang="ko-KR" dirty="0"/>
              <a:t>, </a:t>
            </a:r>
            <a:r>
              <a:rPr lang="ko-KR" altLang="en-US" dirty="0"/>
              <a:t>표준에 사용된 </a:t>
            </a:r>
            <a:r>
              <a:rPr lang="en-US" altLang="ko-KR" dirty="0"/>
              <a:t>NULL </a:t>
            </a:r>
            <a:r>
              <a:rPr lang="en-US" altLang="ko-KR" dirty="0" err="1"/>
              <a:t>entryID</a:t>
            </a:r>
            <a:r>
              <a:rPr lang="ko-KR" altLang="en-US" dirty="0"/>
              <a:t>는 </a:t>
            </a:r>
            <a:r>
              <a:rPr lang="en-US" altLang="ko-KR" dirty="0"/>
              <a:t>Octets</a:t>
            </a:r>
            <a:r>
              <a:rPr lang="ko-KR" altLang="en-US" dirty="0"/>
              <a:t>가 제로 값을 가지는</a:t>
            </a:r>
            <a:r>
              <a:rPr lang="en-US" altLang="ko-KR" dirty="0"/>
              <a:t> OCTET STRING</a:t>
            </a:r>
            <a:r>
              <a:rPr lang="ko-KR" altLang="en-US" dirty="0"/>
              <a:t>이 </a:t>
            </a:r>
            <a:r>
              <a:rPr lang="ko-KR" altLang="en-US" dirty="0" err="1"/>
              <a:t>되야한다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144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2.8 Packed list type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6A2715-6BC5-4189-A0F9-206FE768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9" y="2690812"/>
            <a:ext cx="8279921" cy="19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8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2.9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TimeStamp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type / 6.1.2.9.1 General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1743-C478-4AD3-804B-B3B702F3F360}"/>
              </a:ext>
            </a:extLst>
          </p:cNvPr>
          <p:cNvSpPr/>
          <p:nvPr/>
        </p:nvSpPr>
        <p:spPr>
          <a:xfrm>
            <a:off x="687953" y="3494028"/>
            <a:ext cx="799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Time stamp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내부 시간과 외부 시간 소스의 동기화 및 다른 </a:t>
            </a:r>
            <a:r>
              <a:rPr lang="en-US" altLang="ko-KR" dirty="0"/>
              <a:t>time- model- related information</a:t>
            </a:r>
            <a:r>
              <a:rPr lang="ko-KR" altLang="en-US" dirty="0"/>
              <a:t>는</a:t>
            </a:r>
            <a:r>
              <a:rPr lang="en-US" altLang="ko-KR" dirty="0"/>
              <a:t> clause 21</a:t>
            </a:r>
            <a:r>
              <a:rPr lang="ko-KR" altLang="en-US" dirty="0"/>
              <a:t>에 정의되어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66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TypeDefinitions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(6.1.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2.9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TimeStamp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type / 6.1.2.9.2 Timestamp syntax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1743-C478-4AD3-804B-B3B702F3F360}"/>
              </a:ext>
            </a:extLst>
          </p:cNvPr>
          <p:cNvSpPr/>
          <p:nvPr/>
        </p:nvSpPr>
        <p:spPr>
          <a:xfrm>
            <a:off x="256544" y="1433174"/>
            <a:ext cx="7998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TimeStamp</a:t>
            </a:r>
            <a:r>
              <a:rPr lang="en-US" altLang="ko-KR" dirty="0"/>
              <a:t> type</a:t>
            </a:r>
            <a:r>
              <a:rPr lang="ko-KR" altLang="en-US" dirty="0"/>
              <a:t>은 </a:t>
            </a:r>
            <a:r>
              <a:rPr lang="en-US" altLang="ko-KR" dirty="0"/>
              <a:t>UTC time</a:t>
            </a:r>
            <a:r>
              <a:rPr lang="ko-KR" altLang="en-US" dirty="0"/>
              <a:t>을 나타낸다</a:t>
            </a:r>
            <a:r>
              <a:rPr lang="en-US" altLang="ko-KR" dirty="0"/>
              <a:t>. (1970-01-01 </a:t>
            </a:r>
            <a:r>
              <a:rPr lang="ko-KR" altLang="en-US" dirty="0"/>
              <a:t>자정부터 시작</a:t>
            </a:r>
            <a:r>
              <a:rPr lang="en-US" altLang="ko-KR" dirty="0"/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19C39-227A-4FAA-AADB-ECD486FB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3" y="1897128"/>
            <a:ext cx="7806508" cy="19731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DD36AA0-30A8-4114-9F82-49330F85A7DD}"/>
              </a:ext>
            </a:extLst>
          </p:cNvPr>
          <p:cNvSpPr/>
          <p:nvPr/>
        </p:nvSpPr>
        <p:spPr>
          <a:xfrm>
            <a:off x="408944" y="4150974"/>
            <a:ext cx="7998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SecondSinceEpoch</a:t>
            </a:r>
            <a:r>
              <a:rPr lang="en-US" altLang="ko-KR" dirty="0"/>
              <a:t> : epoch 1970-01-01 00:00:00 UTC</a:t>
            </a:r>
            <a:r>
              <a:rPr lang="ko-KR" altLang="en-US" dirty="0"/>
              <a:t>부터 계속 카운트 되는 초들의 간격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 (제목)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맑은 고딕 (제목)"/>
              </a:rPr>
              <a:t>FractionOfSecond</a:t>
            </a:r>
            <a:r>
              <a:rPr lang="en-US" altLang="ko-KR" dirty="0">
                <a:latin typeface="맑은 고딕 (제목)"/>
              </a:rPr>
              <a:t> : </a:t>
            </a:r>
            <a:r>
              <a:rPr lang="en-US" altLang="ko-KR" dirty="0" err="1">
                <a:latin typeface="맑은 고딕 (제목)"/>
              </a:rPr>
              <a:t>TimeStamp</a:t>
            </a:r>
            <a:r>
              <a:rPr lang="ko-KR" altLang="en-US" dirty="0">
                <a:latin typeface="맑은 고딕 (제목)"/>
              </a:rPr>
              <a:t>의 값이 결정되었을 때의 현재 시간의 </a:t>
            </a:r>
            <a:r>
              <a:rPr lang="en-US" altLang="ko-KR" dirty="0">
                <a:latin typeface="맑은 고딕 (제목)"/>
              </a:rPr>
              <a:t>fraction </a:t>
            </a:r>
            <a:r>
              <a:rPr lang="ko-KR" altLang="en-US" dirty="0">
                <a:latin typeface="맑은 고딕 (제목)"/>
              </a:rPr>
              <a:t>이 된다</a:t>
            </a:r>
            <a:r>
              <a:rPr lang="en-US" altLang="ko-KR" dirty="0">
                <a:latin typeface="맑은 고딕 (제목)"/>
              </a:rPr>
              <a:t>. Fraction of second </a:t>
            </a:r>
            <a:r>
              <a:rPr lang="ko-KR" altLang="en-US" dirty="0">
                <a:latin typeface="맑은 고딕 (제목)"/>
              </a:rPr>
              <a:t>는 다음과 같이 계산한다</a:t>
            </a:r>
            <a:r>
              <a:rPr lang="en-US" altLang="ko-KR" dirty="0">
                <a:latin typeface="맑은 고딕 (제목)"/>
              </a:rPr>
              <a:t>. (SUM from </a:t>
            </a:r>
            <a:r>
              <a:rPr lang="en-US" altLang="ko-KR" dirty="0" err="1">
                <a:latin typeface="맑은 고딕 (제목)"/>
              </a:rPr>
              <a:t>i</a:t>
            </a:r>
            <a:r>
              <a:rPr lang="en-US" altLang="ko-KR" dirty="0">
                <a:latin typeface="맑은 고딕 (제목)"/>
              </a:rPr>
              <a:t>=0 to </a:t>
            </a:r>
            <a:r>
              <a:rPr lang="en-US" altLang="ko-KR" spc="-150" dirty="0">
                <a:latin typeface="맑은 고딕 (제목)"/>
              </a:rPr>
              <a:t>23 of b*2**-(i+1) s</a:t>
            </a:r>
            <a:r>
              <a:rPr lang="en-US" altLang="ko-KR" dirty="0">
                <a:latin typeface="맑은 고딕 (제목)"/>
              </a:rPr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2213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6.1.2.9.3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TimeStamp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attributes/Time Quality  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1743-C478-4AD3-804B-B3B702F3F360}"/>
              </a:ext>
            </a:extLst>
          </p:cNvPr>
          <p:cNvSpPr/>
          <p:nvPr/>
        </p:nvSpPr>
        <p:spPr>
          <a:xfrm>
            <a:off x="256543" y="1338802"/>
            <a:ext cx="799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TimeQuality</a:t>
            </a:r>
            <a:r>
              <a:rPr lang="ko-KR" altLang="en-US" dirty="0"/>
              <a:t>는 </a:t>
            </a:r>
            <a:r>
              <a:rPr lang="en-US" altLang="ko-KR" dirty="0"/>
              <a:t>IED</a:t>
            </a:r>
            <a:r>
              <a:rPr lang="ko-KR" altLang="en-US" dirty="0"/>
              <a:t>에 보내는 </a:t>
            </a:r>
            <a:r>
              <a:rPr lang="en-US" altLang="ko-KR" dirty="0"/>
              <a:t>time source</a:t>
            </a:r>
            <a:r>
              <a:rPr lang="ko-KR" altLang="en-US" dirty="0"/>
              <a:t>에 대한 정보를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529707-8B68-4D3C-9EB4-15137DE89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3" y="1801667"/>
            <a:ext cx="8401050" cy="2971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408943" y="4907502"/>
            <a:ext cx="7998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LeapSecoundsKnown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dirty="0" err="1"/>
              <a:t>LeapSecondsKnown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TRUE</a:t>
            </a:r>
            <a:r>
              <a:rPr lang="ko-KR" altLang="en-US" dirty="0"/>
              <a:t>면 모든 윤초를 포함하는 </a:t>
            </a:r>
            <a:r>
              <a:rPr lang="en-US" altLang="ko-KR" dirty="0" err="1"/>
              <a:t>SecondSinceEpoch</a:t>
            </a:r>
            <a:r>
              <a:rPr lang="ko-KR" altLang="en-US" dirty="0"/>
              <a:t> 값이 발생한다</a:t>
            </a:r>
            <a:r>
              <a:rPr lang="en-US" altLang="ko-KR" dirty="0"/>
              <a:t>.  FALSE</a:t>
            </a:r>
            <a:r>
              <a:rPr lang="ko-KR" altLang="en-US" dirty="0"/>
              <a:t>면 </a:t>
            </a:r>
            <a:r>
              <a:rPr lang="en-US" altLang="ko-KR" dirty="0"/>
              <a:t>device</a:t>
            </a:r>
            <a:r>
              <a:rPr lang="ko-KR" altLang="en-US" dirty="0"/>
              <a:t>의 </a:t>
            </a:r>
            <a:r>
              <a:rPr lang="en-US" altLang="ko-KR" dirty="0"/>
              <a:t>time source</a:t>
            </a:r>
            <a:r>
              <a:rPr lang="ko-KR" altLang="en-US" dirty="0"/>
              <a:t>의 초기화 전에 발생된 </a:t>
            </a:r>
            <a:r>
              <a:rPr lang="en-US" altLang="ko-KR" dirty="0"/>
              <a:t>leap </a:t>
            </a:r>
            <a:r>
              <a:rPr lang="en-US" altLang="ko-KR" dirty="0" err="1"/>
              <a:t>secounds</a:t>
            </a:r>
            <a:r>
              <a:rPr lang="ko-KR" altLang="en-US" dirty="0"/>
              <a:t>는 고려되지 않는다</a:t>
            </a:r>
            <a:r>
              <a:rPr lang="en-US" altLang="ko-KR" dirty="0"/>
              <a:t>. UTC time</a:t>
            </a:r>
            <a:r>
              <a:rPr lang="ko-KR" altLang="en-US" dirty="0"/>
              <a:t>의 </a:t>
            </a:r>
            <a:r>
              <a:rPr lang="en-US" altLang="ko-KR" dirty="0"/>
              <a:t>master clock</a:t>
            </a:r>
            <a:r>
              <a:rPr lang="ko-KR" altLang="en-US" dirty="0"/>
              <a:t>이 사용되고 접근 가능하면 </a:t>
            </a:r>
            <a:r>
              <a:rPr lang="en-US" altLang="ko-KR" dirty="0" err="1"/>
              <a:t>LeapsecondKnown</a:t>
            </a:r>
            <a:r>
              <a:rPr lang="ko-KR" altLang="en-US" dirty="0"/>
              <a:t>은 항상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64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6.1.2.9.3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TimeStamp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attributes /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TimeQuality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364803" y="1770602"/>
            <a:ext cx="83219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ClockFailure</a:t>
            </a:r>
            <a:r>
              <a:rPr lang="en-US" altLang="ko-KR" dirty="0"/>
              <a:t> : time</a:t>
            </a:r>
            <a:r>
              <a:rPr lang="ko-KR" altLang="en-US" dirty="0"/>
              <a:t> </a:t>
            </a:r>
            <a:r>
              <a:rPr lang="en-US" altLang="ko-KR" dirty="0"/>
              <a:t>source </a:t>
            </a:r>
            <a:r>
              <a:rPr lang="ko-KR" altLang="en-US" dirty="0"/>
              <a:t>를 보내는 장치의 </a:t>
            </a:r>
            <a:r>
              <a:rPr lang="en-US" altLang="ko-KR" dirty="0"/>
              <a:t>time source </a:t>
            </a:r>
            <a:r>
              <a:rPr lang="ko-KR" altLang="en-US" dirty="0"/>
              <a:t>가 믿을 만하지 못하다는 것을 나타낸다</a:t>
            </a:r>
            <a:r>
              <a:rPr lang="en-US" altLang="ko-KR" dirty="0"/>
              <a:t>. </a:t>
            </a:r>
            <a:r>
              <a:rPr lang="en-US" altLang="ko-KR" dirty="0" err="1"/>
              <a:t>ClockFailure</a:t>
            </a:r>
            <a:r>
              <a:rPr lang="ko-KR" altLang="en-US" dirty="0"/>
              <a:t>가 설정된 경우</a:t>
            </a:r>
            <a:r>
              <a:rPr lang="en-US" altLang="ko-KR" dirty="0"/>
              <a:t>, </a:t>
            </a:r>
            <a:r>
              <a:rPr lang="en-US" altLang="ko-KR" dirty="0" err="1"/>
              <a:t>TimeStamp</a:t>
            </a:r>
            <a:r>
              <a:rPr lang="ko-KR" altLang="en-US" dirty="0"/>
              <a:t>의 값은 무시된다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ClockNotSynchronized</a:t>
            </a:r>
            <a:r>
              <a:rPr lang="en-US" altLang="ko-KR" dirty="0"/>
              <a:t> : </a:t>
            </a:r>
            <a:r>
              <a:rPr lang="ko-KR" altLang="en-US" dirty="0" err="1"/>
              <a:t>설정할때</a:t>
            </a:r>
            <a:r>
              <a:rPr lang="en-US" altLang="ko-KR" dirty="0"/>
              <a:t>, </a:t>
            </a:r>
            <a:r>
              <a:rPr lang="ko-KR" altLang="en-US" dirty="0"/>
              <a:t>보내는 장치의 </a:t>
            </a:r>
            <a:r>
              <a:rPr lang="en-US" altLang="ko-KR" dirty="0"/>
              <a:t>time source</a:t>
            </a:r>
            <a:r>
              <a:rPr lang="ko-KR" altLang="en-US" dirty="0"/>
              <a:t>가 외부의 </a:t>
            </a:r>
            <a:r>
              <a:rPr lang="en-US" altLang="ko-KR" dirty="0"/>
              <a:t>UTC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과 맞지 않는 것을 나타낸다</a:t>
            </a:r>
            <a:r>
              <a:rPr lang="en-US" altLang="ko-KR" dirty="0"/>
              <a:t>. </a:t>
            </a:r>
            <a:r>
              <a:rPr lang="ko-KR" altLang="en-US" dirty="0"/>
              <a:t>만약에 잘 맞으면 </a:t>
            </a:r>
            <a:r>
              <a:rPr lang="en-US" altLang="ko-KR" dirty="0" err="1"/>
              <a:t>clockNotSynchronized</a:t>
            </a:r>
            <a:r>
              <a:rPr lang="ko-KR" altLang="en-US" dirty="0"/>
              <a:t>는 </a:t>
            </a:r>
            <a:r>
              <a:rPr lang="en-US" altLang="ko-KR" dirty="0"/>
              <a:t>FALSE </a:t>
            </a:r>
            <a:r>
              <a:rPr lang="ko-KR" altLang="en-US" dirty="0"/>
              <a:t>값을 갖는다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TimeAccuracy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외부의 </a:t>
            </a:r>
            <a:r>
              <a:rPr lang="en-US" altLang="ko-KR" dirty="0"/>
              <a:t>UTC time</a:t>
            </a:r>
            <a:r>
              <a:rPr lang="ko-KR" altLang="en-US" dirty="0"/>
              <a:t>과 연관된 각각의 </a:t>
            </a:r>
            <a:r>
              <a:rPr lang="en-US" altLang="ko-KR" dirty="0"/>
              <a:t>timestamp </a:t>
            </a:r>
            <a:r>
              <a:rPr lang="ko-KR" altLang="en-US" dirty="0"/>
              <a:t>시간의 </a:t>
            </a:r>
            <a:r>
              <a:rPr lang="en-US" altLang="ko-KR" dirty="0"/>
              <a:t>time accuracy class</a:t>
            </a:r>
            <a:r>
              <a:rPr lang="ko-KR" altLang="en-US" dirty="0"/>
              <a:t>를 나타낸다</a:t>
            </a:r>
            <a:r>
              <a:rPr lang="en-US" altLang="ko-KR" dirty="0"/>
              <a:t>. </a:t>
            </a:r>
            <a:r>
              <a:rPr lang="en-US" altLang="ko-KR" dirty="0" err="1"/>
              <a:t>TimeAccuracy</a:t>
            </a:r>
            <a:r>
              <a:rPr lang="en-US" altLang="ko-KR" dirty="0"/>
              <a:t> class</a:t>
            </a:r>
            <a:r>
              <a:rPr lang="ko-KR" altLang="en-US" dirty="0"/>
              <a:t>는 </a:t>
            </a:r>
            <a:r>
              <a:rPr lang="en-US" altLang="ko-KR" dirty="0" err="1"/>
              <a:t>FractionOfSecond</a:t>
            </a:r>
            <a:r>
              <a:rPr lang="ko-KR" altLang="en-US" dirty="0"/>
              <a:t>에서 </a:t>
            </a:r>
            <a:r>
              <a:rPr lang="en-US" altLang="ko-KR" dirty="0"/>
              <a:t>significant bits</a:t>
            </a:r>
            <a:r>
              <a:rPr lang="ko-KR" altLang="en-US" dirty="0"/>
              <a:t>의 수를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501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6.1.2.9.3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TimeStamp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attributes /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</a:rPr>
              <a:t>TimeAccuracy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1926903" y="4987241"/>
            <a:ext cx="8321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NULL </a:t>
            </a:r>
            <a:r>
              <a:rPr lang="en-US" altLang="ko-KR" dirty="0" err="1"/>
              <a:t>TimeStamp</a:t>
            </a:r>
            <a:r>
              <a:rPr lang="ko-KR" altLang="en-US" dirty="0"/>
              <a:t>는 모든 </a:t>
            </a:r>
            <a:r>
              <a:rPr lang="en-US" altLang="ko-KR" dirty="0"/>
              <a:t>set</a:t>
            </a:r>
            <a:r>
              <a:rPr lang="ko-KR" altLang="en-US" dirty="0"/>
              <a:t>에 </a:t>
            </a:r>
            <a:r>
              <a:rPr lang="en-US" altLang="ko-KR" dirty="0"/>
              <a:t>0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26DD2-CD78-43C0-A014-A482AC172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3" y="1696162"/>
            <a:ext cx="7918554" cy="26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10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6.1.2.10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EntryTime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type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356870" y="2739341"/>
            <a:ext cx="83219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EntryTime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SCSM</a:t>
            </a:r>
            <a:r>
              <a:rPr lang="ko-KR" altLang="en-US" dirty="0"/>
              <a:t>에 정해진 </a:t>
            </a:r>
            <a:r>
              <a:rPr lang="en-US" altLang="ko-KR" dirty="0"/>
              <a:t>subsystem</a:t>
            </a:r>
            <a:r>
              <a:rPr lang="ko-KR" altLang="en-US" dirty="0"/>
              <a:t>과 </a:t>
            </a:r>
            <a:r>
              <a:rPr lang="en-US" altLang="ko-KR" dirty="0"/>
              <a:t>reporting, logging, communication</a:t>
            </a:r>
            <a:r>
              <a:rPr lang="ko-KR" altLang="en-US" dirty="0"/>
              <a:t>에 대해 내부적으로 적용된 </a:t>
            </a:r>
            <a:r>
              <a:rPr lang="en-US" altLang="ko-KR" dirty="0"/>
              <a:t>time</a:t>
            </a:r>
            <a:r>
              <a:rPr lang="ko-KR" altLang="en-US" dirty="0"/>
              <a:t>과 </a:t>
            </a:r>
            <a:r>
              <a:rPr lang="en-US" altLang="ko-KR" dirty="0"/>
              <a:t>date</a:t>
            </a:r>
            <a:r>
              <a:rPr lang="ko-KR" altLang="en-US" dirty="0"/>
              <a:t>를 나타낸다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EntryTime</a:t>
            </a:r>
            <a:r>
              <a:rPr lang="ko-KR" altLang="en-US" dirty="0"/>
              <a:t>에 대한 </a:t>
            </a:r>
            <a:r>
              <a:rPr lang="en-US" altLang="ko-KR" dirty="0"/>
              <a:t>time base</a:t>
            </a:r>
            <a:r>
              <a:rPr lang="ko-KR" altLang="en-US" dirty="0"/>
              <a:t>는 </a:t>
            </a:r>
            <a:r>
              <a:rPr lang="en-US" altLang="ko-KR" dirty="0"/>
              <a:t>GMT</a:t>
            </a:r>
            <a:r>
              <a:rPr lang="ko-KR" altLang="en-US" dirty="0"/>
              <a:t>이고 </a:t>
            </a:r>
            <a:r>
              <a:rPr lang="en-US" altLang="ko-KR" dirty="0" err="1"/>
              <a:t>EntryTime</a:t>
            </a:r>
            <a:r>
              <a:rPr lang="ko-KR" altLang="en-US" dirty="0"/>
              <a:t>의</a:t>
            </a:r>
            <a:r>
              <a:rPr lang="en-US" altLang="ko-KR" dirty="0"/>
              <a:t> epoch</a:t>
            </a:r>
            <a:r>
              <a:rPr lang="ko-KR" altLang="en-US" dirty="0"/>
              <a:t>는 </a:t>
            </a:r>
            <a:r>
              <a:rPr lang="en-US" altLang="ko-KR" dirty="0"/>
              <a:t>1984-01-01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7-3</a:t>
            </a:r>
            <a:r>
              <a:rPr lang="ko-KR" altLang="en-US" dirty="0"/>
              <a:t>에 정의된 </a:t>
            </a:r>
            <a:r>
              <a:rPr lang="en-US" altLang="ko-KR" dirty="0" err="1"/>
              <a:t>cdc</a:t>
            </a:r>
            <a:r>
              <a:rPr lang="ko-KR" altLang="en-US" dirty="0"/>
              <a:t>와 </a:t>
            </a:r>
            <a:r>
              <a:rPr lang="en-US" altLang="ko-KR" dirty="0"/>
              <a:t>7-4</a:t>
            </a:r>
            <a:r>
              <a:rPr lang="ko-KR" altLang="en-US" dirty="0"/>
              <a:t>에 호환가능한 </a:t>
            </a:r>
            <a:r>
              <a:rPr lang="en-US" altLang="ko-KR" dirty="0"/>
              <a:t>data object class</a:t>
            </a:r>
            <a:r>
              <a:rPr lang="ko-KR" altLang="en-US" dirty="0"/>
              <a:t>들의 정의에 사용된다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6580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6.1.2.11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TriggerConditions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type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356870" y="1723341"/>
            <a:ext cx="8321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TriggerConditions</a:t>
            </a:r>
            <a:r>
              <a:rPr lang="en-US" altLang="ko-KR" dirty="0"/>
              <a:t> type</a:t>
            </a:r>
            <a:r>
              <a:rPr lang="ko-KR" altLang="en-US" dirty="0"/>
              <a:t>은 </a:t>
            </a:r>
            <a:r>
              <a:rPr lang="en-US" altLang="ko-KR" dirty="0"/>
              <a:t>processing reports</a:t>
            </a:r>
            <a:r>
              <a:rPr lang="ko-KR" altLang="en-US" dirty="0"/>
              <a:t>를 </a:t>
            </a:r>
            <a:r>
              <a:rPr lang="ko-KR" altLang="en-US" dirty="0" err="1"/>
              <a:t>트리거하기</a:t>
            </a:r>
            <a:r>
              <a:rPr lang="ko-KR" altLang="en-US" dirty="0"/>
              <a:t> 위해 사용하는 </a:t>
            </a:r>
            <a:r>
              <a:rPr lang="en-US" altLang="ko-KR" dirty="0"/>
              <a:t>trigger condition</a:t>
            </a:r>
            <a:r>
              <a:rPr lang="ko-KR" altLang="en-US" dirty="0"/>
              <a:t>들을 나타낸다</a:t>
            </a:r>
            <a:r>
              <a:rPr lang="en-US" altLang="ko-KR" dirty="0"/>
              <a:t>. ( Clause 17 )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A8DDF0-78DF-4AE8-A0C5-37B58047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90" y="2786244"/>
            <a:ext cx="7058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99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6.1.2.12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ReasonCode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ReasonForInclusion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194305" y="1675560"/>
            <a:ext cx="8321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ReasonForInclusion</a:t>
            </a:r>
            <a:r>
              <a:rPr lang="ko-KR" altLang="en-US" dirty="0"/>
              <a:t>에 의해 전달된 값은 </a:t>
            </a:r>
            <a:r>
              <a:rPr lang="en-US" altLang="ko-KR" dirty="0"/>
              <a:t>PACKEDLIST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D6D4D7-7C61-4B80-9736-45393A1E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192903"/>
            <a:ext cx="7796208" cy="43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5.2 The meta-meta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The meta-meta model</a:t>
            </a:r>
            <a:r>
              <a:rPr lang="ko-KR" altLang="en-US" dirty="0"/>
              <a:t>은</a:t>
            </a:r>
            <a:r>
              <a:rPr lang="en-US" altLang="ko-KR" dirty="0"/>
              <a:t> 6</a:t>
            </a:r>
            <a:r>
              <a:rPr lang="ko-KR" altLang="en-US" dirty="0"/>
              <a:t>절에 정의되어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계층적인</a:t>
            </a:r>
            <a:r>
              <a:rPr lang="en-US" altLang="ko-KR" dirty="0"/>
              <a:t> data model</a:t>
            </a:r>
            <a:r>
              <a:rPr lang="ko-KR" altLang="en-US" dirty="0"/>
              <a:t>들을 정의하기 위한 </a:t>
            </a:r>
            <a:r>
              <a:rPr lang="en-US" altLang="ko-KR" dirty="0"/>
              <a:t>components</a:t>
            </a:r>
            <a:r>
              <a:rPr lang="ko-KR" altLang="en-US" dirty="0"/>
              <a:t>의</a:t>
            </a:r>
            <a:r>
              <a:rPr lang="en-US" altLang="ko-KR" dirty="0"/>
              <a:t>recursion</a:t>
            </a:r>
            <a:r>
              <a:rPr lang="ko-KR" altLang="en-US" dirty="0"/>
              <a:t>의 제외하고 </a:t>
            </a:r>
            <a:r>
              <a:rPr lang="en-US" altLang="ko-KR" dirty="0"/>
              <a:t>meta model </a:t>
            </a:r>
            <a:r>
              <a:rPr lang="ko-KR" altLang="en-US" dirty="0"/>
              <a:t>에서 사용되는 </a:t>
            </a:r>
            <a:r>
              <a:rPr lang="en-US" altLang="ko-KR" dirty="0"/>
              <a:t>basic data type class</a:t>
            </a:r>
            <a:r>
              <a:rPr lang="ko-KR" altLang="en-US" dirty="0"/>
              <a:t>들을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883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885443" y="29100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77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definition (7.1.1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256543" y="1340842"/>
            <a:ext cx="83219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GenServerClass</a:t>
            </a:r>
            <a:r>
              <a:rPr lang="ko-KR" altLang="en-US" dirty="0"/>
              <a:t>는 </a:t>
            </a:r>
            <a:r>
              <a:rPr lang="en-US" altLang="ko-KR" dirty="0"/>
              <a:t>device</a:t>
            </a:r>
            <a:r>
              <a:rPr lang="ko-KR" altLang="en-US" dirty="0"/>
              <a:t>의 외부적으로 보이는 행동들을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Simple device</a:t>
            </a:r>
            <a:r>
              <a:rPr lang="ko-KR" altLang="en-US" dirty="0"/>
              <a:t>를 위해 </a:t>
            </a:r>
            <a:r>
              <a:rPr lang="en-US" altLang="ko-KR" dirty="0"/>
              <a:t>serve</a:t>
            </a:r>
            <a:r>
              <a:rPr lang="ko-KR" altLang="en-US" dirty="0"/>
              <a:t>는  다른 </a:t>
            </a:r>
            <a:r>
              <a:rPr lang="en-US" altLang="ko-KR" dirty="0"/>
              <a:t>service </a:t>
            </a:r>
            <a:r>
              <a:rPr lang="ko-KR" altLang="en-US" dirty="0"/>
              <a:t>없이 </a:t>
            </a:r>
            <a:r>
              <a:rPr lang="en-US" altLang="ko-KR" dirty="0"/>
              <a:t>GOOSE control model</a:t>
            </a:r>
            <a:r>
              <a:rPr lang="ko-KR" altLang="en-US" dirty="0"/>
              <a:t>만 있는 </a:t>
            </a:r>
            <a:r>
              <a:rPr lang="en-US" altLang="ko-KR" dirty="0"/>
              <a:t>logical device</a:t>
            </a:r>
            <a:r>
              <a:rPr lang="ko-KR" altLang="en-US" dirty="0"/>
              <a:t>로 구성된다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내재하는 </a:t>
            </a:r>
            <a:r>
              <a:rPr lang="en-US" altLang="ko-KR" dirty="0"/>
              <a:t>communication</a:t>
            </a:r>
            <a:r>
              <a:rPr lang="ko-KR" altLang="en-US" dirty="0"/>
              <a:t> </a:t>
            </a:r>
            <a:r>
              <a:rPr lang="en-US" altLang="ko-KR" dirty="0"/>
              <a:t>system </a:t>
            </a:r>
            <a:r>
              <a:rPr lang="ko-KR" altLang="en-US" dirty="0"/>
              <a:t>과 </a:t>
            </a:r>
            <a:r>
              <a:rPr lang="en-US" altLang="ko-KR" dirty="0"/>
              <a:t>concrete implementation</a:t>
            </a:r>
            <a:r>
              <a:rPr lang="ko-KR" altLang="en-US" dirty="0"/>
              <a:t>에서의 </a:t>
            </a:r>
            <a:r>
              <a:rPr lang="en-US" altLang="ko-KR" dirty="0"/>
              <a:t>server</a:t>
            </a:r>
            <a:r>
              <a:rPr lang="ko-KR" altLang="en-US" dirty="0"/>
              <a:t>의 관계는 </a:t>
            </a:r>
            <a:r>
              <a:rPr lang="en-US" altLang="ko-KR" dirty="0"/>
              <a:t>SCSM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344247-64D8-454A-B35C-9DFA1A1E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24250"/>
            <a:ext cx="8448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8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definition (7.1.2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attributes)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256543" y="1832035"/>
            <a:ext cx="8321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ServiceAccessPoint</a:t>
            </a:r>
            <a:r>
              <a:rPr lang="en-US" altLang="ko-KR" dirty="0"/>
              <a:t>[1..n] : subnetwork </a:t>
            </a:r>
            <a:r>
              <a:rPr lang="ko-KR" altLang="en-US" dirty="0"/>
              <a:t>범위 안에 </a:t>
            </a:r>
            <a:r>
              <a:rPr lang="en-US" altLang="ko-KR" dirty="0"/>
              <a:t>server</a:t>
            </a:r>
            <a:r>
              <a:rPr lang="ko-KR" altLang="en-US" dirty="0"/>
              <a:t>를 식별한다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LogicalDevice</a:t>
            </a:r>
            <a:r>
              <a:rPr lang="en-US" altLang="ko-KR" dirty="0"/>
              <a:t>[1..n]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GenServer</a:t>
            </a:r>
            <a:r>
              <a:rPr lang="ko-KR" altLang="en-US" dirty="0"/>
              <a:t> 에 </a:t>
            </a:r>
            <a:r>
              <a:rPr lang="ko-KR" altLang="en-US" dirty="0" err="1"/>
              <a:t>포함되어있는</a:t>
            </a:r>
            <a:r>
              <a:rPr lang="ko-KR" altLang="en-US" dirty="0"/>
              <a:t> </a:t>
            </a:r>
            <a:r>
              <a:rPr lang="en-US" altLang="ko-KR" dirty="0"/>
              <a:t>logical device </a:t>
            </a:r>
            <a:r>
              <a:rPr lang="ko-KR" altLang="en-US" dirty="0"/>
              <a:t>를 식별한다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FileSystem</a:t>
            </a:r>
            <a:r>
              <a:rPr lang="en-US" altLang="ko-KR" dirty="0"/>
              <a:t>[0..n] : </a:t>
            </a:r>
            <a:r>
              <a:rPr lang="en-US" altLang="ko-KR" dirty="0" err="1"/>
              <a:t>GenServer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포함되어있는</a:t>
            </a:r>
            <a:r>
              <a:rPr lang="ko-KR" altLang="en-US" dirty="0"/>
              <a:t> </a:t>
            </a:r>
            <a:r>
              <a:rPr lang="en-US" altLang="ko-KR" dirty="0" err="1"/>
              <a:t>FileSystem</a:t>
            </a:r>
            <a:r>
              <a:rPr lang="ko-KR" altLang="en-US" dirty="0"/>
              <a:t>을 식별한다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TPAppAssociation</a:t>
            </a:r>
            <a:r>
              <a:rPr lang="en-US" altLang="ko-KR" dirty="0"/>
              <a:t>[0..n] – two-party application association</a:t>
            </a:r>
          </a:p>
          <a:p>
            <a:r>
              <a:rPr lang="en-US" altLang="ko-KR" dirty="0"/>
              <a:t>    server </a:t>
            </a:r>
            <a:r>
              <a:rPr lang="ko-KR" altLang="en-US" dirty="0"/>
              <a:t>가 </a:t>
            </a:r>
            <a:r>
              <a:rPr lang="en-US" altLang="ko-KR" dirty="0"/>
              <a:t>two-party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  <a:r>
              <a:rPr lang="ko-KR" altLang="en-US" dirty="0"/>
              <a:t> 을 유지하는 </a:t>
            </a:r>
            <a:r>
              <a:rPr lang="en-US" altLang="ko-KR" dirty="0"/>
              <a:t>client </a:t>
            </a:r>
            <a:r>
              <a:rPr lang="ko-KR" altLang="en-US" dirty="0"/>
              <a:t>를 식별한다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 Clause 8)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MCAppAssociation</a:t>
            </a:r>
            <a:r>
              <a:rPr lang="en-US" altLang="ko-KR" dirty="0"/>
              <a:t> [0..n] – multicast application association</a:t>
            </a:r>
          </a:p>
          <a:p>
            <a:r>
              <a:rPr lang="en-US" altLang="ko-KR" dirty="0"/>
              <a:t>    server(publisher)</a:t>
            </a:r>
            <a:r>
              <a:rPr lang="ko-KR" altLang="en-US" dirty="0"/>
              <a:t>가 </a:t>
            </a:r>
            <a:r>
              <a:rPr lang="en-US" altLang="ko-KR" dirty="0"/>
              <a:t>multicast application association </a:t>
            </a:r>
            <a:r>
              <a:rPr lang="ko-KR" altLang="en-US" dirty="0"/>
              <a:t>을 유지하는 </a:t>
            </a:r>
            <a:r>
              <a:rPr lang="en-US" altLang="ko-KR" dirty="0"/>
              <a:t>subscriber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식별한다</a:t>
            </a:r>
            <a:r>
              <a:rPr lang="en-US" altLang="ko-KR" dirty="0"/>
              <a:t>. (Clause 8)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5192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 Server class services (7.2.1 Overview of directory and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GetDefinition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services)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364803" y="5233986"/>
            <a:ext cx="8321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Device</a:t>
            </a:r>
            <a:r>
              <a:rPr lang="ko-KR" altLang="en-US" dirty="0"/>
              <a:t>의 </a:t>
            </a:r>
            <a:r>
              <a:rPr lang="en-US" altLang="ko-KR" dirty="0"/>
              <a:t>self-description</a:t>
            </a:r>
            <a:r>
              <a:rPr lang="ko-KR" altLang="en-US" dirty="0"/>
              <a:t>을 나타내기 위해 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 err="1"/>
              <a:t>GetXXDirectory</a:t>
            </a:r>
            <a:r>
              <a:rPr lang="en-US" altLang="ko-KR" dirty="0"/>
              <a:t> and </a:t>
            </a:r>
            <a:r>
              <a:rPr lang="en-US" altLang="ko-KR" dirty="0" err="1"/>
              <a:t>GetXXDefinition</a:t>
            </a:r>
            <a:r>
              <a:rPr lang="en-US" altLang="ko-KR" dirty="0"/>
              <a:t> service</a:t>
            </a:r>
            <a:r>
              <a:rPr lang="ko-KR" altLang="en-US" dirty="0"/>
              <a:t>들을 이 파트에서 보여준다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는 완벽한 </a:t>
            </a:r>
            <a:r>
              <a:rPr lang="en-US" altLang="ko-KR" dirty="0"/>
              <a:t>hierarchy</a:t>
            </a:r>
            <a:r>
              <a:rPr lang="ko-KR" altLang="en-US" dirty="0"/>
              <a:t>의 정의</a:t>
            </a:r>
            <a:r>
              <a:rPr lang="en-US" altLang="ko-KR" dirty="0"/>
              <a:t>, </a:t>
            </a:r>
            <a:r>
              <a:rPr lang="ko-KR" altLang="en-US" dirty="0"/>
              <a:t>주어진 </a:t>
            </a:r>
            <a:r>
              <a:rPr lang="en-US" altLang="ko-KR" dirty="0"/>
              <a:t>server </a:t>
            </a:r>
            <a:r>
              <a:rPr lang="ko-KR" altLang="en-US" dirty="0"/>
              <a:t>에 있는 모든 클래스들의 </a:t>
            </a:r>
            <a:r>
              <a:rPr lang="en-US" altLang="ko-KR" dirty="0"/>
              <a:t>instance</a:t>
            </a:r>
            <a:r>
              <a:rPr lang="ko-KR" altLang="en-US" dirty="0"/>
              <a:t>들을 검색하기 위해 이런 </a:t>
            </a:r>
            <a:r>
              <a:rPr lang="en-US" altLang="ko-KR" dirty="0"/>
              <a:t>service</a:t>
            </a:r>
            <a:r>
              <a:rPr lang="ko-KR" altLang="en-US" dirty="0"/>
              <a:t>들을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8EC56-5739-465F-AB5D-9CE10B8ED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300848"/>
            <a:ext cx="6438900" cy="38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3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GenServerDirectory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(7.2.2.1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GetServerDirectory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parameter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table)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457199" y="4924605"/>
            <a:ext cx="8321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r>
              <a:rPr lang="ko-KR" altLang="en-US" dirty="0"/>
              <a:t> 와 </a:t>
            </a:r>
            <a:r>
              <a:rPr lang="en-US" altLang="ko-KR" dirty="0"/>
              <a:t>file system</a:t>
            </a:r>
            <a:r>
              <a:rPr lang="ko-KR" altLang="en-US" dirty="0"/>
              <a:t>의 이름의 </a:t>
            </a:r>
            <a:r>
              <a:rPr lang="en-US" altLang="ko-KR" dirty="0"/>
              <a:t>list</a:t>
            </a:r>
            <a:r>
              <a:rPr lang="ko-KR" altLang="en-US" dirty="0"/>
              <a:t>를 검색하기 위해 </a:t>
            </a:r>
            <a:r>
              <a:rPr lang="en-US" altLang="ko-KR" dirty="0" err="1"/>
              <a:t>GerServerDirectory</a:t>
            </a:r>
            <a:r>
              <a:rPr lang="en-US" altLang="ko-KR" dirty="0"/>
              <a:t> service</a:t>
            </a:r>
            <a:r>
              <a:rPr lang="ko-KR" altLang="en-US" dirty="0"/>
              <a:t>를 사용한다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81C871-F824-4264-B2D8-C754A7A9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69" y="1933395"/>
            <a:ext cx="3090862" cy="26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1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GenServerDirectory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(7.2.2.2 Request)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356870" y="1608163"/>
            <a:ext cx="8321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ObjectClass</a:t>
            </a:r>
            <a:r>
              <a:rPr lang="en-US" altLang="ko-KR" dirty="0"/>
              <a:t> : </a:t>
            </a:r>
            <a:r>
              <a:rPr lang="ko-KR" altLang="en-US" dirty="0"/>
              <a:t>선택한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 err="1"/>
              <a:t>identificatio</a:t>
            </a:r>
            <a:r>
              <a:rPr lang="ko-KR" altLang="en-US" dirty="0"/>
              <a:t>을 포함한다</a:t>
            </a:r>
            <a:r>
              <a:rPr lang="en-US" altLang="ko-KR" dirty="0"/>
              <a:t>. Client</a:t>
            </a:r>
            <a:r>
              <a:rPr lang="ko-KR" altLang="en-US" dirty="0"/>
              <a:t>는 다음의 클래스들을 선택한다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logical-device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File-system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Response+</a:t>
            </a:r>
            <a:r>
              <a:rPr lang="ko-KR" altLang="en-US" dirty="0"/>
              <a:t>는 </a:t>
            </a:r>
            <a:r>
              <a:rPr lang="en-US" altLang="ko-KR" dirty="0"/>
              <a:t>service </a:t>
            </a:r>
            <a:r>
              <a:rPr lang="ko-KR" altLang="en-US" dirty="0"/>
              <a:t>요청이 성공했을 때를 나타낸다</a:t>
            </a:r>
            <a:r>
              <a:rPr lang="en-US" altLang="ko-KR" dirty="0"/>
              <a:t>. </a:t>
            </a:r>
            <a:r>
              <a:rPr lang="ko-KR" altLang="en-US" dirty="0"/>
              <a:t>성공하면 다음의 결과를 반환한다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Reference [0..n] : </a:t>
            </a:r>
            <a:r>
              <a:rPr lang="en-US" altLang="ko-KR" dirty="0" err="1"/>
              <a:t>objectclass</a:t>
            </a:r>
            <a:r>
              <a:rPr lang="ko-KR" altLang="en-US" dirty="0"/>
              <a:t>가 </a:t>
            </a:r>
            <a:r>
              <a:rPr lang="en-US" altLang="ko-KR" dirty="0"/>
              <a:t>Logical-device</a:t>
            </a:r>
            <a:r>
              <a:rPr lang="ko-KR" altLang="en-US" dirty="0"/>
              <a:t>에 </a:t>
            </a:r>
            <a:r>
              <a:rPr lang="ko-KR" altLang="en-US" dirty="0" err="1"/>
              <a:t>설정되어있을</a:t>
            </a:r>
            <a:r>
              <a:rPr lang="ko-KR" altLang="en-US" dirty="0"/>
              <a:t> 때 </a:t>
            </a:r>
            <a:r>
              <a:rPr lang="en-US" altLang="ko-KR" dirty="0"/>
              <a:t>logical device </a:t>
            </a:r>
            <a:r>
              <a:rPr lang="ko-KR" altLang="en-US" dirty="0"/>
              <a:t>의 </a:t>
            </a:r>
            <a:r>
              <a:rPr lang="en-US" altLang="ko-KR" dirty="0" err="1"/>
              <a:t>ObjectReference</a:t>
            </a:r>
            <a:r>
              <a:rPr lang="en-US" altLang="ko-KR" dirty="0"/>
              <a:t> </a:t>
            </a:r>
            <a:r>
              <a:rPr lang="ko-KR" altLang="en-US" dirty="0"/>
              <a:t>를 포함한다</a:t>
            </a:r>
            <a:r>
              <a:rPr lang="en-US" altLang="ko-KR" dirty="0"/>
              <a:t>. </a:t>
            </a:r>
            <a:r>
              <a:rPr lang="ko-KR" altLang="en-US" dirty="0"/>
              <a:t>또는 </a:t>
            </a:r>
            <a:r>
              <a:rPr lang="en-US" altLang="ko-KR" dirty="0" err="1"/>
              <a:t>objectclass</a:t>
            </a:r>
            <a:r>
              <a:rPr lang="ko-KR" altLang="en-US" dirty="0"/>
              <a:t>에 </a:t>
            </a:r>
            <a:r>
              <a:rPr lang="en-US" altLang="ko-KR" dirty="0"/>
              <a:t>file-system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 err="1"/>
              <a:t>설정되어있으면</a:t>
            </a:r>
            <a:r>
              <a:rPr lang="ko-KR" altLang="en-US" dirty="0"/>
              <a:t> </a:t>
            </a:r>
            <a:r>
              <a:rPr lang="en-US" altLang="ko-KR" dirty="0"/>
              <a:t>file system</a:t>
            </a:r>
            <a:r>
              <a:rPr lang="ko-KR" altLang="en-US" dirty="0"/>
              <a:t>에 </a:t>
            </a:r>
            <a:r>
              <a:rPr lang="en-US" altLang="ko-KR" dirty="0"/>
              <a:t>file name </a:t>
            </a:r>
            <a:r>
              <a:rPr lang="ko-KR" altLang="en-US" dirty="0"/>
              <a:t>을 포함한다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Response-</a:t>
            </a:r>
            <a:r>
              <a:rPr lang="ko-KR" altLang="en-US" dirty="0"/>
              <a:t>는 </a:t>
            </a:r>
            <a:r>
              <a:rPr lang="en-US" altLang="ko-KR" dirty="0"/>
              <a:t>service </a:t>
            </a:r>
            <a:r>
              <a:rPr lang="ko-KR" altLang="en-US" dirty="0"/>
              <a:t>요청이 실패했을 때를 나타낸다</a:t>
            </a:r>
            <a:r>
              <a:rPr lang="en-US" altLang="ko-KR" dirty="0"/>
              <a:t>. </a:t>
            </a:r>
            <a:r>
              <a:rPr lang="ko-KR" altLang="en-US" dirty="0"/>
              <a:t>이 때 적절한 </a:t>
            </a:r>
            <a:r>
              <a:rPr lang="en-US" altLang="ko-KR" dirty="0" err="1"/>
              <a:t>ServiceError</a:t>
            </a:r>
            <a:r>
              <a:rPr lang="ko-KR" altLang="en-US" dirty="0"/>
              <a:t>를 반환한다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6034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 Application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association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(8.1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Introduction)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356870" y="1608163"/>
            <a:ext cx="83219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Application association model</a:t>
            </a:r>
            <a:r>
              <a:rPr lang="ko-KR" altLang="en-US" dirty="0"/>
              <a:t>은 </a:t>
            </a:r>
            <a:r>
              <a:rPr lang="en-US" altLang="ko-KR" dirty="0"/>
              <a:t>device</a:t>
            </a:r>
            <a:r>
              <a:rPr lang="ko-KR" altLang="en-US" dirty="0"/>
              <a:t> 의 다양한 타입들 사이에 어떻게 커뮤니케이션 해야 될 지에 대한 제공으로 구성된다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Model</a:t>
            </a:r>
            <a:r>
              <a:rPr lang="ko-KR" altLang="en-US" dirty="0"/>
              <a:t>은 다음과 같이 구성된다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definition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associations</a:t>
            </a:r>
            <a:r>
              <a:rPr lang="ko-KR" altLang="en-US" dirty="0"/>
              <a:t> </a:t>
            </a:r>
            <a:r>
              <a:rPr lang="en-US" altLang="ko-KR" dirty="0"/>
              <a:t>(two-party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multicast)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Access control concepts (serve</a:t>
            </a:r>
            <a:r>
              <a:rPr lang="ko-KR" altLang="en-US" dirty="0"/>
              <a:t>에 </a:t>
            </a:r>
            <a:r>
              <a:rPr lang="en-US" altLang="ko-KR" dirty="0"/>
              <a:t>instance</a:t>
            </a:r>
            <a:r>
              <a:rPr lang="ko-KR" altLang="en-US" dirty="0"/>
              <a:t> 들에 대한 </a:t>
            </a:r>
            <a:r>
              <a:rPr lang="en-US" altLang="ko-KR" dirty="0"/>
              <a:t>access </a:t>
            </a:r>
            <a:r>
              <a:rPr lang="ko-KR" altLang="en-US" dirty="0"/>
              <a:t>에 저항하는 방법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접근에 대한 </a:t>
            </a:r>
            <a:r>
              <a:rPr lang="en-US" altLang="ko-KR" dirty="0"/>
              <a:t>restriction</a:t>
            </a:r>
            <a:r>
              <a:rPr lang="ko-KR" altLang="en-US" dirty="0"/>
              <a:t>에 대한 </a:t>
            </a:r>
            <a:r>
              <a:rPr lang="en-US" altLang="ko-KR" dirty="0"/>
              <a:t>security requirements</a:t>
            </a:r>
            <a:r>
              <a:rPr lang="ko-KR" altLang="en-US" dirty="0"/>
              <a:t>는 </a:t>
            </a:r>
            <a:r>
              <a:rPr lang="en-US" altLang="ko-KR" dirty="0"/>
              <a:t>61850-5</a:t>
            </a:r>
            <a:r>
              <a:rPr lang="ko-KR" altLang="en-US" dirty="0"/>
              <a:t>에 정의된다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19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8.2 Concept of application associations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356870" y="1608163"/>
            <a:ext cx="8321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Application association model</a:t>
            </a:r>
            <a:r>
              <a:rPr lang="ko-KR" altLang="en-US" dirty="0"/>
              <a:t>은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 와 </a:t>
            </a:r>
            <a:r>
              <a:rPr lang="en-US" altLang="ko-KR" dirty="0"/>
              <a:t>server</a:t>
            </a:r>
            <a:r>
              <a:rPr lang="ko-KR" altLang="en-US" dirty="0"/>
              <a:t> 사이의 </a:t>
            </a:r>
            <a:r>
              <a:rPr lang="en-US" altLang="ko-KR" dirty="0"/>
              <a:t>association</a:t>
            </a:r>
            <a:r>
              <a:rPr lang="ko-KR" altLang="en-US" dirty="0"/>
              <a:t>을 관리를 위해 제공된 </a:t>
            </a:r>
            <a:r>
              <a:rPr lang="en-US" altLang="ko-KR" dirty="0"/>
              <a:t>service (two-party)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Multicast</a:t>
            </a:r>
            <a:r>
              <a:rPr lang="ko-KR" altLang="en-US" dirty="0"/>
              <a:t> </a:t>
            </a:r>
            <a:r>
              <a:rPr lang="en-US" altLang="ko-KR" dirty="0"/>
              <a:t>messaging</a:t>
            </a:r>
            <a:r>
              <a:rPr lang="ko-KR" altLang="en-US" dirty="0"/>
              <a:t> 에 대한 </a:t>
            </a:r>
            <a:r>
              <a:rPr lang="en-US" altLang="ko-KR" dirty="0"/>
              <a:t>association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관리를 위해 제공된 </a:t>
            </a:r>
            <a:r>
              <a:rPr lang="en-US" altLang="ko-KR" dirty="0"/>
              <a:t>service</a:t>
            </a:r>
          </a:p>
          <a:p>
            <a:r>
              <a:rPr lang="en-US" altLang="ko-KR" dirty="0"/>
              <a:t>    (GOOSE, Sampled value)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two-party application association class </a:t>
            </a:r>
            <a:r>
              <a:rPr lang="ko-KR" altLang="en-US" dirty="0"/>
              <a:t>는 </a:t>
            </a:r>
            <a:r>
              <a:rPr lang="en-US" altLang="ko-KR" dirty="0"/>
              <a:t>service</a:t>
            </a:r>
            <a:r>
              <a:rPr lang="ko-KR" altLang="en-US" dirty="0"/>
              <a:t>의 </a:t>
            </a:r>
            <a:r>
              <a:rPr lang="en-US" altLang="ko-KR" dirty="0"/>
              <a:t>request 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를 전달한다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Multicast application association class</a:t>
            </a:r>
            <a:r>
              <a:rPr lang="ko-KR" altLang="en-US" dirty="0"/>
              <a:t>는 </a:t>
            </a:r>
            <a:r>
              <a:rPr lang="en-US" altLang="ko-KR" dirty="0"/>
              <a:t>unconfirmed service</a:t>
            </a:r>
            <a:r>
              <a:rPr lang="ko-KR" altLang="en-US" dirty="0"/>
              <a:t>를 전달하는게 가능한데 오직 한방향으로만 가능하다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Application association </a:t>
            </a:r>
            <a:r>
              <a:rPr lang="ko-KR" altLang="en-US" dirty="0"/>
              <a:t>은 </a:t>
            </a:r>
            <a:r>
              <a:rPr lang="en-US" altLang="ko-KR" dirty="0"/>
              <a:t>device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의 접근을 컨트롤 하는 메커니즘을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1372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 TWO-PARTY-APPLICATION-ASSOCIATION (TPAA) class model (8.3.1 TPAA class definition /8.3.1.1 TPAA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79BAF-508B-4956-9A90-50E945C4293C}"/>
              </a:ext>
            </a:extLst>
          </p:cNvPr>
          <p:cNvSpPr/>
          <p:nvPr/>
        </p:nvSpPr>
        <p:spPr>
          <a:xfrm>
            <a:off x="364803" y="2967063"/>
            <a:ext cx="8321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TPAA type</a:t>
            </a:r>
            <a:r>
              <a:rPr lang="ko-KR" altLang="en-US" dirty="0"/>
              <a:t>은 양방향의 </a:t>
            </a:r>
            <a:r>
              <a:rPr lang="en-US" altLang="ko-KR" dirty="0"/>
              <a:t>connection- oriented information exchange 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Application associations</a:t>
            </a:r>
            <a:r>
              <a:rPr lang="ko-KR" altLang="en-US" dirty="0"/>
              <a:t>는 믿을 수 있고 </a:t>
            </a:r>
            <a:r>
              <a:rPr lang="en-US" altLang="ko-KR" dirty="0"/>
              <a:t>information flow</a:t>
            </a:r>
            <a:r>
              <a:rPr lang="ko-KR" altLang="en-US" dirty="0"/>
              <a:t>는 기기들 사이에서 </a:t>
            </a:r>
            <a:r>
              <a:rPr lang="en-US" altLang="ko-KR"/>
              <a:t>control</a:t>
            </a:r>
            <a:r>
              <a:rPr lang="ko-KR" altLang="en-US"/>
              <a:t>되어야한다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End-to-end flow control</a:t>
            </a:r>
            <a:r>
              <a:rPr lang="ko-KR" altLang="en-US" dirty="0"/>
              <a:t> 에서 목적지의 </a:t>
            </a:r>
            <a:r>
              <a:rPr lang="en-US" altLang="ko-KR" dirty="0"/>
              <a:t>buffer</a:t>
            </a:r>
            <a:r>
              <a:rPr lang="ko-KR" altLang="en-US" dirty="0"/>
              <a:t>보다 많은 양의 정보가 보내지면 안된다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655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 TWO-PARTY-APPLICATION-ASSOCIATION (TPAA) class model (8.3.1 TPAA class definition /8.3.1.1 TPAA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B812B8-FB44-40AF-81D9-C29066FD9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014467"/>
            <a:ext cx="5875159" cy="37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1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(5.3.1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487388"/>
            <a:ext cx="691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IEC 61850 </a:t>
            </a:r>
            <a:r>
              <a:rPr lang="ko-KR" altLang="en-US" dirty="0"/>
              <a:t>전체에 대한 </a:t>
            </a:r>
            <a:r>
              <a:rPr lang="en-US" altLang="ko-KR" dirty="0"/>
              <a:t>meta model</a:t>
            </a:r>
            <a:r>
              <a:rPr lang="ko-KR" altLang="en-US" dirty="0"/>
              <a:t>을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Meta model</a:t>
            </a:r>
            <a:r>
              <a:rPr lang="ko-KR" altLang="en-US" dirty="0"/>
              <a:t>은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/>
              <a:t>information exchange</a:t>
            </a:r>
            <a:r>
              <a:rPr lang="ko-KR" altLang="en-US" dirty="0"/>
              <a:t>에 관하여 </a:t>
            </a:r>
            <a:r>
              <a:rPr lang="en-US" altLang="ko-KR" dirty="0"/>
              <a:t>device</a:t>
            </a:r>
            <a:r>
              <a:rPr lang="ko-KR" altLang="en-US" dirty="0"/>
              <a:t>의 묘사를 위한 </a:t>
            </a:r>
            <a:r>
              <a:rPr lang="en-US" altLang="ko-KR" dirty="0"/>
              <a:t>class</a:t>
            </a:r>
            <a:r>
              <a:rPr lang="ko-KR" altLang="en-US" dirty="0"/>
              <a:t>들을 구성한다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6219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 TWO-PARTY-APPLICATION-ASSOCIATION (TPAA) class model (8.3.1 TPAA class definition /8.3.1.1 TPAA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05309-9087-41FF-A680-024D0487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500" y="2751133"/>
            <a:ext cx="5064606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12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 TWO-PARTY-APPLICATION-ASSOCIATION (TPAA) class model (8.3.1 TPAA class definition /8.3.1.1 TPAA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C95AA-C6E5-4DB1-8FF5-2669F5FB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08" y="2242803"/>
            <a:ext cx="6962790" cy="27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6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8.3.1.2 TPAA class attributes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5E4B3-8B5E-40E9-BD25-58AB84885845}"/>
              </a:ext>
            </a:extLst>
          </p:cNvPr>
          <p:cNvSpPr/>
          <p:nvPr/>
        </p:nvSpPr>
        <p:spPr>
          <a:xfrm>
            <a:off x="256543" y="1544663"/>
            <a:ext cx="83219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AssociationId</a:t>
            </a:r>
            <a:r>
              <a:rPr lang="en-US" altLang="ko-KR" dirty="0"/>
              <a:t> : application association</a:t>
            </a:r>
            <a:r>
              <a:rPr lang="ko-KR" altLang="en-US" dirty="0"/>
              <a:t>을 식별하기 위해 사용되는 </a:t>
            </a:r>
            <a:r>
              <a:rPr lang="en-US" altLang="ko-KR" dirty="0"/>
              <a:t>id</a:t>
            </a:r>
            <a:r>
              <a:rPr lang="ko-KR" altLang="en-US" dirty="0"/>
              <a:t>를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AuthenticationParameter</a:t>
            </a:r>
            <a:r>
              <a:rPr lang="en-US" altLang="ko-KR" dirty="0"/>
              <a:t> : server </a:t>
            </a:r>
            <a:r>
              <a:rPr lang="ko-KR" altLang="en-US" dirty="0"/>
              <a:t>의 특정 </a:t>
            </a:r>
            <a:r>
              <a:rPr lang="en-US" altLang="ko-KR" dirty="0"/>
              <a:t>access </a:t>
            </a:r>
            <a:r>
              <a:rPr lang="ko-KR" altLang="en-US" dirty="0"/>
              <a:t>관점의 </a:t>
            </a:r>
            <a:r>
              <a:rPr lang="en-US" altLang="ko-KR" dirty="0"/>
              <a:t>instance </a:t>
            </a:r>
            <a:r>
              <a:rPr lang="ko-KR" altLang="en-US" dirty="0"/>
              <a:t>에 접근하기 위한 허용을 요구하는 정보를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86D2609-249E-4E65-A4F8-FE85755715FF}"/>
              </a:ext>
            </a:extLst>
          </p:cNvPr>
          <p:cNvSpPr txBox="1">
            <a:spLocks/>
          </p:cNvSpPr>
          <p:nvPr/>
        </p:nvSpPr>
        <p:spPr>
          <a:xfrm>
            <a:off x="459743" y="3118853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8.3.2 TPAA services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8.3.2.1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Overview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7E1A9-081F-403A-AB6B-27204722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4217248"/>
            <a:ext cx="6371892" cy="16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9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8.3.2 TPAA services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5E4B3-8B5E-40E9-BD25-58AB84885845}"/>
              </a:ext>
            </a:extLst>
          </p:cNvPr>
          <p:cNvSpPr/>
          <p:nvPr/>
        </p:nvSpPr>
        <p:spPr>
          <a:xfrm>
            <a:off x="256543" y="1377718"/>
            <a:ext cx="8321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는 특정 </a:t>
            </a:r>
            <a:r>
              <a:rPr lang="en-US" altLang="ko-KR" dirty="0"/>
              <a:t>server</a:t>
            </a:r>
            <a:r>
              <a:rPr lang="ko-KR" altLang="en-US" dirty="0"/>
              <a:t>에 </a:t>
            </a:r>
            <a:r>
              <a:rPr lang="en-US" altLang="ko-KR" dirty="0"/>
              <a:t>two-party type</a:t>
            </a:r>
            <a:r>
              <a:rPr lang="ko-KR" altLang="en-US" dirty="0"/>
              <a:t>의 </a:t>
            </a:r>
            <a:r>
              <a:rPr lang="en-US" altLang="ko-KR" dirty="0"/>
              <a:t>application association</a:t>
            </a:r>
            <a:r>
              <a:rPr lang="ko-KR" altLang="en-US" dirty="0"/>
              <a:t>을 만들기 위한 </a:t>
            </a:r>
            <a:r>
              <a:rPr lang="en-US" altLang="ko-KR" dirty="0"/>
              <a:t>Associate service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99B37-97BA-47BA-A125-3725D2B7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0" y="2257462"/>
            <a:ext cx="3333022" cy="33861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FD42E7-6E19-4810-A877-04A0D2309CE4}"/>
              </a:ext>
            </a:extLst>
          </p:cNvPr>
          <p:cNvSpPr/>
          <p:nvPr/>
        </p:nvSpPr>
        <p:spPr>
          <a:xfrm>
            <a:off x="3646663" y="2657869"/>
            <a:ext cx="52257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ServerAccessPointReference</a:t>
            </a:r>
            <a:r>
              <a:rPr lang="en-US" altLang="ko-KR" dirty="0"/>
              <a:t> : application association</a:t>
            </a:r>
            <a:r>
              <a:rPr lang="ko-KR" altLang="en-US" dirty="0"/>
              <a:t>을 만들기위한 </a:t>
            </a:r>
            <a:r>
              <a:rPr lang="en-US" altLang="ko-KR" dirty="0"/>
              <a:t>server</a:t>
            </a:r>
            <a:r>
              <a:rPr lang="ko-KR" altLang="en-US" dirty="0"/>
              <a:t>를 식별한다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AutehnticationParameter</a:t>
            </a:r>
            <a:r>
              <a:rPr lang="en-US" altLang="ko-KR" dirty="0"/>
              <a:t> : </a:t>
            </a:r>
            <a:r>
              <a:rPr lang="ko-KR" altLang="en-US" dirty="0" err="1"/>
              <a:t>오픈된</a:t>
            </a:r>
            <a:r>
              <a:rPr lang="ko-KR" altLang="en-US" dirty="0"/>
              <a:t> </a:t>
            </a:r>
            <a:r>
              <a:rPr lang="en-US" altLang="ko-KR" dirty="0"/>
              <a:t>application association</a:t>
            </a:r>
            <a:r>
              <a:rPr lang="ko-KR" altLang="en-US" dirty="0"/>
              <a:t>을 위한 </a:t>
            </a:r>
            <a:r>
              <a:rPr lang="en-US" altLang="ko-KR" dirty="0" err="1"/>
              <a:t>authenticationParameter</a:t>
            </a:r>
            <a:r>
              <a:rPr lang="ko-KR" altLang="en-US" dirty="0"/>
              <a:t>를 정의한다</a:t>
            </a:r>
            <a:r>
              <a:rPr lang="en-US" altLang="ko-KR" dirty="0"/>
              <a:t>. </a:t>
            </a:r>
            <a:r>
              <a:rPr lang="en-US" altLang="ko-KR" dirty="0" err="1"/>
              <a:t>authenticationParameter</a:t>
            </a:r>
            <a:r>
              <a:rPr lang="ko-KR" altLang="en-US" dirty="0"/>
              <a:t>와 맞는 파라미터가 없으면 서비스 요청은 거절되고 적절한 이유가 반환된다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987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8.3.2.2.2 Request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99B37-97BA-47BA-A125-3725D2B7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7" y="1857054"/>
            <a:ext cx="3333022" cy="33861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FD42E7-6E19-4810-A877-04A0D2309CE4}"/>
              </a:ext>
            </a:extLst>
          </p:cNvPr>
          <p:cNvSpPr/>
          <p:nvPr/>
        </p:nvSpPr>
        <p:spPr>
          <a:xfrm>
            <a:off x="3545063" y="1857054"/>
            <a:ext cx="52257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Response+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AssociationId</a:t>
            </a:r>
            <a:r>
              <a:rPr lang="en-US" altLang="ko-KR" dirty="0"/>
              <a:t> : application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  <a:r>
              <a:rPr lang="ko-KR" altLang="en-US" dirty="0"/>
              <a:t>을 </a:t>
            </a:r>
            <a:r>
              <a:rPr lang="ko-KR" altLang="en-US" dirty="0" err="1"/>
              <a:t>자별화하기</a:t>
            </a:r>
            <a:r>
              <a:rPr lang="ko-KR" altLang="en-US" dirty="0"/>
              <a:t> 위해 사용한다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Result : application association</a:t>
            </a:r>
            <a:r>
              <a:rPr lang="ko-KR" altLang="en-US" dirty="0"/>
              <a:t>의 </a:t>
            </a:r>
            <a:r>
              <a:rPr lang="en-US" altLang="ko-KR" dirty="0"/>
              <a:t>establishment</a:t>
            </a:r>
            <a:r>
              <a:rPr lang="ko-KR" altLang="en-US" dirty="0"/>
              <a:t>가 성공적인지 </a:t>
            </a:r>
            <a:r>
              <a:rPr lang="ko-KR" altLang="en-US" dirty="0" err="1"/>
              <a:t>아닌지에</a:t>
            </a:r>
            <a:r>
              <a:rPr lang="ko-KR" altLang="en-US" dirty="0"/>
              <a:t> 대해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Response –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서비스 요청 실패하면 적절한 에러메시지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203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8.3.2.3 Abort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5E4B3-8B5E-40E9-BD25-58AB84885845}"/>
              </a:ext>
            </a:extLst>
          </p:cNvPr>
          <p:cNvSpPr/>
          <p:nvPr/>
        </p:nvSpPr>
        <p:spPr>
          <a:xfrm>
            <a:off x="256543" y="1377718"/>
            <a:ext cx="8321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 와 </a:t>
            </a:r>
            <a:r>
              <a:rPr lang="en-US" altLang="ko-KR" dirty="0"/>
              <a:t>server </a:t>
            </a:r>
            <a:r>
              <a:rPr lang="ko-KR" altLang="en-US" dirty="0"/>
              <a:t>사이에 특정한 </a:t>
            </a:r>
            <a:r>
              <a:rPr lang="en-US" altLang="ko-KR" dirty="0"/>
              <a:t>application association</a:t>
            </a:r>
            <a:r>
              <a:rPr lang="ko-KR" altLang="en-US" dirty="0"/>
              <a:t> 의 갑작스러운 </a:t>
            </a:r>
            <a:r>
              <a:rPr lang="ko-KR" altLang="en-US" dirty="0" err="1"/>
              <a:t>연결끊김에서</a:t>
            </a:r>
            <a:r>
              <a:rPr lang="ko-KR" altLang="en-US" dirty="0"/>
              <a:t> 사용한다</a:t>
            </a:r>
            <a:r>
              <a:rPr lang="en-US" altLang="ko-KR" dirty="0"/>
              <a:t>.  Abrupt</a:t>
            </a:r>
            <a:r>
              <a:rPr lang="ko-KR" altLang="en-US" dirty="0"/>
              <a:t>는 모든 서비스 요청을 폐기하고 더 이상의 서비스 처리는 하지 않아야 함을 의미한다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D42E7-6E19-4810-A877-04A0D2309CE4}"/>
              </a:ext>
            </a:extLst>
          </p:cNvPr>
          <p:cNvSpPr/>
          <p:nvPr/>
        </p:nvSpPr>
        <p:spPr>
          <a:xfrm>
            <a:off x="3646663" y="2728948"/>
            <a:ext cx="52257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AssociationId</a:t>
            </a:r>
            <a:r>
              <a:rPr lang="en-US" altLang="ko-KR" dirty="0"/>
              <a:t> : </a:t>
            </a:r>
            <a:r>
              <a:rPr lang="ko-KR" altLang="en-US" dirty="0"/>
              <a:t>중단되어야 하는 </a:t>
            </a:r>
            <a:r>
              <a:rPr lang="en-US" altLang="ko-KR" dirty="0"/>
              <a:t>association</a:t>
            </a:r>
            <a:r>
              <a:rPr lang="ko-KR" altLang="en-US" dirty="0"/>
              <a:t>을 정의한다</a:t>
            </a:r>
            <a:r>
              <a:rPr lang="en-US" altLang="ko-KR" dirty="0"/>
              <a:t>. Indication</a:t>
            </a:r>
            <a:r>
              <a:rPr lang="ko-KR" altLang="en-US" dirty="0"/>
              <a:t>은 내재하는 </a:t>
            </a:r>
            <a:r>
              <a:rPr lang="en-US" altLang="ko-KR" dirty="0"/>
              <a:t>layer</a:t>
            </a:r>
            <a:r>
              <a:rPr lang="ko-KR" altLang="en-US" dirty="0"/>
              <a:t>에서 발행되거나 </a:t>
            </a:r>
            <a:r>
              <a:rPr lang="en-US" altLang="ko-KR" dirty="0"/>
              <a:t>association</a:t>
            </a:r>
            <a:r>
              <a:rPr lang="ko-KR" altLang="en-US" dirty="0"/>
              <a:t>의 </a:t>
            </a:r>
            <a:r>
              <a:rPr lang="ko-KR" altLang="en-US" dirty="0" err="1"/>
              <a:t>멀리있는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로 부터 </a:t>
            </a:r>
            <a:r>
              <a:rPr lang="ko-KR" altLang="en-US" dirty="0" err="1"/>
              <a:t>보내진다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Reason : association</a:t>
            </a:r>
            <a:r>
              <a:rPr lang="ko-KR" altLang="en-US" dirty="0"/>
              <a:t>이 </a:t>
            </a:r>
            <a:r>
              <a:rPr lang="ko-KR" altLang="en-US" dirty="0" err="1"/>
              <a:t>중단되어야되는</a:t>
            </a:r>
            <a:r>
              <a:rPr lang="ko-KR" altLang="en-US" dirty="0"/>
              <a:t> 이유를 정의한다</a:t>
            </a:r>
            <a:r>
              <a:rPr lang="en-US" altLang="ko-KR" dirty="0"/>
              <a:t>. </a:t>
            </a:r>
            <a:r>
              <a:rPr lang="ko-KR" altLang="en-US" dirty="0"/>
              <a:t>이유는 </a:t>
            </a:r>
            <a:r>
              <a:rPr lang="en-US" altLang="ko-KR" dirty="0"/>
              <a:t>underlying layer</a:t>
            </a:r>
            <a:r>
              <a:rPr lang="ko-KR" altLang="en-US" dirty="0"/>
              <a:t>에서 혹은 </a:t>
            </a:r>
            <a:r>
              <a:rPr lang="en-US" altLang="ko-KR" dirty="0"/>
              <a:t>association</a:t>
            </a:r>
            <a:r>
              <a:rPr lang="ko-KR" altLang="en-US" dirty="0"/>
              <a:t>의 </a:t>
            </a:r>
            <a:r>
              <a:rPr lang="en-US" altLang="ko-KR" dirty="0"/>
              <a:t>remote user</a:t>
            </a:r>
            <a:r>
              <a:rPr lang="ko-KR" altLang="en-US" dirty="0"/>
              <a:t>로 부터 만들어진다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3E9E25-6E84-437E-8A94-B9E142E4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80" y="2728948"/>
            <a:ext cx="3114083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3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8.3.2.3 Abort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D42E7-6E19-4810-A877-04A0D2309CE4}"/>
              </a:ext>
            </a:extLst>
          </p:cNvPr>
          <p:cNvSpPr/>
          <p:nvPr/>
        </p:nvSpPr>
        <p:spPr>
          <a:xfrm>
            <a:off x="3646663" y="3198848"/>
            <a:ext cx="5225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Indication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AssociationId</a:t>
            </a:r>
            <a:r>
              <a:rPr lang="en-US" altLang="ko-KR" dirty="0"/>
              <a:t> : </a:t>
            </a:r>
            <a:r>
              <a:rPr lang="ko-KR" altLang="en-US" dirty="0"/>
              <a:t>중단된 </a:t>
            </a:r>
            <a:r>
              <a:rPr lang="en-US" altLang="ko-KR" dirty="0" err="1"/>
              <a:t>associaion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Reason : application association</a:t>
            </a:r>
            <a:r>
              <a:rPr lang="ko-KR" altLang="en-US" dirty="0"/>
              <a:t>의 갑작스러운 종료의 이유를 정의한다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3E9E25-6E84-437E-8A94-B9E142E4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80" y="2640048"/>
            <a:ext cx="3114083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5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3" y="547858"/>
            <a:ext cx="8522653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8.3.2.4 Release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D42E7-6E19-4810-A877-04A0D2309CE4}"/>
              </a:ext>
            </a:extLst>
          </p:cNvPr>
          <p:cNvSpPr/>
          <p:nvPr/>
        </p:nvSpPr>
        <p:spPr>
          <a:xfrm>
            <a:off x="3441700" y="2301048"/>
            <a:ext cx="54973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AssociationId</a:t>
            </a:r>
            <a:r>
              <a:rPr lang="en-US" altLang="ko-KR" dirty="0"/>
              <a:t> : </a:t>
            </a:r>
            <a:r>
              <a:rPr lang="ko-KR" altLang="en-US" dirty="0"/>
              <a:t>종료된 </a:t>
            </a:r>
            <a:r>
              <a:rPr lang="en-US" altLang="ko-KR" dirty="0"/>
              <a:t>association 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Response+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AssociationId</a:t>
            </a:r>
            <a:r>
              <a:rPr lang="en-US" altLang="ko-KR" dirty="0"/>
              <a:t> : </a:t>
            </a:r>
            <a:r>
              <a:rPr lang="ko-KR" altLang="en-US" dirty="0"/>
              <a:t>종료된 </a:t>
            </a:r>
            <a:r>
              <a:rPr lang="en-US" altLang="ko-KR" dirty="0"/>
              <a:t>association 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Result : application association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종료가 성공적이라면 </a:t>
            </a:r>
            <a:r>
              <a:rPr lang="en-US" altLang="ko-KR" dirty="0"/>
              <a:t>Result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Response-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가 실패하면 적절한 </a:t>
            </a:r>
            <a:r>
              <a:rPr lang="en-US" altLang="ko-KR" dirty="0" err="1"/>
              <a:t>serviceError</a:t>
            </a:r>
            <a:r>
              <a:rPr lang="ko-KR" altLang="en-US" dirty="0"/>
              <a:t>를 반환한다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instance-not-available, parameter-value-inappropriate etc.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진행되는 </a:t>
            </a:r>
            <a:r>
              <a:rPr lang="en-US" altLang="ko-KR" dirty="0"/>
              <a:t>service </a:t>
            </a:r>
            <a:r>
              <a:rPr lang="ko-KR" altLang="en-US" dirty="0"/>
              <a:t>가 완료되기 전에 </a:t>
            </a:r>
            <a:r>
              <a:rPr lang="en-US" altLang="ko-KR" dirty="0"/>
              <a:t>release </a:t>
            </a:r>
            <a:r>
              <a:rPr lang="ko-KR" altLang="en-US" dirty="0"/>
              <a:t>가 요청되는 경우에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Response-</a:t>
            </a:r>
            <a:r>
              <a:rPr lang="ko-KR" altLang="en-US" dirty="0"/>
              <a:t> 를 반환하고 </a:t>
            </a:r>
            <a:r>
              <a:rPr lang="en-US" altLang="ko-KR" dirty="0"/>
              <a:t>application association</a:t>
            </a:r>
            <a:r>
              <a:rPr lang="ko-KR" altLang="en-US" dirty="0"/>
              <a:t>은 종료되지 않는다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C07BA7-AD4A-4A72-85CC-892706B703B8}"/>
              </a:ext>
            </a:extLst>
          </p:cNvPr>
          <p:cNvSpPr/>
          <p:nvPr/>
        </p:nvSpPr>
        <p:spPr>
          <a:xfrm>
            <a:off x="256543" y="1377718"/>
            <a:ext cx="8321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사이에 </a:t>
            </a:r>
            <a:r>
              <a:rPr lang="en-US" altLang="ko-KR" dirty="0"/>
              <a:t>application association</a:t>
            </a:r>
            <a:r>
              <a:rPr lang="ko-KR" altLang="en-US" dirty="0"/>
              <a:t> 연결을 자연스럽게 끊는데 사용한다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service request</a:t>
            </a:r>
            <a:r>
              <a:rPr lang="ko-KR" altLang="en-US" dirty="0"/>
              <a:t>들이 완전히 끝난 뒤에 종료 되어야 한다</a:t>
            </a:r>
            <a:r>
              <a:rPr lang="en-US" altLang="ko-KR" dirty="0"/>
              <a:t>. </a:t>
            </a:r>
            <a:r>
              <a:rPr lang="ko-KR" altLang="en-US" dirty="0"/>
              <a:t>연결이 끊긴 후에는 새로운 </a:t>
            </a:r>
            <a:r>
              <a:rPr lang="en-US" altLang="ko-KR" dirty="0"/>
              <a:t>request</a:t>
            </a:r>
            <a:r>
              <a:rPr lang="ko-KR" altLang="en-US" dirty="0"/>
              <a:t>들이 발행되면 안된다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7A6F6-801B-493F-A3FC-3133DC33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3130906"/>
            <a:ext cx="2810197" cy="26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37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016569" y="1608163"/>
            <a:ext cx="69102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다음의</a:t>
            </a:r>
            <a:r>
              <a:rPr lang="en-US" altLang="ko-KR" dirty="0"/>
              <a:t> class</a:t>
            </a:r>
            <a:r>
              <a:rPr lang="ko-KR" altLang="en-US" dirty="0"/>
              <a:t>들을 정의하고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Server : device</a:t>
            </a:r>
            <a:r>
              <a:rPr lang="ko-KR" altLang="en-US" dirty="0"/>
              <a:t>의 외부적으로 보이는 행동들을 나타낸다</a:t>
            </a:r>
            <a:r>
              <a:rPr lang="en-US" altLang="ko-KR" dirty="0"/>
              <a:t>. </a:t>
            </a:r>
            <a:r>
              <a:rPr lang="ko-KR" altLang="en-US" dirty="0"/>
              <a:t>다른 </a:t>
            </a:r>
            <a:r>
              <a:rPr lang="en-US" altLang="ko-KR" dirty="0"/>
              <a:t>ASCI </a:t>
            </a:r>
            <a:r>
              <a:rPr lang="ko-KR" altLang="en-US" dirty="0"/>
              <a:t>모델들은 </a:t>
            </a:r>
            <a:r>
              <a:rPr lang="en-US" altLang="ko-KR" dirty="0"/>
              <a:t>server</a:t>
            </a:r>
            <a:r>
              <a:rPr lang="ko-KR" altLang="en-US" dirty="0"/>
              <a:t>의 한 부분이다</a:t>
            </a:r>
            <a:r>
              <a:rPr lang="en-US" altLang="ko-KR" dirty="0"/>
              <a:t>. (</a:t>
            </a:r>
            <a:r>
              <a:rPr lang="ko-KR" altLang="en-US" dirty="0"/>
              <a:t> 여기에서 </a:t>
            </a:r>
            <a:r>
              <a:rPr lang="en-US" altLang="ko-KR" dirty="0"/>
              <a:t>Server</a:t>
            </a:r>
            <a:r>
              <a:rPr lang="ko-KR" altLang="en-US" dirty="0"/>
              <a:t>는 두가지 역할을 하는데 </a:t>
            </a:r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communication </a:t>
            </a:r>
            <a:r>
              <a:rPr lang="ko-KR" altLang="en-US" dirty="0"/>
              <a:t>하는 역할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peer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r>
              <a:rPr lang="ko-KR" altLang="en-US" dirty="0"/>
              <a:t>에게 정보를 보내는 역할을 한다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Logical device : domain – specific application function</a:t>
            </a:r>
            <a:r>
              <a:rPr lang="ko-KR" altLang="en-US" dirty="0"/>
              <a:t>들의 </a:t>
            </a:r>
            <a:r>
              <a:rPr lang="en-US" altLang="ko-KR" dirty="0"/>
              <a:t>group</a:t>
            </a:r>
            <a:r>
              <a:rPr lang="ko-KR" altLang="en-US" dirty="0"/>
              <a:t>에 의해서 사용되고 제공되는 정보를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Logical node : single domain- specific application function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사용되고 제공되는 정보들을 포함한다</a:t>
            </a:r>
            <a:r>
              <a:rPr lang="en-US" altLang="ko-KR" dirty="0"/>
              <a:t>.  ( ex) overvoltage protection , circuit- breaker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objects : typed information</a:t>
            </a:r>
            <a:r>
              <a:rPr lang="ko-KR" altLang="en-US" dirty="0"/>
              <a:t>을 정의하기 위한 수단을 제공한다</a:t>
            </a:r>
            <a:r>
              <a:rPr lang="en-US" altLang="ko-KR" dirty="0"/>
              <a:t>. ( ex) logical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에 포함된 </a:t>
            </a:r>
            <a:r>
              <a:rPr lang="en-US" altLang="ko-KR" dirty="0"/>
              <a:t>position of a switch , timestamp </a:t>
            </a:r>
          </a:p>
        </p:txBody>
      </p:sp>
    </p:spTree>
    <p:extLst>
      <p:ext uri="{BB962C8B-B14F-4D97-AF65-F5344CB8AC3E}">
        <p14:creationId xmlns:p14="http://schemas.microsoft.com/office/powerpoint/2010/main" val="42932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4900" y="2657597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각각의 </a:t>
            </a:r>
            <a:r>
              <a:rPr lang="en-US" altLang="ko-KR" dirty="0"/>
              <a:t>model</a:t>
            </a:r>
            <a:r>
              <a:rPr lang="ko-KR" altLang="en-US" dirty="0"/>
              <a:t>들은 </a:t>
            </a:r>
            <a:r>
              <a:rPr lang="en-US" altLang="ko-KR" dirty="0"/>
              <a:t>class</a:t>
            </a:r>
            <a:r>
              <a:rPr lang="ko-KR" altLang="en-US" dirty="0"/>
              <a:t>로서 정의된다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들은 </a:t>
            </a:r>
            <a:r>
              <a:rPr lang="en-US" altLang="ko-KR" dirty="0"/>
              <a:t>attribute</a:t>
            </a:r>
            <a:r>
              <a:rPr lang="ko-KR" altLang="en-US" dirty="0"/>
              <a:t>들과 </a:t>
            </a:r>
            <a:r>
              <a:rPr lang="en-US" altLang="ko-KR" dirty="0"/>
              <a:t>service</a:t>
            </a:r>
            <a:r>
              <a:rPr lang="ko-KR" altLang="en-US" dirty="0"/>
              <a:t>들로 구성된다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다음 각각의 클래스들은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reference</a:t>
            </a:r>
            <a:r>
              <a:rPr lang="ko-KR" altLang="en-US" dirty="0"/>
              <a:t>를 가진다</a:t>
            </a:r>
            <a:r>
              <a:rPr lang="en-US" altLang="ko-KR" dirty="0"/>
              <a:t>. : logical device, logical node, and data object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6856F-0D49-4BA8-835A-57C8E284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337"/>
            <a:ext cx="3644900" cy="3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041400" y="3476218"/>
            <a:ext cx="726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Logical device, logical node, data objects </a:t>
            </a:r>
            <a:r>
              <a:rPr lang="ko-KR" altLang="en-US" dirty="0"/>
              <a:t>와 </a:t>
            </a:r>
            <a:r>
              <a:rPr lang="en-US" altLang="ko-KR" dirty="0"/>
              <a:t>data attribute</a:t>
            </a:r>
            <a:r>
              <a:rPr lang="ko-KR" altLang="en-US" dirty="0"/>
              <a:t>는 각각 속하는 같은 </a:t>
            </a:r>
            <a:r>
              <a:rPr lang="en-US" altLang="ko-KR" dirty="0"/>
              <a:t>container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들 속에  </a:t>
            </a:r>
            <a:r>
              <a:rPr lang="en-US" altLang="ko-KR" dirty="0"/>
              <a:t>unique name </a:t>
            </a:r>
            <a:r>
              <a:rPr lang="ko-KR" altLang="en-US" dirty="0"/>
              <a:t>인 </a:t>
            </a:r>
            <a:r>
              <a:rPr lang="en-US" altLang="ko-KR" dirty="0"/>
              <a:t>object name</a:t>
            </a:r>
            <a:r>
              <a:rPr lang="ko-KR" altLang="en-US" dirty="0"/>
              <a:t>을 가진다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각각은 </a:t>
            </a:r>
            <a:r>
              <a:rPr lang="en-US" altLang="ko-KR" dirty="0"/>
              <a:t>object reference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container</a:t>
            </a:r>
            <a:r>
              <a:rPr lang="ko-KR" altLang="en-US" dirty="0"/>
              <a:t>로 부터 모든 </a:t>
            </a:r>
            <a:r>
              <a:rPr lang="en-US" altLang="ko-KR" dirty="0"/>
              <a:t>object name</a:t>
            </a:r>
            <a:r>
              <a:rPr lang="ko-KR" altLang="en-US" dirty="0"/>
              <a:t>들의 연쇄이다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여기의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들은 서로 연쇄적일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D2257B-B384-4870-8B0F-9888C4B1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8" y="1703455"/>
            <a:ext cx="7926024" cy="14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591822" y="1898590"/>
            <a:ext cx="7759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ACSI</a:t>
            </a:r>
            <a:r>
              <a:rPr lang="ko-KR" altLang="en-US" dirty="0"/>
              <a:t>는 </a:t>
            </a:r>
            <a:r>
              <a:rPr lang="en-US" altLang="ko-KR" dirty="0"/>
              <a:t>data objects,</a:t>
            </a:r>
            <a:r>
              <a:rPr lang="ko-KR" altLang="en-US" dirty="0"/>
              <a:t> </a:t>
            </a:r>
            <a:r>
              <a:rPr lang="en-US" altLang="ko-KR" dirty="0"/>
              <a:t>data attributes, data sets</a:t>
            </a:r>
            <a:r>
              <a:rPr lang="ko-KR" altLang="en-US" dirty="0"/>
              <a:t> 에 대해 작용되는 </a:t>
            </a:r>
            <a:r>
              <a:rPr lang="en-US" altLang="ko-KR" dirty="0"/>
              <a:t>service</a:t>
            </a:r>
            <a:r>
              <a:rPr lang="ko-KR" altLang="en-US" dirty="0"/>
              <a:t>들을 제공하는 다음의 모델들로 구성되어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와 </a:t>
            </a:r>
            <a:r>
              <a:rPr lang="en-US" altLang="ko-KR" dirty="0"/>
              <a:t>data attribute</a:t>
            </a:r>
            <a:r>
              <a:rPr lang="ko-KR" altLang="en-US" dirty="0"/>
              <a:t>의 </a:t>
            </a:r>
            <a:r>
              <a:rPr lang="en-US" altLang="ko-KR" dirty="0"/>
              <a:t>grouping</a:t>
            </a:r>
            <a:r>
              <a:rPr lang="ko-KR" altLang="en-US" dirty="0"/>
              <a:t>을 허용한다</a:t>
            </a:r>
            <a:r>
              <a:rPr lang="en-US" altLang="ko-KR" dirty="0"/>
              <a:t>. Direct access, reporting, logging, GOOSE messaging , sampled value exchange</a:t>
            </a:r>
            <a:r>
              <a:rPr lang="ko-KR" altLang="en-US" dirty="0"/>
              <a:t>를 위해 사용된다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Substitution : process value </a:t>
            </a:r>
            <a:r>
              <a:rPr lang="ko-KR" altLang="en-US" dirty="0"/>
              <a:t>를 다른 </a:t>
            </a:r>
            <a:r>
              <a:rPr lang="en-US" altLang="ko-KR" dirty="0"/>
              <a:t>value</a:t>
            </a:r>
            <a:r>
              <a:rPr lang="ko-KR" altLang="en-US" dirty="0"/>
              <a:t>로 대체하는 것을 </a:t>
            </a:r>
            <a:r>
              <a:rPr lang="en-US" altLang="ko-KR" dirty="0"/>
              <a:t>support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group control : </a:t>
            </a:r>
            <a:r>
              <a:rPr lang="ko-KR" altLang="en-US" dirty="0"/>
              <a:t>하나의 </a:t>
            </a:r>
            <a:r>
              <a:rPr lang="en-US" altLang="ko-KR" dirty="0"/>
              <a:t>setting value</a:t>
            </a:r>
            <a:r>
              <a:rPr lang="ko-KR" altLang="en-US" dirty="0"/>
              <a:t>의 </a:t>
            </a:r>
            <a:r>
              <a:rPr lang="en-US" altLang="ko-KR" dirty="0"/>
              <a:t>set</a:t>
            </a:r>
            <a:r>
              <a:rPr lang="ko-KR" altLang="en-US" dirty="0"/>
              <a:t>을 다른 </a:t>
            </a:r>
            <a:r>
              <a:rPr lang="en-US" altLang="ko-KR" dirty="0"/>
              <a:t>set</a:t>
            </a:r>
            <a:r>
              <a:rPr lang="ko-KR" altLang="en-US" dirty="0"/>
              <a:t>으로 바꾸는 방법과 </a:t>
            </a:r>
            <a:r>
              <a:rPr lang="en-US" altLang="ko-KR" dirty="0"/>
              <a:t>setting group</a:t>
            </a:r>
            <a:r>
              <a:rPr lang="ko-KR" altLang="en-US" dirty="0"/>
              <a:t>을 수정하는 방법을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logging</a:t>
            </a:r>
            <a:r>
              <a:rPr lang="ko-KR" altLang="en-US" dirty="0"/>
              <a:t> </a:t>
            </a:r>
            <a:r>
              <a:rPr lang="en-US" altLang="ko-KR" dirty="0"/>
              <a:t>: client</a:t>
            </a:r>
            <a:r>
              <a:rPr lang="ko-KR" altLang="en-US" dirty="0"/>
              <a:t>나 </a:t>
            </a:r>
            <a:r>
              <a:rPr lang="en-US" altLang="ko-KR" dirty="0"/>
              <a:t>configuration </a:t>
            </a:r>
            <a:r>
              <a:rPr lang="ko-KR" altLang="en-US" dirty="0"/>
              <a:t>에 의해 설정된 </a:t>
            </a:r>
            <a:r>
              <a:rPr lang="en-US" altLang="ko-KR" dirty="0"/>
              <a:t>parameter</a:t>
            </a:r>
            <a:r>
              <a:rPr lang="ko-KR" altLang="en-US" dirty="0"/>
              <a:t>에 기반한 </a:t>
            </a:r>
            <a:r>
              <a:rPr lang="en-US" altLang="ko-KR" dirty="0"/>
              <a:t>log</a:t>
            </a:r>
            <a:r>
              <a:rPr lang="ko-KR" altLang="en-US" dirty="0"/>
              <a:t>와 </a:t>
            </a:r>
            <a:r>
              <a:rPr lang="en-US" altLang="ko-KR" dirty="0"/>
              <a:t>report</a:t>
            </a:r>
            <a:r>
              <a:rPr lang="ko-KR" altLang="en-US" dirty="0"/>
              <a:t> 를 만드는 것에 대한 상태를 나타낸다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97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15043</TotalTime>
  <Words>2688</Words>
  <Application>Microsoft Office PowerPoint</Application>
  <PresentationFormat>화면 슬라이드 쇼(4:3)</PresentationFormat>
  <Paragraphs>409</Paragraphs>
  <Slides>58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맑은 고딕 (제목)</vt:lpstr>
      <vt:lpstr>맑은 고딕</vt:lpstr>
      <vt:lpstr>나눔고딕</vt:lpstr>
      <vt:lpstr>Arial</vt:lpstr>
      <vt:lpstr>Wingdings</vt:lpstr>
      <vt:lpstr>Office 테마</vt:lpstr>
      <vt:lpstr>IEC  61850-7-2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김은숙</cp:lastModifiedBy>
  <cp:revision>163</cp:revision>
  <cp:lastPrinted>2011-08-28T13:13:29Z</cp:lastPrinted>
  <dcterms:created xsi:type="dcterms:W3CDTF">2011-08-24T01:05:33Z</dcterms:created>
  <dcterms:modified xsi:type="dcterms:W3CDTF">2018-02-08T05:18:41Z</dcterms:modified>
</cp:coreProperties>
</file>