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8"/>
  </p:notesMasterIdLst>
  <p:handoutMasterIdLst>
    <p:handoutMasterId r:id="rId39"/>
  </p:handoutMasterIdLst>
  <p:sldIdLst>
    <p:sldId id="257" r:id="rId2"/>
    <p:sldId id="353" r:id="rId3"/>
    <p:sldId id="412" r:id="rId4"/>
    <p:sldId id="414" r:id="rId5"/>
    <p:sldId id="415" r:id="rId6"/>
    <p:sldId id="416" r:id="rId7"/>
    <p:sldId id="417" r:id="rId8"/>
    <p:sldId id="418" r:id="rId9"/>
    <p:sldId id="444" r:id="rId10"/>
    <p:sldId id="445" r:id="rId11"/>
    <p:sldId id="419" r:id="rId12"/>
    <p:sldId id="420" r:id="rId13"/>
    <p:sldId id="421" r:id="rId14"/>
    <p:sldId id="422" r:id="rId15"/>
    <p:sldId id="423" r:id="rId16"/>
    <p:sldId id="424" r:id="rId17"/>
    <p:sldId id="425" r:id="rId18"/>
    <p:sldId id="426" r:id="rId19"/>
    <p:sldId id="427" r:id="rId20"/>
    <p:sldId id="428" r:id="rId21"/>
    <p:sldId id="429" r:id="rId22"/>
    <p:sldId id="430" r:id="rId23"/>
    <p:sldId id="431" r:id="rId24"/>
    <p:sldId id="432" r:id="rId25"/>
    <p:sldId id="433" r:id="rId26"/>
    <p:sldId id="435" r:id="rId27"/>
    <p:sldId id="434" r:id="rId28"/>
    <p:sldId id="436" r:id="rId29"/>
    <p:sldId id="437" r:id="rId30"/>
    <p:sldId id="438" r:id="rId31"/>
    <p:sldId id="439" r:id="rId32"/>
    <p:sldId id="440" r:id="rId33"/>
    <p:sldId id="441" r:id="rId34"/>
    <p:sldId id="442" r:id="rId35"/>
    <p:sldId id="443" r:id="rId36"/>
    <p:sldId id="278" r:id="rId37"/>
  </p:sldIdLst>
  <p:sldSz cx="9144000" cy="6858000" type="screen4x3"/>
  <p:notesSz cx="9939338" cy="6805613"/>
  <p:embeddedFontLst>
    <p:embeddedFont>
      <p:font typeface="나눔고딕" charset="-127"/>
      <p:regular r:id="rId40"/>
      <p:bold r:id="rId41"/>
    </p:embeddedFont>
    <p:embeddedFont>
      <p:font typeface="맑은 고딕" pitchFamily="50" charset="-127"/>
      <p:regular r:id="rId42"/>
      <p:bold r:id="rId4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14E"/>
    <a:srgbClr val="3D3C3E"/>
    <a:srgbClr val="063656"/>
    <a:srgbClr val="08456E"/>
    <a:srgbClr val="569CF0"/>
    <a:srgbClr val="8DBDF7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1" autoAdjust="0"/>
    <p:restoredTop sz="86364" autoAdjust="0"/>
  </p:normalViewPr>
  <p:slideViewPr>
    <p:cSldViewPr snapToGrid="0">
      <p:cViewPr varScale="1">
        <p:scale>
          <a:sx n="79" d="100"/>
          <a:sy n="79" d="100"/>
        </p:scale>
        <p:origin x="-444" y="-96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2144"/>
        <p:guide pos="313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2.fntdata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7047" cy="340281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9993" y="0"/>
            <a:ext cx="4307047" cy="340281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2018-03-14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64151"/>
            <a:ext cx="4307047" cy="340281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9993" y="6464151"/>
            <a:ext cx="4307047" cy="340281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7047" cy="340281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9993" y="0"/>
            <a:ext cx="4307047" cy="340281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2018-03-14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7075" y="511175"/>
            <a:ext cx="3405188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3935" y="3232666"/>
            <a:ext cx="7951470" cy="3062526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64151"/>
            <a:ext cx="4307047" cy="340281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9993" y="6464151"/>
            <a:ext cx="4307047" cy="340281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670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84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989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8982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4474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2089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0665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5981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8059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231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2521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2672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4119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8251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9620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1763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5931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5263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1299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2167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587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0969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7615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4053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9878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5640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3541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1184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875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334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214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445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01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757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C2CC-604C-4406-8CF9-71D7D66466B5}" type="datetime1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9BF0-386A-48AE-AA5C-58ED83C40358}" type="datetime1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36C0-CE7B-4B90-B989-E979B327954B}" type="datetime1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2F71A39E-4E25-4D66-9480-0C3FC7BD5839}" type="datetime1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4F4F720B-388B-4B96-A046-D0674744111C}" type="datetime1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B9E2F7A9-9E06-4FE8-9BC0-A77CABEBD58B}" type="datetime1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1603" y="2086113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5400" b="1" spc="-250" dirty="0">
                <a:solidFill>
                  <a:schemeClr val="accent4">
                    <a:lumMod val="50000"/>
                  </a:schemeClr>
                </a:solidFill>
              </a:rPr>
              <a:t>IEC  61850-7-2</a:t>
            </a:r>
            <a:endParaRPr lang="ko-KR" altLang="en-US" sz="54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8DF4F9D4-D854-4FF7-A3B2-0FD47BAAA686}"/>
              </a:ext>
            </a:extLst>
          </p:cNvPr>
          <p:cNvSpPr txBox="1">
            <a:spLocks/>
          </p:cNvSpPr>
          <p:nvPr/>
        </p:nvSpPr>
        <p:spPr>
          <a:xfrm>
            <a:off x="256544" y="481465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17.2.3.2.2.8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BufOvfl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– possible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information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loss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BE61439-CFB4-423C-9060-513FAFBAA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822" y="1551708"/>
            <a:ext cx="5951178" cy="332768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C77D3C08-5053-4325-BE8D-45A774F3E049}"/>
              </a:ext>
            </a:extLst>
          </p:cNvPr>
          <p:cNvSpPr/>
          <p:nvPr/>
        </p:nvSpPr>
        <p:spPr>
          <a:xfrm>
            <a:off x="608546" y="5156208"/>
            <a:ext cx="77262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전송을 위해 </a:t>
            </a:r>
            <a:r>
              <a:rPr lang="ko-KR" altLang="en-US" dirty="0" err="1"/>
              <a:t>포맷되어있지</a:t>
            </a:r>
            <a:r>
              <a:rPr lang="ko-KR" altLang="en-US" dirty="0"/>
              <a:t> 않고 </a:t>
            </a:r>
            <a:r>
              <a:rPr lang="ko-KR" altLang="en-US" dirty="0" err="1"/>
              <a:t>큐화되어있는</a:t>
            </a:r>
            <a:r>
              <a:rPr lang="ko-KR" altLang="en-US" dirty="0"/>
              <a:t> </a:t>
            </a:r>
            <a:r>
              <a:rPr lang="en-US" altLang="ko-KR" dirty="0"/>
              <a:t>entry </a:t>
            </a:r>
            <a:r>
              <a:rPr lang="ko-KR" altLang="en-US" dirty="0"/>
              <a:t>를 버리는 것을 보여준다</a:t>
            </a:r>
            <a:r>
              <a:rPr lang="en-US" altLang="ko-KR" dirty="0"/>
              <a:t>. </a:t>
            </a:r>
            <a:r>
              <a:rPr lang="ko-KR" altLang="en-US" dirty="0"/>
              <a:t>그러므로 </a:t>
            </a:r>
            <a:r>
              <a:rPr lang="en-US" altLang="ko-KR" dirty="0" err="1"/>
              <a:t>BufOvfl</a:t>
            </a:r>
            <a:r>
              <a:rPr lang="ko-KR" altLang="en-US" dirty="0"/>
              <a:t>는 전송을 위해 생성된 다음 </a:t>
            </a:r>
            <a:r>
              <a:rPr lang="en-US" altLang="ko-KR" dirty="0"/>
              <a:t>report</a:t>
            </a:r>
            <a:r>
              <a:rPr lang="ko-KR" altLang="en-US" dirty="0"/>
              <a:t> 에 </a:t>
            </a:r>
            <a:r>
              <a:rPr lang="en-US" altLang="ko-KR" dirty="0"/>
              <a:t>TRUE </a:t>
            </a:r>
            <a:r>
              <a:rPr lang="ko-KR" altLang="en-US" dirty="0"/>
              <a:t>로 </a:t>
            </a:r>
            <a:r>
              <a:rPr lang="ko-KR" altLang="en-US" dirty="0" err="1"/>
              <a:t>설정해야한다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5258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xmlns="" id="{7450C65A-5B36-45A2-991D-63274362CB8A}"/>
              </a:ext>
            </a:extLst>
          </p:cNvPr>
          <p:cNvSpPr txBox="1">
            <a:spLocks/>
          </p:cNvSpPr>
          <p:nvPr/>
        </p:nvSpPr>
        <p:spPr>
          <a:xfrm>
            <a:off x="256544" y="624059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17.2.3.2.2.9 Entry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93125BFF-42EA-448F-815F-DAD87699D864}"/>
              </a:ext>
            </a:extLst>
          </p:cNvPr>
          <p:cNvSpPr/>
          <p:nvPr/>
        </p:nvSpPr>
        <p:spPr>
          <a:xfrm>
            <a:off x="256544" y="1319679"/>
            <a:ext cx="745877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err="1"/>
              <a:t>TimeOfEntry</a:t>
            </a:r>
            <a:r>
              <a:rPr lang="en-US" altLang="ko-KR" b="1" dirty="0"/>
              <a:t> – report time stamp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TimeOfEntry</a:t>
            </a:r>
            <a:r>
              <a:rPr lang="en-US" altLang="ko-KR" dirty="0"/>
              <a:t> </a:t>
            </a:r>
            <a:r>
              <a:rPr lang="ko-KR" altLang="en-US" dirty="0"/>
              <a:t>는 </a:t>
            </a:r>
            <a:r>
              <a:rPr lang="en-US" altLang="ko-KR" dirty="0"/>
              <a:t>entry ID </a:t>
            </a:r>
            <a:r>
              <a:rPr lang="ko-KR" altLang="en-US" dirty="0"/>
              <a:t>가 </a:t>
            </a:r>
            <a:r>
              <a:rPr lang="ko-KR" altLang="en-US" dirty="0" err="1"/>
              <a:t>만들어졌을</a:t>
            </a:r>
            <a:r>
              <a:rPr lang="ko-KR" altLang="en-US" dirty="0"/>
              <a:t> 때 특화된다</a:t>
            </a:r>
            <a:r>
              <a:rPr lang="en-US" altLang="ko-KR" dirty="0"/>
              <a:t>. </a:t>
            </a:r>
            <a:r>
              <a:rPr lang="en-US" altLang="ko-KR" dirty="0" err="1"/>
              <a:t>TimeOfEntry</a:t>
            </a:r>
            <a:r>
              <a:rPr lang="en-US" altLang="ko-KR" dirty="0"/>
              <a:t> </a:t>
            </a:r>
            <a:r>
              <a:rPr lang="ko-KR" altLang="en-US" dirty="0"/>
              <a:t>는 </a:t>
            </a:r>
            <a:r>
              <a:rPr lang="en-US" altLang="ko-KR" dirty="0"/>
              <a:t>report time stamp </a:t>
            </a:r>
            <a:r>
              <a:rPr lang="ko-KR" altLang="en-US" dirty="0"/>
              <a:t>가</a:t>
            </a:r>
            <a:r>
              <a:rPr lang="en-US" altLang="ko-KR" dirty="0"/>
              <a:t> true </a:t>
            </a:r>
            <a:r>
              <a:rPr lang="ko-KR" altLang="en-US" dirty="0" err="1"/>
              <a:t>일때만</a:t>
            </a:r>
            <a:r>
              <a:rPr lang="ko-KR" altLang="en-US" dirty="0"/>
              <a:t> 실행한다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만약에 </a:t>
            </a:r>
            <a:r>
              <a:rPr lang="en-US" altLang="ko-KR" dirty="0"/>
              <a:t>BRCB </a:t>
            </a:r>
            <a:r>
              <a:rPr lang="ko-KR" altLang="en-US" dirty="0"/>
              <a:t>가 </a:t>
            </a:r>
            <a:r>
              <a:rPr lang="en-US" altLang="ko-KR" dirty="0" err="1"/>
              <a:t>TimeOfEntry</a:t>
            </a:r>
            <a:r>
              <a:rPr lang="en-US" altLang="ko-KR" dirty="0"/>
              <a:t> </a:t>
            </a:r>
            <a:r>
              <a:rPr lang="ko-KR" altLang="en-US" dirty="0"/>
              <a:t>를 지원하지 않을 때 </a:t>
            </a:r>
            <a:r>
              <a:rPr lang="en-US" altLang="ko-KR" dirty="0" err="1"/>
              <a:t>OptFlds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en-US" altLang="ko-KR" dirty="0"/>
              <a:t>report-time-stamp</a:t>
            </a:r>
            <a:r>
              <a:rPr lang="ko-KR" altLang="en-US" dirty="0"/>
              <a:t> 설정 하려고 하면 </a:t>
            </a:r>
            <a:r>
              <a:rPr lang="en-US" altLang="ko-KR" dirty="0"/>
              <a:t>negative</a:t>
            </a:r>
            <a:r>
              <a:rPr lang="ko-KR" altLang="en-US" dirty="0"/>
              <a:t> 응답을 야기 시킨다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err="1"/>
              <a:t>EntryID</a:t>
            </a:r>
            <a:r>
              <a:rPr lang="en-US" altLang="ko-KR" b="1" dirty="0"/>
              <a:t> – entry identifier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err="1"/>
              <a:t>EntryData</a:t>
            </a:r>
            <a:r>
              <a:rPr lang="en-US" altLang="ko-KR" b="1" dirty="0"/>
              <a:t> [1..n]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dataRef</a:t>
            </a:r>
            <a:r>
              <a:rPr lang="en-US" altLang="ko-KR" dirty="0"/>
              <a:t>, value, </a:t>
            </a:r>
            <a:r>
              <a:rPr lang="en-US" altLang="ko-KR" dirty="0" err="1"/>
              <a:t>reasoncode</a:t>
            </a:r>
            <a:r>
              <a:rPr lang="en-US" altLang="ko-KR" dirty="0"/>
              <a:t>, data set </a:t>
            </a:r>
            <a:r>
              <a:rPr lang="ko-KR" altLang="en-US" dirty="0"/>
              <a:t>등의 </a:t>
            </a:r>
            <a:r>
              <a:rPr lang="en-US" altLang="ko-KR" dirty="0"/>
              <a:t>data reference </a:t>
            </a:r>
            <a:r>
              <a:rPr lang="ko-KR" altLang="en-US" dirty="0"/>
              <a:t>를 포함한다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값은 </a:t>
            </a:r>
            <a:r>
              <a:rPr lang="en-US" altLang="ko-KR" dirty="0"/>
              <a:t>data set </a:t>
            </a:r>
            <a:r>
              <a:rPr lang="ko-KR" altLang="en-US" dirty="0"/>
              <a:t>의 모든 데이터 값을 결정한다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 a) </a:t>
            </a:r>
            <a:r>
              <a:rPr lang="en-US" altLang="ko-KR" dirty="0" err="1"/>
              <a:t>DataRef</a:t>
            </a:r>
            <a:r>
              <a:rPr lang="ko-KR" altLang="en-US" dirty="0"/>
              <a:t> </a:t>
            </a:r>
            <a:r>
              <a:rPr lang="en-US" altLang="ko-KR" dirty="0"/>
              <a:t>: report </a:t>
            </a:r>
            <a:r>
              <a:rPr lang="ko-KR" altLang="en-US" dirty="0"/>
              <a:t>될 </a:t>
            </a:r>
            <a:r>
              <a:rPr lang="en-US" altLang="ko-KR" dirty="0"/>
              <a:t>dataset </a:t>
            </a:r>
            <a:r>
              <a:rPr lang="ko-KR" altLang="en-US" dirty="0"/>
              <a:t>의 레퍼런스를 포함한다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 b) value : report </a:t>
            </a:r>
            <a:r>
              <a:rPr lang="ko-KR" altLang="en-US" dirty="0"/>
              <a:t>에 포함된 </a:t>
            </a:r>
            <a:r>
              <a:rPr lang="en-US" altLang="ko-KR" dirty="0"/>
              <a:t>data attribute </a:t>
            </a:r>
            <a:r>
              <a:rPr lang="ko-KR" altLang="en-US" dirty="0"/>
              <a:t>값을 포함한다</a:t>
            </a:r>
            <a:r>
              <a:rPr lang="en-US" altLang="ko-KR" dirty="0"/>
              <a:t>. Dataset </a:t>
            </a:r>
            <a:r>
              <a:rPr lang="ko-KR" altLang="en-US" dirty="0"/>
              <a:t>             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의 수는 </a:t>
            </a:r>
            <a:r>
              <a:rPr lang="en-US" altLang="ko-KR" dirty="0" err="1"/>
              <a:t>BufTm</a:t>
            </a:r>
            <a:r>
              <a:rPr lang="en-US" altLang="ko-KR" dirty="0"/>
              <a:t> </a:t>
            </a:r>
            <a:r>
              <a:rPr lang="ko-KR" altLang="en-US" dirty="0"/>
              <a:t>과 및 내부 </a:t>
            </a:r>
            <a:r>
              <a:rPr lang="en-US" altLang="ko-KR" dirty="0"/>
              <a:t>notification </a:t>
            </a:r>
            <a:r>
              <a:rPr lang="ko-KR" altLang="en-US" dirty="0"/>
              <a:t>에 따라 </a:t>
            </a:r>
            <a:r>
              <a:rPr lang="ko-KR" altLang="en-US" dirty="0" smtClean="0"/>
              <a:t>달라지</a:t>
            </a:r>
            <a:r>
              <a:rPr lang="ko-KR" altLang="en-US" dirty="0" smtClean="0"/>
              <a:t>고 </a:t>
            </a:r>
            <a:r>
              <a:rPr lang="en-US" altLang="ko-KR" dirty="0" err="1" smtClean="0"/>
              <a:t>BufTm</a:t>
            </a:r>
            <a:r>
              <a:rPr lang="en-US" altLang="ko-KR" dirty="0" smtClean="0"/>
              <a:t>=0</a:t>
            </a:r>
          </a:p>
          <a:p>
            <a:r>
              <a:rPr lang="en-US" altLang="ko-KR" dirty="0" smtClean="0"/>
              <a:t>     </a:t>
            </a:r>
            <a:r>
              <a:rPr lang="ko-KR" altLang="en-US" dirty="0" smtClean="0"/>
              <a:t>인 경우 </a:t>
            </a:r>
            <a:r>
              <a:rPr lang="en-US" altLang="ko-KR" dirty="0" err="1" smtClean="0"/>
              <a:t>EntryID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생성한 </a:t>
            </a:r>
            <a:r>
              <a:rPr lang="en-US" altLang="ko-KR" dirty="0" smtClean="0"/>
              <a:t>DATA-SET </a:t>
            </a:r>
            <a:r>
              <a:rPr lang="ko-KR" altLang="en-US" dirty="0" smtClean="0"/>
              <a:t>의 값만 포함되어야 한다</a:t>
            </a:r>
            <a:r>
              <a:rPr lang="en-US" altLang="ko-KR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4097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xmlns="" id="{7450C65A-5B36-45A2-991D-63274362CB8A}"/>
              </a:ext>
            </a:extLst>
          </p:cNvPr>
          <p:cNvSpPr txBox="1">
            <a:spLocks/>
          </p:cNvSpPr>
          <p:nvPr/>
        </p:nvSpPr>
        <p:spPr>
          <a:xfrm>
            <a:off x="256544" y="624059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17.2.3.2.2.9 Entry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1579631-E5D0-4B3E-9EDF-9FAB74556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135" y="1706562"/>
            <a:ext cx="6871590" cy="422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99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xmlns="" id="{7450C65A-5B36-45A2-991D-63274362CB8A}"/>
              </a:ext>
            </a:extLst>
          </p:cNvPr>
          <p:cNvSpPr txBox="1">
            <a:spLocks/>
          </p:cNvSpPr>
          <p:nvPr/>
        </p:nvSpPr>
        <p:spPr>
          <a:xfrm>
            <a:off x="256544" y="624059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17.2.3.2.2.9 Entry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93125BFF-42EA-448F-815F-DAD87699D864}"/>
              </a:ext>
            </a:extLst>
          </p:cNvPr>
          <p:cNvSpPr/>
          <p:nvPr/>
        </p:nvSpPr>
        <p:spPr>
          <a:xfrm>
            <a:off x="612144" y="2439938"/>
            <a:ext cx="745877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err="1"/>
              <a:t>BufTm</a:t>
            </a:r>
            <a:r>
              <a:rPr lang="en-US" altLang="ko-KR" b="1" dirty="0"/>
              <a:t> &gt; 0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BufTm</a:t>
            </a:r>
            <a:r>
              <a:rPr lang="en-US" altLang="ko-KR" dirty="0"/>
              <a:t> &gt;0 </a:t>
            </a:r>
            <a:r>
              <a:rPr lang="ko-KR" altLang="en-US" dirty="0"/>
              <a:t>인 경우 </a:t>
            </a:r>
            <a:r>
              <a:rPr lang="en-US" altLang="ko-KR" dirty="0"/>
              <a:t>buffer time </a:t>
            </a:r>
            <a:r>
              <a:rPr lang="ko-KR" altLang="en-US" dirty="0"/>
              <a:t>간격 동안 </a:t>
            </a:r>
            <a:r>
              <a:rPr lang="en-US" altLang="ko-KR" dirty="0" err="1"/>
              <a:t>TrgOps</a:t>
            </a:r>
            <a:r>
              <a:rPr lang="en-US" altLang="ko-KR" dirty="0"/>
              <a:t> </a:t>
            </a:r>
            <a:r>
              <a:rPr lang="ko-KR" altLang="en-US" dirty="0"/>
              <a:t>과 관련된 </a:t>
            </a:r>
            <a:r>
              <a:rPr lang="en-US" altLang="ko-KR" dirty="0"/>
              <a:t>attribute </a:t>
            </a:r>
            <a:r>
              <a:rPr lang="ko-KR" altLang="en-US" dirty="0"/>
              <a:t>를 포함하는 </a:t>
            </a:r>
            <a:r>
              <a:rPr lang="en-US" altLang="ko-KR" dirty="0"/>
              <a:t>data </a:t>
            </a:r>
            <a:r>
              <a:rPr lang="ko-KR" altLang="en-US" dirty="0"/>
              <a:t>집합의 값들이 </a:t>
            </a:r>
            <a:r>
              <a:rPr lang="en-US" altLang="ko-KR" dirty="0"/>
              <a:t>buffer </a:t>
            </a:r>
            <a:r>
              <a:rPr lang="ko-KR" altLang="en-US" dirty="0"/>
              <a:t>시간 동안 </a:t>
            </a:r>
            <a:r>
              <a:rPr lang="en-US" altLang="ko-KR" dirty="0"/>
              <a:t>internal notification </a:t>
            </a:r>
            <a:r>
              <a:rPr lang="ko-KR" altLang="en-US" dirty="0"/>
              <a:t>을 생성한다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err="1"/>
              <a:t>ReasonCode</a:t>
            </a:r>
            <a:r>
              <a:rPr lang="en-US" altLang="ko-KR" b="1" dirty="0"/>
              <a:t> – reason for inclusion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Inclusion </a:t>
            </a:r>
            <a:r>
              <a:rPr lang="ko-KR" altLang="en-US" dirty="0"/>
              <a:t>에 대한 이유는 </a:t>
            </a:r>
            <a:r>
              <a:rPr lang="en-US" altLang="ko-KR" dirty="0" err="1"/>
              <a:t>optFlds</a:t>
            </a:r>
            <a:r>
              <a:rPr lang="en-US" altLang="ko-KR" dirty="0"/>
              <a:t> </a:t>
            </a:r>
            <a:r>
              <a:rPr lang="ko-KR" altLang="en-US" dirty="0"/>
              <a:t>가 </a:t>
            </a:r>
            <a:r>
              <a:rPr lang="en-US" altLang="ko-KR" dirty="0"/>
              <a:t>reason- for– inclusion (=TRUE) </a:t>
            </a:r>
            <a:r>
              <a:rPr lang="ko-KR" altLang="en-US" dirty="0"/>
              <a:t>를 포함해야 </a:t>
            </a:r>
            <a:r>
              <a:rPr lang="en-US" altLang="ko-KR" dirty="0"/>
              <a:t>report </a:t>
            </a:r>
            <a:r>
              <a:rPr lang="ko-KR" altLang="en-US" dirty="0"/>
              <a:t>에 포함할 수 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7708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xmlns="" id="{7450C65A-5B36-45A2-991D-63274362CB8A}"/>
              </a:ext>
            </a:extLst>
          </p:cNvPr>
          <p:cNvSpPr txBox="1">
            <a:spLocks/>
          </p:cNvSpPr>
          <p:nvPr/>
        </p:nvSpPr>
        <p:spPr>
          <a:xfrm>
            <a:off x="256544" y="420859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17.2.3.2.3 Procedures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for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report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generation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(overview)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C2C923E-1197-4917-AC95-7BC529E8F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44" y="1431209"/>
            <a:ext cx="5684837" cy="542679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11F64DF4-E422-4B24-AA8A-2A8E5C7FA756}"/>
              </a:ext>
            </a:extLst>
          </p:cNvPr>
          <p:cNvSpPr/>
          <p:nvPr/>
        </p:nvSpPr>
        <p:spPr>
          <a:xfrm>
            <a:off x="713581" y="1103859"/>
            <a:ext cx="4391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BRCB</a:t>
            </a:r>
            <a:r>
              <a:rPr lang="ko-KR" altLang="en-US" dirty="0"/>
              <a:t> 와 </a:t>
            </a:r>
            <a:r>
              <a:rPr lang="en-US" altLang="ko-KR" dirty="0"/>
              <a:t>report </a:t>
            </a:r>
            <a:r>
              <a:rPr lang="ko-KR" altLang="en-US" dirty="0"/>
              <a:t>처리</a:t>
            </a:r>
            <a:r>
              <a:rPr lang="en-US" altLang="ko-KR" dirty="0"/>
              <a:t> </a:t>
            </a:r>
            <a:r>
              <a:rPr lang="ko-KR" altLang="en-US" dirty="0"/>
              <a:t>간의 주요 관계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6552A75-530F-44A0-B290-12A5BFB7B48F}"/>
              </a:ext>
            </a:extLst>
          </p:cNvPr>
          <p:cNvSpPr/>
          <p:nvPr/>
        </p:nvSpPr>
        <p:spPr>
          <a:xfrm>
            <a:off x="4917444" y="2883491"/>
            <a:ext cx="43916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BRCB </a:t>
            </a:r>
            <a:r>
              <a:rPr lang="ko-KR" altLang="en-US" dirty="0"/>
              <a:t>는 </a:t>
            </a:r>
            <a:r>
              <a:rPr lang="en-US" altLang="ko-KR" dirty="0"/>
              <a:t>report </a:t>
            </a:r>
            <a:r>
              <a:rPr lang="ko-KR" altLang="en-US" dirty="0"/>
              <a:t>를 위해 활성화 되어있어야 하고 </a:t>
            </a:r>
            <a:r>
              <a:rPr lang="en-US" altLang="ko-KR" dirty="0"/>
              <a:t>report </a:t>
            </a:r>
            <a:r>
              <a:rPr lang="ko-KR" altLang="en-US" dirty="0"/>
              <a:t>받을 </a:t>
            </a:r>
            <a:r>
              <a:rPr lang="en-US" altLang="ko-KR" dirty="0"/>
              <a:t>client </a:t>
            </a:r>
            <a:r>
              <a:rPr lang="ko-KR" altLang="en-US" dirty="0"/>
              <a:t>와 연결되어 있어야 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5418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xmlns="" id="{7450C65A-5B36-45A2-991D-63274362CB8A}"/>
              </a:ext>
            </a:extLst>
          </p:cNvPr>
          <p:cNvSpPr txBox="1">
            <a:spLocks/>
          </p:cNvSpPr>
          <p:nvPr/>
        </p:nvSpPr>
        <p:spPr>
          <a:xfrm>
            <a:off x="256544" y="420859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17.2.3.2.3. Data-change, quality-change, and data-update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E052100D-93B8-4281-A06B-5D5695D1FA25}"/>
              </a:ext>
            </a:extLst>
          </p:cNvPr>
          <p:cNvSpPr/>
          <p:nvPr/>
        </p:nvSpPr>
        <p:spPr>
          <a:xfrm>
            <a:off x="574044" y="1384292"/>
            <a:ext cx="745877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Data-change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Trigger option data-change (</a:t>
            </a:r>
            <a:r>
              <a:rPr lang="en-US" altLang="ko-KR" dirty="0" err="1"/>
              <a:t>TrgOps.dchg</a:t>
            </a:r>
            <a:r>
              <a:rPr lang="ko-KR" altLang="en-US" dirty="0"/>
              <a:t> 가 </a:t>
            </a:r>
            <a:r>
              <a:rPr lang="en-US" altLang="ko-KR" dirty="0"/>
              <a:t>TRUE) </a:t>
            </a:r>
            <a:r>
              <a:rPr lang="en-US" altLang="ko-KR" dirty="0" err="1"/>
              <a:t>DataAttribute</a:t>
            </a:r>
            <a:r>
              <a:rPr lang="en-US" altLang="ko-KR" dirty="0"/>
              <a:t> </a:t>
            </a:r>
            <a:r>
              <a:rPr lang="ko-KR" altLang="en-US" dirty="0"/>
              <a:t>값이 변경하면 </a:t>
            </a:r>
            <a:r>
              <a:rPr lang="en-US" altLang="ko-KR" dirty="0"/>
              <a:t>report </a:t>
            </a:r>
            <a:r>
              <a:rPr lang="ko-KR" altLang="en-US" dirty="0"/>
              <a:t>를 보낸다</a:t>
            </a:r>
            <a:r>
              <a:rPr lang="en-US" altLang="ko-KR" dirty="0"/>
              <a:t>. </a:t>
            </a:r>
            <a:r>
              <a:rPr lang="en-US" altLang="ko-KR" dirty="0" err="1"/>
              <a:t>TrgOps.dchg</a:t>
            </a:r>
            <a:r>
              <a:rPr lang="en-US" altLang="ko-KR" dirty="0"/>
              <a:t> </a:t>
            </a:r>
            <a:r>
              <a:rPr lang="ko-KR" altLang="en-US" dirty="0"/>
              <a:t>가 </a:t>
            </a:r>
            <a:r>
              <a:rPr lang="en-US" altLang="ko-KR" dirty="0"/>
              <a:t>FALSE </a:t>
            </a:r>
            <a:r>
              <a:rPr lang="ko-KR" altLang="en-US" dirty="0"/>
              <a:t>값이 변해도 </a:t>
            </a:r>
            <a:r>
              <a:rPr lang="en-US" altLang="ko-KR" dirty="0"/>
              <a:t>report </a:t>
            </a:r>
            <a:r>
              <a:rPr lang="ko-KR" altLang="en-US" dirty="0"/>
              <a:t>를 발행하면 안된다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Quality-change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Trigger option quality-change (</a:t>
            </a:r>
            <a:r>
              <a:rPr lang="en-US" altLang="ko-KR" dirty="0" err="1"/>
              <a:t>TrgOps.qchg</a:t>
            </a:r>
            <a:r>
              <a:rPr lang="en-US" altLang="ko-KR" dirty="0"/>
              <a:t>=TRUE) </a:t>
            </a:r>
            <a:r>
              <a:rPr lang="ko-KR" altLang="en-US" dirty="0"/>
              <a:t>는 </a:t>
            </a:r>
            <a:r>
              <a:rPr lang="en-US" altLang="ko-KR" dirty="0" err="1"/>
              <a:t>dataAttribute</a:t>
            </a:r>
            <a:r>
              <a:rPr lang="ko-KR" altLang="en-US" dirty="0"/>
              <a:t> 의 </a:t>
            </a:r>
            <a:r>
              <a:rPr lang="en-US" altLang="ko-KR" dirty="0"/>
              <a:t>quality </a:t>
            </a:r>
            <a:r>
              <a:rPr lang="ko-KR" altLang="en-US" dirty="0"/>
              <a:t>값이 바뀌면 </a:t>
            </a:r>
            <a:r>
              <a:rPr lang="en-US" altLang="ko-KR" dirty="0"/>
              <a:t>report </a:t>
            </a:r>
            <a:r>
              <a:rPr lang="ko-KR" altLang="en-US" dirty="0"/>
              <a:t>를 보낸다</a:t>
            </a:r>
            <a:r>
              <a:rPr lang="en-US" altLang="ko-KR" dirty="0"/>
              <a:t>. FALSE </a:t>
            </a:r>
            <a:r>
              <a:rPr lang="ko-KR" altLang="en-US" dirty="0" err="1"/>
              <a:t>일때는</a:t>
            </a:r>
            <a:r>
              <a:rPr lang="ko-KR" altLang="en-US" dirty="0"/>
              <a:t> 발행하지 않는다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Data-update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Trigger option data-update (</a:t>
            </a:r>
            <a:r>
              <a:rPr lang="en-US" altLang="ko-KR" dirty="0" err="1"/>
              <a:t>TrgOps.dupd</a:t>
            </a:r>
            <a:r>
              <a:rPr lang="en-US" altLang="ko-KR" dirty="0"/>
              <a:t>=TRUE)</a:t>
            </a:r>
            <a:r>
              <a:rPr lang="ko-KR" altLang="en-US" dirty="0"/>
              <a:t>는 데이터가 </a:t>
            </a:r>
            <a:r>
              <a:rPr lang="en-US" altLang="ko-KR" dirty="0"/>
              <a:t>update </a:t>
            </a:r>
            <a:r>
              <a:rPr lang="ko-KR" altLang="en-US" dirty="0"/>
              <a:t>될 때 </a:t>
            </a:r>
            <a:r>
              <a:rPr lang="en-US" altLang="ko-KR" dirty="0"/>
              <a:t>report </a:t>
            </a:r>
            <a:r>
              <a:rPr lang="ko-KR" altLang="en-US" dirty="0"/>
              <a:t>를 발행한다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BRCB </a:t>
            </a:r>
            <a:r>
              <a:rPr lang="ko-KR" altLang="en-US" dirty="0"/>
              <a:t>에 </a:t>
            </a:r>
            <a:r>
              <a:rPr lang="en-US" altLang="ko-KR" dirty="0"/>
              <a:t>data-update,</a:t>
            </a:r>
            <a:r>
              <a:rPr lang="ko-KR" altLang="en-US" dirty="0"/>
              <a:t> </a:t>
            </a:r>
            <a:r>
              <a:rPr lang="en-US" altLang="ko-KR" dirty="0"/>
              <a:t>data-change, quality-change </a:t>
            </a:r>
            <a:r>
              <a:rPr lang="ko-KR" altLang="en-US" dirty="0"/>
              <a:t>가 일어났다고 통보하면 </a:t>
            </a:r>
            <a:r>
              <a:rPr lang="en-US" altLang="ko-KR" dirty="0"/>
              <a:t>BRCB </a:t>
            </a:r>
            <a:r>
              <a:rPr lang="ko-KR" altLang="en-US" dirty="0"/>
              <a:t>가 </a:t>
            </a:r>
            <a:r>
              <a:rPr lang="en-US" altLang="ko-KR" dirty="0"/>
              <a:t>report </a:t>
            </a:r>
            <a:r>
              <a:rPr lang="ko-KR" altLang="en-US" dirty="0"/>
              <a:t>를 생성한다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8436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xmlns="" id="{7450C65A-5B36-45A2-991D-63274362CB8A}"/>
              </a:ext>
            </a:extLst>
          </p:cNvPr>
          <p:cNvSpPr txBox="1">
            <a:spLocks/>
          </p:cNvSpPr>
          <p:nvPr/>
        </p:nvSpPr>
        <p:spPr>
          <a:xfrm>
            <a:off x="256544" y="420859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17.2.3.2.3.3 Integrity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E052100D-93B8-4281-A06B-5D5695D1FA25}"/>
              </a:ext>
            </a:extLst>
          </p:cNvPr>
          <p:cNvSpPr/>
          <p:nvPr/>
        </p:nvSpPr>
        <p:spPr>
          <a:xfrm>
            <a:off x="599444" y="1155692"/>
            <a:ext cx="745877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Trigger option integrity </a:t>
            </a:r>
            <a:r>
              <a:rPr lang="ko-KR" altLang="en-US" dirty="0"/>
              <a:t>는 무결성 </a:t>
            </a:r>
            <a:r>
              <a:rPr lang="en-US" altLang="ko-KR" dirty="0"/>
              <a:t>report </a:t>
            </a:r>
            <a:r>
              <a:rPr lang="ko-KR" altLang="en-US" dirty="0"/>
              <a:t>생성을 지원한다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트리거 옵션을 활성화하려면 </a:t>
            </a:r>
            <a:r>
              <a:rPr lang="en-US" altLang="ko-KR" dirty="0" err="1"/>
              <a:t>TrgOps</a:t>
            </a:r>
            <a:r>
              <a:rPr lang="en-US" altLang="ko-KR" dirty="0"/>
              <a:t> integrity </a:t>
            </a:r>
            <a:r>
              <a:rPr lang="ko-KR" altLang="en-US" dirty="0"/>
              <a:t>를 </a:t>
            </a:r>
            <a:r>
              <a:rPr lang="en-US" altLang="ko-KR" dirty="0"/>
              <a:t>TRUE </a:t>
            </a:r>
            <a:r>
              <a:rPr lang="ko-KR" altLang="en-US" dirty="0"/>
              <a:t>로 설정 하거나 </a:t>
            </a:r>
            <a:r>
              <a:rPr lang="en-US" altLang="ko-KR" dirty="0" err="1"/>
              <a:t>intgPd</a:t>
            </a:r>
            <a:r>
              <a:rPr lang="en-US" altLang="ko-KR" dirty="0"/>
              <a:t> </a:t>
            </a:r>
            <a:r>
              <a:rPr lang="ko-KR" altLang="en-US" dirty="0"/>
              <a:t>를 </a:t>
            </a:r>
            <a:r>
              <a:rPr lang="en-US" altLang="ko-KR" dirty="0"/>
              <a:t>0</a:t>
            </a:r>
            <a:r>
              <a:rPr lang="ko-KR" altLang="en-US" dirty="0"/>
              <a:t>보다 큰 값으로 설정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TrgOps</a:t>
            </a:r>
            <a:r>
              <a:rPr lang="en-US" altLang="ko-KR" dirty="0"/>
              <a:t> </a:t>
            </a:r>
            <a:r>
              <a:rPr lang="ko-KR" altLang="en-US" dirty="0"/>
              <a:t>가 </a:t>
            </a:r>
            <a:r>
              <a:rPr lang="en-US" altLang="ko-KR" dirty="0"/>
              <a:t>FALSE </a:t>
            </a:r>
            <a:r>
              <a:rPr lang="ko-KR" altLang="en-US" dirty="0"/>
              <a:t>거나 </a:t>
            </a:r>
            <a:r>
              <a:rPr lang="en-US" altLang="ko-KR" dirty="0" err="1"/>
              <a:t>IntgPd</a:t>
            </a:r>
            <a:r>
              <a:rPr lang="en-US" altLang="ko-KR" dirty="0"/>
              <a:t> 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인 경우 </a:t>
            </a:r>
            <a:r>
              <a:rPr lang="en-US" altLang="ko-KR" dirty="0"/>
              <a:t>integrity report </a:t>
            </a:r>
            <a:r>
              <a:rPr lang="ko-KR" altLang="en-US" dirty="0"/>
              <a:t>를 발행하면 안된다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Buffer </a:t>
            </a:r>
            <a:r>
              <a:rPr lang="ko-KR" altLang="en-US" dirty="0"/>
              <a:t>된 모든 항목들은 </a:t>
            </a:r>
            <a:r>
              <a:rPr lang="en-US" altLang="ko-KR" dirty="0"/>
              <a:t>integrity report </a:t>
            </a:r>
            <a:r>
              <a:rPr lang="ko-KR" altLang="en-US" dirty="0"/>
              <a:t>를 보내기 전에 보내야한다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Report</a:t>
            </a:r>
            <a:r>
              <a:rPr lang="ko-KR" altLang="en-US" dirty="0"/>
              <a:t> 할 때 새로운 </a:t>
            </a:r>
            <a:r>
              <a:rPr lang="en-US" altLang="ko-KR" dirty="0"/>
              <a:t>sequence number </a:t>
            </a:r>
            <a:r>
              <a:rPr lang="ko-KR" altLang="en-US" dirty="0"/>
              <a:t>를 사용해야한다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Report</a:t>
            </a:r>
            <a:r>
              <a:rPr lang="ko-KR" altLang="en-US" dirty="0"/>
              <a:t> 가 전송되기 전까지 다른 </a:t>
            </a:r>
            <a:r>
              <a:rPr lang="en-US" altLang="ko-KR" dirty="0"/>
              <a:t>report </a:t>
            </a:r>
            <a:r>
              <a:rPr lang="ko-KR" altLang="en-US" dirty="0"/>
              <a:t>를 보내면 안된다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Integrity report </a:t>
            </a:r>
            <a:r>
              <a:rPr lang="ko-KR" altLang="en-US" dirty="0"/>
              <a:t>의 전송이 아직 진행 중 일 때는 잘못 설정된 </a:t>
            </a:r>
            <a:r>
              <a:rPr lang="en-US" altLang="ko-KR" dirty="0"/>
              <a:t>BRCB </a:t>
            </a:r>
            <a:r>
              <a:rPr lang="ko-KR" altLang="en-US" dirty="0"/>
              <a:t>로 해석되어서 새로운 </a:t>
            </a:r>
            <a:r>
              <a:rPr lang="en-US" altLang="ko-KR" dirty="0"/>
              <a:t>notification </a:t>
            </a:r>
            <a:r>
              <a:rPr lang="ko-KR" altLang="en-US" dirty="0"/>
              <a:t>은 아무런 효과가 없어야 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새로운 </a:t>
            </a:r>
            <a:r>
              <a:rPr lang="en-US" altLang="ko-KR" dirty="0"/>
              <a:t>sequence number </a:t>
            </a:r>
            <a:r>
              <a:rPr lang="ko-KR" altLang="en-US" dirty="0"/>
              <a:t>를 가진 새로운 </a:t>
            </a:r>
            <a:r>
              <a:rPr lang="en-US" altLang="ko-KR" dirty="0"/>
              <a:t>general-interrogation report </a:t>
            </a:r>
            <a:r>
              <a:rPr lang="ko-KR" altLang="en-US" dirty="0"/>
              <a:t>가 생성되어 전송되어야 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4662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xmlns="" id="{7450C65A-5B36-45A2-991D-63274362CB8A}"/>
              </a:ext>
            </a:extLst>
          </p:cNvPr>
          <p:cNvSpPr txBox="1">
            <a:spLocks/>
          </p:cNvSpPr>
          <p:nvPr/>
        </p:nvSpPr>
        <p:spPr>
          <a:xfrm>
            <a:off x="256544" y="420859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17.2.3.2.3.4 GI (general interrogation)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E052100D-93B8-4281-A06B-5D5695D1FA25}"/>
              </a:ext>
            </a:extLst>
          </p:cNvPr>
          <p:cNvSpPr/>
          <p:nvPr/>
        </p:nvSpPr>
        <p:spPr>
          <a:xfrm>
            <a:off x="599444" y="1155692"/>
            <a:ext cx="7458779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GI</a:t>
            </a:r>
            <a:r>
              <a:rPr lang="ko-KR" altLang="en-US" dirty="0"/>
              <a:t>는 일반적인 조사의 요청을 나타내기 위해 사용된다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GI </a:t>
            </a:r>
            <a:r>
              <a:rPr lang="ko-KR" altLang="en-US" dirty="0"/>
              <a:t>를 </a:t>
            </a:r>
            <a:r>
              <a:rPr lang="en-US" altLang="ko-KR" dirty="0"/>
              <a:t>TRUE </a:t>
            </a:r>
            <a:r>
              <a:rPr lang="ko-KR" altLang="en-US" dirty="0"/>
              <a:t>로 설정하면</a:t>
            </a:r>
            <a:r>
              <a:rPr lang="en-US" altLang="ko-KR" dirty="0"/>
              <a:t>, BRCB </a:t>
            </a:r>
            <a:r>
              <a:rPr lang="ko-KR" altLang="en-US" dirty="0"/>
              <a:t>조사 과정이 실행 되고 모든 </a:t>
            </a:r>
            <a:r>
              <a:rPr lang="en-US" altLang="ko-KR" dirty="0"/>
              <a:t>data attribute </a:t>
            </a:r>
            <a:r>
              <a:rPr lang="ko-KR" altLang="en-US" dirty="0"/>
              <a:t>의 값들을 포함하는 </a:t>
            </a:r>
            <a:r>
              <a:rPr lang="en-US" altLang="ko-KR" dirty="0"/>
              <a:t>report </a:t>
            </a:r>
            <a:r>
              <a:rPr lang="ko-KR" altLang="en-US" dirty="0"/>
              <a:t>만든다</a:t>
            </a:r>
            <a:r>
              <a:rPr lang="en-US" altLang="ko-KR" dirty="0"/>
              <a:t>. Interrogation </a:t>
            </a:r>
            <a:r>
              <a:rPr lang="ko-KR" altLang="en-US" dirty="0"/>
              <a:t>과정이 시작 된 후에 </a:t>
            </a:r>
            <a:r>
              <a:rPr lang="en-US" altLang="ko-KR" dirty="0"/>
              <a:t>BRCB </a:t>
            </a:r>
            <a:r>
              <a:rPr lang="ko-KR" altLang="en-US" dirty="0"/>
              <a:t>가 자동적으로 </a:t>
            </a:r>
            <a:r>
              <a:rPr lang="en-US" altLang="ko-KR" dirty="0"/>
              <a:t>GI </a:t>
            </a:r>
            <a:r>
              <a:rPr lang="ko-KR" altLang="en-US" dirty="0"/>
              <a:t>값을 </a:t>
            </a:r>
            <a:r>
              <a:rPr lang="en-US" altLang="ko-KR" dirty="0"/>
              <a:t>FALSE </a:t>
            </a:r>
            <a:r>
              <a:rPr lang="ko-KR" altLang="en-US" dirty="0"/>
              <a:t>로 바꾼다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TrgOps.general</a:t>
            </a:r>
            <a:r>
              <a:rPr lang="en-US" altLang="ko-KR" dirty="0"/>
              <a:t>-interrogation </a:t>
            </a:r>
            <a:r>
              <a:rPr lang="ko-KR" altLang="en-US" dirty="0"/>
              <a:t>이 </a:t>
            </a:r>
            <a:r>
              <a:rPr lang="en-US" altLang="ko-KR" dirty="0"/>
              <a:t>FALSE </a:t>
            </a:r>
            <a:r>
              <a:rPr lang="ko-KR" altLang="en-US" dirty="0"/>
              <a:t>면 </a:t>
            </a:r>
            <a:r>
              <a:rPr lang="en-US" altLang="ko-KR" dirty="0"/>
              <a:t>general-</a:t>
            </a:r>
            <a:r>
              <a:rPr lang="en-US" altLang="ko-KR" dirty="0" err="1"/>
              <a:t>intergrity</a:t>
            </a:r>
            <a:r>
              <a:rPr lang="en-US" altLang="ko-KR" dirty="0"/>
              <a:t> report</a:t>
            </a:r>
            <a:r>
              <a:rPr lang="ko-KR" altLang="en-US" dirty="0"/>
              <a:t>는 발행되지 않아야 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General-interrogation report </a:t>
            </a:r>
            <a:r>
              <a:rPr lang="ko-KR" altLang="en-US" dirty="0"/>
              <a:t>가 </a:t>
            </a:r>
            <a:r>
              <a:rPr lang="ko-KR" altLang="en-US" dirty="0" err="1"/>
              <a:t>보내지기</a:t>
            </a:r>
            <a:r>
              <a:rPr lang="ko-KR" altLang="en-US" dirty="0"/>
              <a:t> 전에 모든 </a:t>
            </a:r>
            <a:r>
              <a:rPr lang="ko-KR" altLang="en-US" dirty="0" err="1"/>
              <a:t>버퍼된</a:t>
            </a:r>
            <a:r>
              <a:rPr lang="ko-KR" altLang="en-US" dirty="0"/>
              <a:t> </a:t>
            </a:r>
            <a:r>
              <a:rPr lang="en-US" altLang="ko-KR" dirty="0"/>
              <a:t>entry</a:t>
            </a:r>
            <a:r>
              <a:rPr lang="ko-KR" altLang="en-US" dirty="0"/>
              <a:t>들을 보낸다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General interrogation </a:t>
            </a:r>
            <a:r>
              <a:rPr lang="ko-KR" altLang="en-US" dirty="0"/>
              <a:t>에 대한 새로운 </a:t>
            </a:r>
            <a:r>
              <a:rPr lang="en-US" altLang="ko-KR" dirty="0"/>
              <a:t>request </a:t>
            </a:r>
            <a:r>
              <a:rPr lang="ko-KR" altLang="en-US" dirty="0"/>
              <a:t>는 현재 진행중인 </a:t>
            </a:r>
            <a:r>
              <a:rPr lang="en-US" altLang="ko-KR" dirty="0"/>
              <a:t>report </a:t>
            </a:r>
            <a:r>
              <a:rPr lang="ko-KR" altLang="en-US" dirty="0"/>
              <a:t>를 멈추고 새로운 </a:t>
            </a:r>
            <a:r>
              <a:rPr lang="en-US" altLang="ko-KR" dirty="0"/>
              <a:t>report </a:t>
            </a:r>
            <a:r>
              <a:rPr lang="ko-KR" altLang="en-US" dirty="0"/>
              <a:t>를 만들고 </a:t>
            </a:r>
            <a:r>
              <a:rPr lang="en-US" altLang="ko-KR" dirty="0"/>
              <a:t>sequence number </a:t>
            </a:r>
            <a:r>
              <a:rPr lang="ko-KR" altLang="en-US" dirty="0"/>
              <a:t>와 함께 만들어진다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Intergrity</a:t>
            </a:r>
            <a:r>
              <a:rPr lang="en-US" altLang="ko-KR" dirty="0"/>
              <a:t> time </a:t>
            </a:r>
            <a:r>
              <a:rPr lang="ko-KR" altLang="en-US" dirty="0"/>
              <a:t>에 발생하는 새로운 </a:t>
            </a:r>
            <a:r>
              <a:rPr lang="en-US" altLang="ko-KR" dirty="0"/>
              <a:t>notification </a:t>
            </a:r>
            <a:r>
              <a:rPr lang="ko-KR" altLang="en-US" dirty="0"/>
              <a:t>은 </a:t>
            </a:r>
            <a:r>
              <a:rPr lang="en-US" altLang="ko-KR" dirty="0"/>
              <a:t>general-interrogation </a:t>
            </a:r>
            <a:r>
              <a:rPr lang="ko-KR" altLang="en-US" dirty="0"/>
              <a:t>이 아직 진행중이면 진행중인 전송이 완료될 때까지 </a:t>
            </a:r>
            <a:r>
              <a:rPr lang="ko-KR" altLang="en-US" dirty="0" err="1"/>
              <a:t>연기되어야한다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5720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xmlns="" id="{7450C65A-5B36-45A2-991D-63274362CB8A}"/>
              </a:ext>
            </a:extLst>
          </p:cNvPr>
          <p:cNvSpPr txBox="1">
            <a:spLocks/>
          </p:cNvSpPr>
          <p:nvPr/>
        </p:nvSpPr>
        <p:spPr>
          <a:xfrm>
            <a:off x="256544" y="420859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17.2.3.2.3.5 Time sequence order of reports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E052100D-93B8-4281-A06B-5D5695D1FA25}"/>
              </a:ext>
            </a:extLst>
          </p:cNvPr>
          <p:cNvSpPr/>
          <p:nvPr/>
        </p:nvSpPr>
        <p:spPr>
          <a:xfrm>
            <a:off x="599444" y="2057392"/>
            <a:ext cx="745877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Implementation resource </a:t>
            </a:r>
            <a:r>
              <a:rPr lang="ko-KR" altLang="en-US" dirty="0"/>
              <a:t>제한 내에 </a:t>
            </a:r>
            <a:r>
              <a:rPr lang="en-US" altLang="ko-KR" dirty="0"/>
              <a:t>BRCB </a:t>
            </a:r>
            <a:r>
              <a:rPr lang="ko-KR" altLang="en-US" dirty="0"/>
              <a:t>는 관련된 </a:t>
            </a:r>
            <a:r>
              <a:rPr lang="en-US" altLang="ko-KR" dirty="0"/>
              <a:t>entity</a:t>
            </a:r>
            <a:r>
              <a:rPr lang="ko-KR" altLang="en-US" dirty="0"/>
              <a:t> 가 생성된 시간 순서대로 </a:t>
            </a:r>
            <a:r>
              <a:rPr lang="en-US" altLang="ko-KR" dirty="0"/>
              <a:t>report </a:t>
            </a:r>
            <a:r>
              <a:rPr lang="ko-KR" altLang="en-US" dirty="0"/>
              <a:t>를 전송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Trigger options integrity </a:t>
            </a:r>
            <a:r>
              <a:rPr lang="ko-KR" altLang="en-US" dirty="0"/>
              <a:t>또는 </a:t>
            </a:r>
            <a:r>
              <a:rPr lang="en-US" altLang="ko-KR" dirty="0"/>
              <a:t>general-interrogation </a:t>
            </a:r>
            <a:r>
              <a:rPr lang="ko-KR" altLang="en-US" dirty="0"/>
              <a:t>의 결과로 만들어진 </a:t>
            </a:r>
            <a:r>
              <a:rPr lang="en-US" altLang="ko-KR" dirty="0"/>
              <a:t>reports </a:t>
            </a:r>
            <a:r>
              <a:rPr lang="ko-KR" altLang="en-US" dirty="0"/>
              <a:t>는</a:t>
            </a:r>
            <a:r>
              <a:rPr lang="en-US" altLang="ko-KR" dirty="0"/>
              <a:t> data set </a:t>
            </a:r>
            <a:r>
              <a:rPr lang="ko-KR" altLang="en-US" dirty="0"/>
              <a:t>의 모든 값들의 </a:t>
            </a:r>
            <a:r>
              <a:rPr lang="en-US" altLang="ko-KR" dirty="0"/>
              <a:t>snapshot </a:t>
            </a:r>
            <a:r>
              <a:rPr lang="ko-KR" altLang="en-US" dirty="0"/>
              <a:t>을 제공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참조된 </a:t>
            </a:r>
            <a:r>
              <a:rPr lang="en-US" altLang="ko-KR" dirty="0"/>
              <a:t>data </a:t>
            </a:r>
            <a:r>
              <a:rPr lang="ko-KR" altLang="en-US" dirty="0"/>
              <a:t>의 모든 값들이 하나의 단일 </a:t>
            </a:r>
            <a:r>
              <a:rPr lang="en-US" altLang="ko-KR" dirty="0"/>
              <a:t>report </a:t>
            </a:r>
            <a:r>
              <a:rPr lang="ko-KR" altLang="en-US" dirty="0"/>
              <a:t>에 들어가지 않으면 모든 값이 전송될 때까지 하위 </a:t>
            </a:r>
            <a:r>
              <a:rPr lang="en-US" altLang="ko-KR" dirty="0"/>
              <a:t>report </a:t>
            </a:r>
            <a:r>
              <a:rPr lang="ko-KR" altLang="en-US" dirty="0"/>
              <a:t>가 전송된다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만약에 </a:t>
            </a:r>
            <a:r>
              <a:rPr lang="en-US" altLang="ko-KR" dirty="0"/>
              <a:t>report </a:t>
            </a:r>
            <a:r>
              <a:rPr lang="ko-KR" altLang="en-US" dirty="0"/>
              <a:t>들의 </a:t>
            </a:r>
            <a:r>
              <a:rPr lang="en-US" altLang="ko-KR" dirty="0"/>
              <a:t>data object </a:t>
            </a:r>
            <a:r>
              <a:rPr lang="ko-KR" altLang="en-US" dirty="0"/>
              <a:t>값들을 전송 할 때 </a:t>
            </a:r>
            <a:r>
              <a:rPr lang="en-US" altLang="ko-KR" dirty="0"/>
              <a:t>integrity </a:t>
            </a:r>
            <a:r>
              <a:rPr lang="ko-KR" altLang="en-US" dirty="0"/>
              <a:t>와 </a:t>
            </a:r>
            <a:r>
              <a:rPr lang="en-US" altLang="ko-KR" dirty="0"/>
              <a:t>general-interrogation report </a:t>
            </a:r>
            <a:r>
              <a:rPr lang="ko-KR" altLang="en-US" dirty="0"/>
              <a:t>의 전송 후에 새로운 </a:t>
            </a:r>
            <a:r>
              <a:rPr lang="en-US" altLang="ko-KR" dirty="0"/>
              <a:t>report </a:t>
            </a:r>
            <a:r>
              <a:rPr lang="ko-KR" altLang="en-US" dirty="0"/>
              <a:t>를 보내야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560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xmlns="" id="{7450C65A-5B36-45A2-991D-63274362CB8A}"/>
              </a:ext>
            </a:extLst>
          </p:cNvPr>
          <p:cNvSpPr txBox="1">
            <a:spLocks/>
          </p:cNvSpPr>
          <p:nvPr/>
        </p:nvSpPr>
        <p:spPr>
          <a:xfrm>
            <a:off x="256544" y="420859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17.2.3.2.3.5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Buffering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events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E052100D-93B8-4281-A06B-5D5695D1FA25}"/>
              </a:ext>
            </a:extLst>
          </p:cNvPr>
          <p:cNvSpPr/>
          <p:nvPr/>
        </p:nvSpPr>
        <p:spPr>
          <a:xfrm>
            <a:off x="599444" y="2158992"/>
            <a:ext cx="745877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BRCB</a:t>
            </a:r>
            <a:r>
              <a:rPr lang="ko-KR" altLang="en-US" dirty="0"/>
              <a:t> 는 모든 상태 동안 </a:t>
            </a:r>
            <a:r>
              <a:rPr lang="en-US" altLang="ko-KR" dirty="0"/>
              <a:t>trigger option </a:t>
            </a:r>
            <a:r>
              <a:rPr lang="ko-KR" altLang="en-US" dirty="0"/>
              <a:t>들에 기반하여 </a:t>
            </a:r>
            <a:r>
              <a:rPr lang="en-US" altLang="ko-KR" dirty="0"/>
              <a:t>entity </a:t>
            </a:r>
            <a:r>
              <a:rPr lang="ko-KR" altLang="en-US" dirty="0"/>
              <a:t>들을 </a:t>
            </a:r>
            <a:r>
              <a:rPr lang="en-US" altLang="ko-KR" dirty="0"/>
              <a:t>buffer 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연결이 다시 이용 가능한 후에</a:t>
            </a:r>
            <a:r>
              <a:rPr lang="en-US" altLang="ko-KR" dirty="0"/>
              <a:t>, client </a:t>
            </a:r>
            <a:r>
              <a:rPr lang="ko-KR" altLang="en-US" dirty="0"/>
              <a:t>는 </a:t>
            </a:r>
            <a:r>
              <a:rPr lang="en-US" altLang="ko-KR" dirty="0" err="1"/>
              <a:t>EntryID</a:t>
            </a:r>
            <a:r>
              <a:rPr lang="en-US" altLang="ko-KR" dirty="0"/>
              <a:t> 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설정하고 </a:t>
            </a:r>
            <a:r>
              <a:rPr lang="en-US" altLang="ko-KR" dirty="0"/>
              <a:t>BRCB </a:t>
            </a:r>
            <a:r>
              <a:rPr lang="ko-KR" altLang="en-US" dirty="0"/>
              <a:t>를 사용 가능하게 한 후에 </a:t>
            </a:r>
            <a:r>
              <a:rPr lang="en-US" altLang="ko-KR" dirty="0"/>
              <a:t>BRCB </a:t>
            </a:r>
            <a:r>
              <a:rPr lang="ko-KR" altLang="en-US" dirty="0"/>
              <a:t>는 갭이 발생하지 않도록 </a:t>
            </a:r>
            <a:r>
              <a:rPr lang="en-US" altLang="ko-KR" dirty="0"/>
              <a:t>buffer </a:t>
            </a:r>
            <a:r>
              <a:rPr lang="ko-KR" altLang="en-US" dirty="0"/>
              <a:t>해왔던 </a:t>
            </a:r>
            <a:r>
              <a:rPr lang="en-US" altLang="ko-KR" dirty="0"/>
              <a:t>entry </a:t>
            </a:r>
            <a:r>
              <a:rPr lang="ko-KR" altLang="en-US" dirty="0"/>
              <a:t>를 </a:t>
            </a:r>
            <a:r>
              <a:rPr lang="en-US" altLang="ko-KR" dirty="0"/>
              <a:t>report </a:t>
            </a:r>
            <a:r>
              <a:rPr lang="ko-KR" altLang="en-US" dirty="0"/>
              <a:t>보내는 것을 시작한다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BRCB </a:t>
            </a:r>
            <a:r>
              <a:rPr lang="ko-KR" altLang="en-US" dirty="0"/>
              <a:t>는 </a:t>
            </a:r>
            <a:r>
              <a:rPr lang="en-US" altLang="ko-KR" dirty="0"/>
              <a:t>sequence </a:t>
            </a:r>
            <a:r>
              <a:rPr lang="ko-KR" altLang="en-US" dirty="0"/>
              <a:t>와 </a:t>
            </a:r>
            <a:r>
              <a:rPr lang="en-US" altLang="ko-KR" dirty="0"/>
              <a:t>subsequence number </a:t>
            </a:r>
            <a:r>
              <a:rPr lang="ko-KR" altLang="en-US" dirty="0"/>
              <a:t>를 사용한다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5594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17.2.3 BRCB class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services (17.2.3.1 overview)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CCBA5B5-E77D-4F15-91BE-D2DD4194D110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8350" y="1626353"/>
            <a:ext cx="7397750" cy="149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xmlns="" id="{48716CA8-4E23-4750-BD63-5DDCCC33445D}"/>
              </a:ext>
            </a:extLst>
          </p:cNvPr>
          <p:cNvSpPr txBox="1">
            <a:spLocks/>
          </p:cNvSpPr>
          <p:nvPr/>
        </p:nvSpPr>
        <p:spPr>
          <a:xfrm>
            <a:off x="256544" y="327914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17.2.3 BRCB class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services (17.2.3.2 Report / 17.2.3.2.1 Report parameter table)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F82CBD94-A315-4815-9AC7-24FD737F58B4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13843" y="4115581"/>
            <a:ext cx="3306763" cy="141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B4B91B36-AE0B-4B29-9040-EFD3DAB36A1E}"/>
              </a:ext>
            </a:extLst>
          </p:cNvPr>
          <p:cNvSpPr/>
          <p:nvPr/>
        </p:nvSpPr>
        <p:spPr>
          <a:xfrm>
            <a:off x="1012121" y="5710019"/>
            <a:ext cx="74587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Report service </a:t>
            </a:r>
            <a:r>
              <a:rPr lang="ko-KR" altLang="en-US" dirty="0"/>
              <a:t>는 서버로부터 클라이언트로 </a:t>
            </a:r>
            <a:r>
              <a:rPr lang="en-US" altLang="ko-KR" dirty="0"/>
              <a:t>report </a:t>
            </a:r>
            <a:r>
              <a:rPr lang="ko-KR" altLang="en-US" dirty="0"/>
              <a:t>보내기 위해서 </a:t>
            </a:r>
            <a:r>
              <a:rPr lang="en-US" altLang="ko-KR" dirty="0"/>
              <a:t>BRCB 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7682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xmlns="" id="{7450C65A-5B36-45A2-991D-63274362CB8A}"/>
              </a:ext>
            </a:extLst>
          </p:cNvPr>
          <p:cNvSpPr txBox="1">
            <a:spLocks/>
          </p:cNvSpPr>
          <p:nvPr/>
        </p:nvSpPr>
        <p:spPr>
          <a:xfrm>
            <a:off x="256544" y="420859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17.2.3.3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GetBRCBValues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(17.2.3.3.1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GetBRCBValues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parameter table)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E052100D-93B8-4281-A06B-5D5695D1FA25}"/>
              </a:ext>
            </a:extLst>
          </p:cNvPr>
          <p:cNvSpPr/>
          <p:nvPr/>
        </p:nvSpPr>
        <p:spPr>
          <a:xfrm>
            <a:off x="523244" y="1427342"/>
            <a:ext cx="74587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Client </a:t>
            </a:r>
            <a:r>
              <a:rPr lang="ko-KR" altLang="en-US" dirty="0"/>
              <a:t>는 </a:t>
            </a:r>
            <a:r>
              <a:rPr lang="en-US" altLang="ko-KR" dirty="0"/>
              <a:t>BRCB </a:t>
            </a:r>
            <a:r>
              <a:rPr lang="ko-KR" altLang="en-US" dirty="0"/>
              <a:t>의 값의 검색하기 위해 </a:t>
            </a:r>
            <a:r>
              <a:rPr lang="en-US" altLang="ko-KR" dirty="0" err="1"/>
              <a:t>GetBRCBValues</a:t>
            </a:r>
            <a:r>
              <a:rPr lang="en-US" altLang="ko-KR" dirty="0"/>
              <a:t> </a:t>
            </a:r>
            <a:r>
              <a:rPr lang="ko-KR" altLang="en-US" dirty="0"/>
              <a:t>를 사용한다</a:t>
            </a:r>
            <a:r>
              <a:rPr lang="en-US" altLang="ko-KR" dirty="0"/>
              <a:t>.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3AA6F46-BB7A-467C-ABFD-2DCFC05E7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3" y="2004824"/>
            <a:ext cx="2609850" cy="42862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2D16046-519A-4E81-9F3C-090049FB8B0A}"/>
              </a:ext>
            </a:extLst>
          </p:cNvPr>
          <p:cNvSpPr/>
          <p:nvPr/>
        </p:nvSpPr>
        <p:spPr>
          <a:xfrm>
            <a:off x="2821944" y="3010891"/>
            <a:ext cx="63728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/>
              <a:t>Request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BRCBReference</a:t>
            </a:r>
            <a:r>
              <a:rPr lang="en-US" altLang="ko-KR" dirty="0"/>
              <a:t> (</a:t>
            </a:r>
            <a:r>
              <a:rPr lang="en-US" altLang="ko-KR" dirty="0" err="1"/>
              <a:t>BRCBRef</a:t>
            </a:r>
            <a:r>
              <a:rPr lang="en-US" altLang="ko-KR" dirty="0"/>
              <a:t>) : BRCB</a:t>
            </a:r>
            <a:r>
              <a:rPr lang="ko-KR" altLang="en-US" dirty="0"/>
              <a:t> 의 </a:t>
            </a:r>
            <a:r>
              <a:rPr lang="en-US" altLang="ko-KR" dirty="0" err="1"/>
              <a:t>ObjectReference</a:t>
            </a:r>
            <a:r>
              <a:rPr lang="en-US" altLang="ko-KR" dirty="0"/>
              <a:t> </a:t>
            </a:r>
            <a:r>
              <a:rPr lang="ko-KR" altLang="en-US" dirty="0"/>
              <a:t>를 특화했다</a:t>
            </a:r>
            <a:r>
              <a:rPr lang="en-US" altLang="ko-KR" dirty="0"/>
              <a:t>.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Response+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각각에 상응하는 값을 포함해서 반환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2633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xmlns="" id="{7450C65A-5B36-45A2-991D-63274362CB8A}"/>
              </a:ext>
            </a:extLst>
          </p:cNvPr>
          <p:cNvSpPr txBox="1">
            <a:spLocks/>
          </p:cNvSpPr>
          <p:nvPr/>
        </p:nvSpPr>
        <p:spPr>
          <a:xfrm>
            <a:off x="256544" y="471659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17.2.3.4.1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SetBRCBValues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(17.2.3.4.1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SetBRCBValues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parameter table)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E052100D-93B8-4281-A06B-5D5695D1FA25}"/>
              </a:ext>
            </a:extLst>
          </p:cNvPr>
          <p:cNvSpPr/>
          <p:nvPr/>
        </p:nvSpPr>
        <p:spPr>
          <a:xfrm>
            <a:off x="523244" y="1427342"/>
            <a:ext cx="74587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Client </a:t>
            </a:r>
            <a:r>
              <a:rPr lang="ko-KR" altLang="en-US" dirty="0"/>
              <a:t>는 </a:t>
            </a:r>
            <a:r>
              <a:rPr lang="en-US" altLang="ko-KR" dirty="0"/>
              <a:t>BRCB </a:t>
            </a:r>
            <a:r>
              <a:rPr lang="ko-KR" altLang="en-US" dirty="0"/>
              <a:t>의 값을 설정하기 위해서 </a:t>
            </a:r>
            <a:r>
              <a:rPr lang="en-US" altLang="ko-KR" dirty="0" err="1"/>
              <a:t>SetBRCBValues</a:t>
            </a:r>
            <a:r>
              <a:rPr lang="en-US" altLang="ko-KR" dirty="0"/>
              <a:t> service 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2D16046-519A-4E81-9F3C-090049FB8B0A}"/>
              </a:ext>
            </a:extLst>
          </p:cNvPr>
          <p:cNvSpPr/>
          <p:nvPr/>
        </p:nvSpPr>
        <p:spPr>
          <a:xfrm>
            <a:off x="2821944" y="3010891"/>
            <a:ext cx="63728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/>
              <a:t>Request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BRCBReference</a:t>
            </a:r>
            <a:r>
              <a:rPr lang="en-US" altLang="ko-KR" dirty="0"/>
              <a:t> (</a:t>
            </a:r>
            <a:r>
              <a:rPr lang="en-US" altLang="ko-KR" dirty="0" err="1"/>
              <a:t>BRCBRef</a:t>
            </a:r>
            <a:r>
              <a:rPr lang="en-US" altLang="ko-KR" dirty="0"/>
              <a:t>) : BRCB</a:t>
            </a:r>
            <a:r>
              <a:rPr lang="ko-KR" altLang="en-US" dirty="0"/>
              <a:t> 의 </a:t>
            </a:r>
            <a:r>
              <a:rPr lang="en-US" altLang="ko-KR" dirty="0" err="1"/>
              <a:t>ObjectReference</a:t>
            </a:r>
            <a:r>
              <a:rPr lang="en-US" altLang="ko-KR" dirty="0"/>
              <a:t> </a:t>
            </a:r>
            <a:r>
              <a:rPr lang="ko-KR" altLang="en-US" dirty="0"/>
              <a:t>를 특화했다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각각에 상응하는 값을 포함해서 반환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51AE377-38E4-4E99-ABCD-D9ECFD812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44" y="2214391"/>
            <a:ext cx="25146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40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xmlns="" id="{7450C65A-5B36-45A2-991D-63274362CB8A}"/>
              </a:ext>
            </a:extLst>
          </p:cNvPr>
          <p:cNvSpPr txBox="1">
            <a:spLocks/>
          </p:cNvSpPr>
          <p:nvPr/>
        </p:nvSpPr>
        <p:spPr>
          <a:xfrm>
            <a:off x="256544" y="535159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17.2.4 UNBUFFERED-REPORT-CONTROL-BLOCK (URCB) class definition (17.2.4.1 URCB class syntax)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831625A-BE9D-4DA2-AF96-BA6131B4C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41" y="1463552"/>
            <a:ext cx="4113120" cy="539444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57008930-29F7-4CC2-8455-BD439EAF96B9}"/>
              </a:ext>
            </a:extLst>
          </p:cNvPr>
          <p:cNvSpPr/>
          <p:nvPr/>
        </p:nvSpPr>
        <p:spPr>
          <a:xfrm>
            <a:off x="5054601" y="3263806"/>
            <a:ext cx="34408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URCBName</a:t>
            </a:r>
            <a:r>
              <a:rPr lang="en-US" altLang="ko-KR" dirty="0"/>
              <a:t>, </a:t>
            </a:r>
            <a:r>
              <a:rPr lang="en-US" altLang="ko-KR" dirty="0" err="1"/>
              <a:t>URCBRef</a:t>
            </a:r>
            <a:r>
              <a:rPr lang="en-US" altLang="ko-KR" dirty="0"/>
              <a:t>, </a:t>
            </a:r>
            <a:r>
              <a:rPr lang="en-US" altLang="ko-KR" dirty="0" err="1"/>
              <a:t>RptEna,SqNum</a:t>
            </a:r>
            <a:r>
              <a:rPr lang="en-US" altLang="ko-KR" dirty="0"/>
              <a:t> and </a:t>
            </a:r>
            <a:r>
              <a:rPr lang="en-US" altLang="ko-KR" dirty="0" err="1"/>
              <a:t>Resv</a:t>
            </a:r>
            <a:r>
              <a:rPr lang="en-US" altLang="ko-KR" dirty="0"/>
              <a:t> </a:t>
            </a:r>
            <a:r>
              <a:rPr lang="ko-KR" altLang="en-US" dirty="0"/>
              <a:t>를 제외한 모든 </a:t>
            </a:r>
            <a:r>
              <a:rPr lang="en-US" altLang="ko-KR" dirty="0"/>
              <a:t>attribute </a:t>
            </a:r>
            <a:r>
              <a:rPr lang="ko-KR" altLang="en-US" dirty="0"/>
              <a:t>는 </a:t>
            </a:r>
            <a:r>
              <a:rPr lang="en-US" altLang="ko-KR" dirty="0"/>
              <a:t>BRCB 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 err="1"/>
              <a:t>정의되어있다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264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xmlns="" id="{7450C65A-5B36-45A2-991D-63274362CB8A}"/>
              </a:ext>
            </a:extLst>
          </p:cNvPr>
          <p:cNvSpPr txBox="1">
            <a:spLocks/>
          </p:cNvSpPr>
          <p:nvPr/>
        </p:nvSpPr>
        <p:spPr>
          <a:xfrm>
            <a:off x="256544" y="751059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17.2.4 UNBUFFERED-REPORT-CONTROL-BLOCK (URCB) class definition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675BD153-1F8D-4446-8E05-96849E3DD5E0}"/>
              </a:ext>
            </a:extLst>
          </p:cNvPr>
          <p:cNvSpPr/>
          <p:nvPr/>
        </p:nvSpPr>
        <p:spPr>
          <a:xfrm>
            <a:off x="523243" y="2937414"/>
            <a:ext cx="74587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URCBName</a:t>
            </a:r>
            <a:r>
              <a:rPr lang="en-US" altLang="ko-KR" dirty="0"/>
              <a:t> – unbuffered report control : LOGICAL-NODE </a:t>
            </a:r>
            <a:r>
              <a:rPr lang="ko-KR" altLang="en-US" dirty="0"/>
              <a:t>안에 </a:t>
            </a:r>
            <a:r>
              <a:rPr lang="en-US" altLang="ko-KR" dirty="0"/>
              <a:t>URCB </a:t>
            </a:r>
            <a:r>
              <a:rPr lang="ko-KR" altLang="en-US" dirty="0"/>
              <a:t>를 모호하지 않게 정의하는 역할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D9836F56-5454-4884-B1DA-D61085823F4E}"/>
              </a:ext>
            </a:extLst>
          </p:cNvPr>
          <p:cNvSpPr/>
          <p:nvPr/>
        </p:nvSpPr>
        <p:spPr>
          <a:xfrm>
            <a:off x="523242" y="3710794"/>
            <a:ext cx="74587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URCBRef</a:t>
            </a:r>
            <a:r>
              <a:rPr lang="en-US" altLang="ko-KR" dirty="0"/>
              <a:t> – unbuffered report control </a:t>
            </a:r>
            <a:r>
              <a:rPr lang="en-US" altLang="ko-KR" dirty="0" err="1"/>
              <a:t>ObjectReference</a:t>
            </a:r>
            <a:r>
              <a:rPr lang="en-US" altLang="ko-KR" dirty="0"/>
              <a:t> : URCB </a:t>
            </a:r>
            <a:r>
              <a:rPr lang="ko-KR" altLang="en-US" dirty="0"/>
              <a:t>의 </a:t>
            </a:r>
            <a:r>
              <a:rPr lang="en-US" altLang="ko-KR" dirty="0"/>
              <a:t>path name 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말한다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C607DFF-5DA7-4F58-B770-4A7B9A906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725" y="4102100"/>
            <a:ext cx="296227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02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xmlns="" id="{7450C65A-5B36-45A2-991D-63274362CB8A}"/>
              </a:ext>
            </a:extLst>
          </p:cNvPr>
          <p:cNvSpPr txBox="1">
            <a:spLocks/>
          </p:cNvSpPr>
          <p:nvPr/>
        </p:nvSpPr>
        <p:spPr>
          <a:xfrm>
            <a:off x="256544" y="751059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17.2.4 UNBUFFERED-REPORT-CONTROL-BLOCK (URCB) class definition (17.2.4.4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RptEna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– report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enable)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675BD153-1F8D-4446-8E05-96849E3DD5E0}"/>
              </a:ext>
            </a:extLst>
          </p:cNvPr>
          <p:cNvSpPr/>
          <p:nvPr/>
        </p:nvSpPr>
        <p:spPr>
          <a:xfrm>
            <a:off x="612143" y="2251614"/>
            <a:ext cx="745877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RptEna</a:t>
            </a:r>
            <a:r>
              <a:rPr lang="en-US" altLang="ko-KR" dirty="0"/>
              <a:t> </a:t>
            </a:r>
            <a:r>
              <a:rPr lang="ko-KR" altLang="en-US" dirty="0"/>
              <a:t>가 </a:t>
            </a:r>
            <a:r>
              <a:rPr lang="en-US" altLang="ko-KR" dirty="0"/>
              <a:t>(TRUE </a:t>
            </a:r>
            <a:r>
              <a:rPr lang="ko-KR" altLang="en-US" dirty="0"/>
              <a:t>로 설정된 경우</a:t>
            </a:r>
            <a:r>
              <a:rPr lang="en-US" altLang="ko-KR" dirty="0"/>
              <a:t>) URCB </a:t>
            </a:r>
            <a:r>
              <a:rPr lang="ko-KR" altLang="en-US" dirty="0"/>
              <a:t>가 현재 </a:t>
            </a:r>
            <a:r>
              <a:rPr lang="en-US" altLang="ko-KR" dirty="0"/>
              <a:t>data set </a:t>
            </a:r>
            <a:r>
              <a:rPr lang="ko-KR" altLang="en-US" dirty="0"/>
              <a:t>의 값을 </a:t>
            </a:r>
            <a:r>
              <a:rPr lang="en-US" altLang="ko-KR" dirty="0"/>
              <a:t>report</a:t>
            </a:r>
            <a:r>
              <a:rPr lang="ko-KR" altLang="en-US" dirty="0"/>
              <a:t> 할 수 있음을 나타낸다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TRUE </a:t>
            </a:r>
            <a:r>
              <a:rPr lang="ko-KR" altLang="en-US" dirty="0"/>
              <a:t>로 설정되면 </a:t>
            </a:r>
            <a:r>
              <a:rPr lang="en-US" altLang="ko-KR" dirty="0"/>
              <a:t>URCB </a:t>
            </a:r>
            <a:r>
              <a:rPr lang="ko-KR" altLang="en-US" dirty="0"/>
              <a:t>는 </a:t>
            </a:r>
            <a:r>
              <a:rPr lang="en-US" altLang="ko-KR" dirty="0"/>
              <a:t>data set </a:t>
            </a:r>
            <a:r>
              <a:rPr lang="ko-KR" altLang="en-US" dirty="0"/>
              <a:t>의 참조된 값을 모니터링 하고 </a:t>
            </a:r>
            <a:r>
              <a:rPr lang="en-US" altLang="ko-KR" dirty="0"/>
              <a:t>URCB</a:t>
            </a:r>
            <a:r>
              <a:rPr lang="ko-KR" altLang="en-US" dirty="0"/>
              <a:t>에 지정된 대로 </a:t>
            </a:r>
            <a:r>
              <a:rPr lang="en-US" altLang="ko-KR" dirty="0"/>
              <a:t>report </a:t>
            </a:r>
            <a:r>
              <a:rPr lang="ko-KR" altLang="en-US" dirty="0"/>
              <a:t>를 생성한다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FALSE </a:t>
            </a:r>
            <a:r>
              <a:rPr lang="ko-KR" altLang="en-US" dirty="0"/>
              <a:t>로 설정되면 </a:t>
            </a:r>
            <a:r>
              <a:rPr lang="en-US" altLang="ko-KR" dirty="0"/>
              <a:t>URCB </a:t>
            </a:r>
            <a:r>
              <a:rPr lang="ko-KR" altLang="en-US" dirty="0"/>
              <a:t>는 </a:t>
            </a:r>
            <a:r>
              <a:rPr lang="en-US" altLang="ko-KR" dirty="0"/>
              <a:t>report </a:t>
            </a:r>
            <a:r>
              <a:rPr lang="ko-KR" altLang="en-US" dirty="0"/>
              <a:t>발행을 중단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TRUE </a:t>
            </a:r>
            <a:r>
              <a:rPr lang="ko-KR" altLang="en-US" dirty="0"/>
              <a:t>인</a:t>
            </a:r>
            <a:r>
              <a:rPr lang="en-US" altLang="ko-KR" dirty="0"/>
              <a:t> </a:t>
            </a:r>
            <a:r>
              <a:rPr lang="ko-KR" altLang="en-US" dirty="0"/>
              <a:t>동안 </a:t>
            </a:r>
            <a:r>
              <a:rPr lang="en-US" altLang="ko-KR" dirty="0"/>
              <a:t>trigger option general-integration </a:t>
            </a:r>
            <a:r>
              <a:rPr lang="ko-KR" altLang="en-US" dirty="0"/>
              <a:t>활성화 비활성화를 빼고 </a:t>
            </a:r>
            <a:r>
              <a:rPr lang="en-US" altLang="ko-KR" dirty="0"/>
              <a:t>URCB </a:t>
            </a:r>
            <a:r>
              <a:rPr lang="ko-KR" altLang="en-US" dirty="0"/>
              <a:t>속성 값을 변경하면 안된다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URCB </a:t>
            </a:r>
            <a:r>
              <a:rPr lang="ko-KR" altLang="en-US" dirty="0"/>
              <a:t>가 활성화된 </a:t>
            </a:r>
            <a:r>
              <a:rPr lang="en-US" altLang="ko-KR" dirty="0"/>
              <a:t>client </a:t>
            </a:r>
            <a:r>
              <a:rPr lang="ko-KR" altLang="en-US" dirty="0"/>
              <a:t>에 대한 </a:t>
            </a:r>
            <a:r>
              <a:rPr lang="en-US" altLang="ko-KR" dirty="0"/>
              <a:t>two-party-application-association </a:t>
            </a:r>
            <a:r>
              <a:rPr lang="ko-KR" altLang="en-US" dirty="0"/>
              <a:t>이 끊어지면 서버는 </a:t>
            </a:r>
            <a:r>
              <a:rPr lang="en-US" altLang="ko-KR" dirty="0" err="1"/>
              <a:t>RptEna</a:t>
            </a:r>
            <a:r>
              <a:rPr lang="en-US" altLang="ko-KR" dirty="0"/>
              <a:t> </a:t>
            </a:r>
            <a:r>
              <a:rPr lang="ko-KR" altLang="en-US" dirty="0"/>
              <a:t>속성을 </a:t>
            </a:r>
            <a:r>
              <a:rPr lang="en-US" altLang="ko-KR" dirty="0"/>
              <a:t>FALSE </a:t>
            </a:r>
            <a:r>
              <a:rPr lang="ko-KR" altLang="en-US" dirty="0"/>
              <a:t>로 </a:t>
            </a:r>
            <a:r>
              <a:rPr lang="ko-KR" altLang="en-US" dirty="0" err="1"/>
              <a:t>설정해야한다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194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xmlns="" id="{7450C65A-5B36-45A2-991D-63274362CB8A}"/>
              </a:ext>
            </a:extLst>
          </p:cNvPr>
          <p:cNvSpPr txBox="1">
            <a:spLocks/>
          </p:cNvSpPr>
          <p:nvPr/>
        </p:nvSpPr>
        <p:spPr>
          <a:xfrm>
            <a:off x="256544" y="751059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17.2.4 UNBUFFERED-REPORT-CONTROL-BLOCK (URCB) class definition (17.2.4.5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Resv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– reserve URCB)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675BD153-1F8D-4446-8E05-96849E3DD5E0}"/>
              </a:ext>
            </a:extLst>
          </p:cNvPr>
          <p:cNvSpPr/>
          <p:nvPr/>
        </p:nvSpPr>
        <p:spPr>
          <a:xfrm>
            <a:off x="742282" y="2746914"/>
            <a:ext cx="745877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Resv</a:t>
            </a:r>
            <a:r>
              <a:rPr lang="en-US" altLang="ko-KR" dirty="0"/>
              <a:t> (TRUE </a:t>
            </a:r>
            <a:r>
              <a:rPr lang="ko-KR" altLang="en-US" dirty="0"/>
              <a:t>로 설정된 경우</a:t>
            </a:r>
            <a:r>
              <a:rPr lang="en-US" altLang="ko-KR" dirty="0"/>
              <a:t>) </a:t>
            </a:r>
            <a:r>
              <a:rPr lang="ko-KR" altLang="en-US" dirty="0"/>
              <a:t>는 값을 </a:t>
            </a:r>
            <a:r>
              <a:rPr lang="en-US" altLang="ko-KR" dirty="0"/>
              <a:t>TRUE </a:t>
            </a:r>
            <a:r>
              <a:rPr lang="ko-KR" altLang="en-US" dirty="0"/>
              <a:t>로 설정한 클라이언트에 대해 </a:t>
            </a:r>
            <a:r>
              <a:rPr lang="en-US" altLang="ko-KR" dirty="0"/>
              <a:t>URCB </a:t>
            </a:r>
            <a:r>
              <a:rPr lang="ko-KR" altLang="en-US" dirty="0"/>
              <a:t>가 현재 독점적으로 예약 되어 있는 것을 나타낸다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다른 클라이언트는 해당 </a:t>
            </a:r>
            <a:r>
              <a:rPr lang="en-US" altLang="ko-KR" dirty="0"/>
              <a:t>URCB </a:t>
            </a:r>
            <a:r>
              <a:rPr lang="ko-KR" altLang="en-US" dirty="0"/>
              <a:t>의 속성을 설정할 수 없다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Resv</a:t>
            </a:r>
            <a:r>
              <a:rPr lang="en-US" altLang="ko-KR" dirty="0"/>
              <a:t> </a:t>
            </a:r>
            <a:r>
              <a:rPr lang="ko-KR" altLang="en-US" dirty="0"/>
              <a:t>속성이 </a:t>
            </a:r>
            <a:r>
              <a:rPr lang="en-US" altLang="ko-KR" dirty="0"/>
              <a:t>TRUE </a:t>
            </a:r>
            <a:r>
              <a:rPr lang="ko-KR" altLang="en-US" dirty="0"/>
              <a:t>로 설정되지 않은 경우 </a:t>
            </a:r>
            <a:r>
              <a:rPr lang="en-US" altLang="ko-KR" dirty="0" err="1"/>
              <a:t>RptEna</a:t>
            </a:r>
            <a:r>
              <a:rPr lang="en-US" altLang="ko-KR" dirty="0"/>
              <a:t> </a:t>
            </a:r>
            <a:r>
              <a:rPr lang="ko-KR" altLang="en-US" dirty="0"/>
              <a:t>속성을 </a:t>
            </a:r>
            <a:r>
              <a:rPr lang="en-US" altLang="ko-KR" dirty="0"/>
              <a:t>TRUE </a:t>
            </a:r>
            <a:r>
              <a:rPr lang="ko-KR" altLang="en-US" dirty="0"/>
              <a:t>로 설정하면 </a:t>
            </a:r>
            <a:r>
              <a:rPr lang="en-US" altLang="ko-KR" dirty="0"/>
              <a:t>instance </a:t>
            </a:r>
            <a:r>
              <a:rPr lang="ko-KR" altLang="en-US" dirty="0"/>
              <a:t>가 암시적으로 예약된다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7154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xmlns="" id="{7450C65A-5B36-45A2-991D-63274362CB8A}"/>
              </a:ext>
            </a:extLst>
          </p:cNvPr>
          <p:cNvSpPr txBox="1">
            <a:spLocks/>
          </p:cNvSpPr>
          <p:nvPr/>
        </p:nvSpPr>
        <p:spPr>
          <a:xfrm>
            <a:off x="256544" y="509759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17.2.5 URCB class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services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(17.2.5.1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Overview)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675BD153-1F8D-4446-8E05-96849E3DD5E0}"/>
              </a:ext>
            </a:extLst>
          </p:cNvPr>
          <p:cNvSpPr/>
          <p:nvPr/>
        </p:nvSpPr>
        <p:spPr>
          <a:xfrm>
            <a:off x="457200" y="1282692"/>
            <a:ext cx="74587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URCB </a:t>
            </a:r>
            <a:r>
              <a:rPr lang="ko-KR" altLang="en-US" dirty="0"/>
              <a:t>에 대한 </a:t>
            </a:r>
            <a:r>
              <a:rPr lang="en-US" altLang="ko-KR" dirty="0"/>
              <a:t>service </a:t>
            </a:r>
            <a:r>
              <a:rPr lang="ko-KR" altLang="en-US" dirty="0"/>
              <a:t>는 다음과 같이 정의된다</a:t>
            </a:r>
            <a:r>
              <a:rPr lang="en-US" altLang="ko-KR" dirty="0"/>
              <a:t>.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5B3F05D-A639-44EE-9919-1074BD64B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01" y="1746978"/>
            <a:ext cx="6962775" cy="1181100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xmlns="" id="{F3B6E7E5-A357-41B6-935E-BC00CD0B0CED}"/>
              </a:ext>
            </a:extLst>
          </p:cNvPr>
          <p:cNvSpPr txBox="1">
            <a:spLocks/>
          </p:cNvSpPr>
          <p:nvPr/>
        </p:nvSpPr>
        <p:spPr>
          <a:xfrm>
            <a:off x="256544" y="2684622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17.2.5 URCB class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services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(17.2.5.2 Report)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B0A5015-3216-42DF-AEDE-511F20DEDF47}"/>
              </a:ext>
            </a:extLst>
          </p:cNvPr>
          <p:cNvSpPr/>
          <p:nvPr/>
        </p:nvSpPr>
        <p:spPr>
          <a:xfrm>
            <a:off x="457200" y="3442724"/>
            <a:ext cx="8229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Report format </a:t>
            </a:r>
            <a:r>
              <a:rPr lang="ko-KR" altLang="en-US" dirty="0"/>
              <a:t>의 </a:t>
            </a:r>
            <a:r>
              <a:rPr lang="en-US" altLang="ko-KR" dirty="0" err="1"/>
              <a:t>EntryID</a:t>
            </a:r>
            <a:r>
              <a:rPr lang="en-US" altLang="ko-KR" dirty="0"/>
              <a:t> </a:t>
            </a:r>
            <a:r>
              <a:rPr lang="ko-KR" altLang="en-US" dirty="0"/>
              <a:t>와 </a:t>
            </a:r>
            <a:r>
              <a:rPr lang="en-US" altLang="ko-KR" dirty="0" err="1"/>
              <a:t>BufOvfl</a:t>
            </a:r>
            <a:r>
              <a:rPr lang="ko-KR" altLang="en-US" dirty="0"/>
              <a:t>는 </a:t>
            </a:r>
            <a:r>
              <a:rPr lang="ko-KR" altLang="en-US" dirty="0" err="1"/>
              <a:t>이용가능하지</a:t>
            </a:r>
            <a:r>
              <a:rPr lang="ko-KR" altLang="en-US" dirty="0"/>
              <a:t> 않다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OptFlds.EntryID</a:t>
            </a:r>
            <a:r>
              <a:rPr lang="en-US" altLang="ko-KR" dirty="0"/>
              <a:t> </a:t>
            </a:r>
            <a:r>
              <a:rPr lang="ko-KR" altLang="en-US" dirty="0"/>
              <a:t>의 값과 관계 없이</a:t>
            </a:r>
            <a:r>
              <a:rPr lang="en-US" altLang="ko-KR" dirty="0"/>
              <a:t>, </a:t>
            </a:r>
            <a:r>
              <a:rPr lang="en-US" altLang="ko-KR" dirty="0" err="1"/>
              <a:t>EntryID</a:t>
            </a:r>
            <a:r>
              <a:rPr lang="ko-KR" altLang="en-US" dirty="0"/>
              <a:t>은 보고서에 포함되지 않는다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OptFlds.BufOvfl</a:t>
            </a:r>
            <a:r>
              <a:rPr lang="ko-KR" altLang="en-US" dirty="0"/>
              <a:t>의 값에는 관계 없이</a:t>
            </a:r>
            <a:r>
              <a:rPr lang="en-US" altLang="ko-KR" dirty="0"/>
              <a:t>, </a:t>
            </a:r>
            <a:r>
              <a:rPr lang="en-US" altLang="ko-KR" dirty="0" err="1"/>
              <a:t>BufOvfl</a:t>
            </a:r>
            <a:r>
              <a:rPr lang="ko-KR" altLang="en-US" dirty="0"/>
              <a:t>는 보고서에 포함되지 않는다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SqNum</a:t>
            </a:r>
            <a:r>
              <a:rPr lang="en-US" altLang="ko-KR" dirty="0"/>
              <a:t> </a:t>
            </a:r>
            <a:r>
              <a:rPr lang="ko-KR" altLang="en-US" dirty="0"/>
              <a:t>은</a:t>
            </a:r>
            <a:r>
              <a:rPr lang="en-US" altLang="ko-KR" dirty="0"/>
              <a:t> INT8U</a:t>
            </a:r>
            <a:r>
              <a:rPr lang="ko-KR" altLang="en-US" dirty="0"/>
              <a:t> 로 </a:t>
            </a:r>
            <a:r>
              <a:rPr lang="ko-KR" altLang="en-US" dirty="0" err="1"/>
              <a:t>포맷되어있다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위의 내용들 제외하고 나머지 </a:t>
            </a:r>
            <a:r>
              <a:rPr lang="en-US" altLang="ko-KR" dirty="0"/>
              <a:t>report service </a:t>
            </a:r>
            <a:r>
              <a:rPr lang="ko-KR" altLang="en-US" dirty="0"/>
              <a:t>는 </a:t>
            </a:r>
            <a:r>
              <a:rPr lang="en-US" altLang="ko-KR" dirty="0"/>
              <a:t>BRCB </a:t>
            </a:r>
            <a:r>
              <a:rPr lang="ko-KR" altLang="en-US" dirty="0"/>
              <a:t>에 </a:t>
            </a:r>
            <a:r>
              <a:rPr lang="ko-KR" altLang="en-US" dirty="0" err="1"/>
              <a:t>정의되어있다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582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xmlns="" id="{25CCB164-40DF-492F-8794-5D2B24257CCC}"/>
              </a:ext>
            </a:extLst>
          </p:cNvPr>
          <p:cNvSpPr txBox="1">
            <a:spLocks/>
          </p:cNvSpPr>
          <p:nvPr/>
        </p:nvSpPr>
        <p:spPr>
          <a:xfrm>
            <a:off x="478217" y="706819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17.3 LOG-CONTROL-BLOCK class model (17.3.1 General / 17.3.1.1 Basic Concepts)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468E79B7-443A-414E-82A3-C81C2B46AF55}"/>
              </a:ext>
            </a:extLst>
          </p:cNvPr>
          <p:cNvSpPr/>
          <p:nvPr/>
        </p:nvSpPr>
        <p:spPr>
          <a:xfrm>
            <a:off x="838413" y="2463425"/>
            <a:ext cx="745877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많은 </a:t>
            </a:r>
            <a:r>
              <a:rPr lang="en-US" altLang="ko-KR" dirty="0"/>
              <a:t>IED </a:t>
            </a:r>
            <a:r>
              <a:rPr lang="ko-KR" altLang="en-US" dirty="0"/>
              <a:t>는 </a:t>
            </a:r>
            <a:r>
              <a:rPr lang="en-US" altLang="ko-KR" dirty="0"/>
              <a:t>data object </a:t>
            </a:r>
            <a:r>
              <a:rPr lang="ko-KR" altLang="en-US" dirty="0"/>
              <a:t>의 히스토리 값을 내부 저장하고 통신 시스템을 검색 해야 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이러한 값들은 두개의 카테고리로 분류된다</a:t>
            </a:r>
            <a:r>
              <a:rPr lang="en-US" altLang="ko-KR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Periodic recordings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Event-triggered </a:t>
            </a:r>
            <a:r>
              <a:rPr lang="ko-KR" altLang="en-US" dirty="0"/>
              <a:t>또는 </a:t>
            </a:r>
            <a:r>
              <a:rPr lang="en-US" altLang="ko-KR" dirty="0"/>
              <a:t>sequence of events (SOE)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즉시 보고된 값 교환과 </a:t>
            </a:r>
            <a:r>
              <a:rPr lang="en-US" altLang="ko-KR" dirty="0"/>
              <a:t>data object </a:t>
            </a:r>
            <a:r>
              <a:rPr lang="ko-KR" altLang="en-US" dirty="0"/>
              <a:t>의 값들을 </a:t>
            </a:r>
            <a:r>
              <a:rPr lang="en-US" altLang="ko-KR" dirty="0"/>
              <a:t>logging </a:t>
            </a:r>
            <a:r>
              <a:rPr lang="ko-KR" altLang="en-US" dirty="0"/>
              <a:t>한 것과 구별하기 위해 몇가지 기준을 사용한다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8257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xmlns="" id="{25CCB164-40DF-492F-8794-5D2B24257CCC}"/>
              </a:ext>
            </a:extLst>
          </p:cNvPr>
          <p:cNvSpPr txBox="1">
            <a:spLocks/>
          </p:cNvSpPr>
          <p:nvPr/>
        </p:nvSpPr>
        <p:spPr>
          <a:xfrm>
            <a:off x="478217" y="595979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17.3 LOG-CONTROL-BLOCK class model (17.3.1 General / 17.3.1.1 Basic Concepts)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468E79B7-443A-414E-82A3-C81C2B46AF55}"/>
              </a:ext>
            </a:extLst>
          </p:cNvPr>
          <p:cNvSpPr/>
          <p:nvPr/>
        </p:nvSpPr>
        <p:spPr>
          <a:xfrm>
            <a:off x="623455" y="1335427"/>
            <a:ext cx="745877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Data object logging </a:t>
            </a:r>
            <a:r>
              <a:rPr lang="ko-KR" altLang="en-US" dirty="0"/>
              <a:t>은 외부 </a:t>
            </a:r>
            <a:r>
              <a:rPr lang="en-US" altLang="ko-KR" dirty="0"/>
              <a:t>application </a:t>
            </a:r>
            <a:r>
              <a:rPr lang="ko-KR" altLang="en-US" dirty="0"/>
              <a:t>연결 또는 다른 통신 트랜잭션 과 독립적이여야 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통신이 끊기더라도 </a:t>
            </a:r>
            <a:r>
              <a:rPr lang="en-US" altLang="ko-KR" dirty="0"/>
              <a:t>, </a:t>
            </a:r>
            <a:r>
              <a:rPr lang="ko-KR" altLang="en-US" dirty="0"/>
              <a:t>과거의 사건들이 일어나고 기록 되어야한다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과거 기록들을 저장하는 프로세스는 통신을 검색하는 프로세스와 완전히 비동기 이다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과거 기록을 기록 하는 속도는 통신 프로세스가 외부 데이터 베이스에 값을 </a:t>
            </a:r>
            <a:r>
              <a:rPr lang="en-US" altLang="ko-KR" dirty="0"/>
              <a:t>report </a:t>
            </a:r>
            <a:r>
              <a:rPr lang="ko-KR" altLang="en-US" dirty="0"/>
              <a:t>하는 것보다 훨씬 빠르다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기록 검색은 외부 </a:t>
            </a:r>
            <a:r>
              <a:rPr lang="en-US" altLang="ko-KR" dirty="0"/>
              <a:t>application </a:t>
            </a:r>
            <a:r>
              <a:rPr lang="ko-KR" altLang="en-US" dirty="0"/>
              <a:t>이 외부의 완전한 시간 또는 이벤트 순으로 기록된 기록을 유지할 목적으로 전체 기록 데이터베이스의 </a:t>
            </a:r>
            <a:r>
              <a:rPr lang="en-US" altLang="ko-KR" dirty="0"/>
              <a:t>subset</a:t>
            </a:r>
            <a:r>
              <a:rPr lang="ko-KR" altLang="en-US" dirty="0"/>
              <a:t>들을 요청할 수 있게 한다</a:t>
            </a:r>
            <a:r>
              <a:rPr lang="en-US" altLang="ko-KR" dirty="0"/>
              <a:t>. 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object</a:t>
            </a:r>
            <a:r>
              <a:rPr lang="ko-KR" altLang="en-US" dirty="0"/>
              <a:t> 들의 값들의 출처는 장치 외부에 있을 수 있다</a:t>
            </a:r>
            <a:r>
              <a:rPr lang="en-US" altLang="ko-KR" dirty="0"/>
              <a:t>.  </a:t>
            </a:r>
            <a:r>
              <a:rPr lang="ko-KR" altLang="en-US" dirty="0"/>
              <a:t>그러므로</a:t>
            </a:r>
            <a:r>
              <a:rPr lang="en-US" altLang="ko-KR" dirty="0"/>
              <a:t>, </a:t>
            </a:r>
            <a:r>
              <a:rPr lang="ko-KR" altLang="en-US" dirty="0"/>
              <a:t>과거 이력의 저장소는 저장소의 중심 포인트가 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기록은 시간 또는 순서와 관련하여 중요성을 가지고 </a:t>
            </a:r>
            <a:r>
              <a:rPr lang="en-US" altLang="ko-KR" dirty="0"/>
              <a:t>sequence</a:t>
            </a:r>
            <a:r>
              <a:rPr lang="ko-KR" altLang="en-US" dirty="0"/>
              <a:t> </a:t>
            </a:r>
            <a:r>
              <a:rPr lang="en-US" altLang="ko-KR" dirty="0"/>
              <a:t>number</a:t>
            </a:r>
            <a:r>
              <a:rPr lang="ko-KR" altLang="en-US" dirty="0"/>
              <a:t> 가 요구된다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4829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xmlns="" id="{25CCB164-40DF-492F-8794-5D2B24257CCC}"/>
              </a:ext>
            </a:extLst>
          </p:cNvPr>
          <p:cNvSpPr txBox="1">
            <a:spLocks/>
          </p:cNvSpPr>
          <p:nvPr/>
        </p:nvSpPr>
        <p:spPr>
          <a:xfrm>
            <a:off x="478217" y="706819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17.3 LOG-CONTROL-BLOCK class model (17.3.1 General / 17.3.1.1 Basic Concepts)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25C833A-1E03-46DD-B3E7-3A30AD4BB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425" y="1543252"/>
            <a:ext cx="5567411" cy="381607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400C9520-963F-43BD-95A6-0CC17E083764}"/>
              </a:ext>
            </a:extLst>
          </p:cNvPr>
          <p:cNvSpPr/>
          <p:nvPr/>
        </p:nvSpPr>
        <p:spPr>
          <a:xfrm>
            <a:off x="1228021" y="5615582"/>
            <a:ext cx="74587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Figure 34 </a:t>
            </a:r>
            <a:r>
              <a:rPr lang="ko-KR" altLang="en-US" dirty="0"/>
              <a:t>는 </a:t>
            </a:r>
            <a:r>
              <a:rPr lang="en-US" altLang="ko-KR" dirty="0"/>
              <a:t>LOG</a:t>
            </a:r>
            <a:r>
              <a:rPr lang="ko-KR" altLang="en-US" dirty="0"/>
              <a:t>와 </a:t>
            </a:r>
            <a:r>
              <a:rPr lang="en-US" altLang="ko-KR" dirty="0"/>
              <a:t>LCB class </a:t>
            </a:r>
            <a:r>
              <a:rPr lang="ko-KR" altLang="en-US" dirty="0"/>
              <a:t>들의 </a:t>
            </a:r>
            <a:r>
              <a:rPr lang="en-US" altLang="ko-KR" dirty="0"/>
              <a:t>overview </a:t>
            </a:r>
            <a:r>
              <a:rPr lang="ko-KR" altLang="en-US" dirty="0"/>
              <a:t>를 보여준다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LOG </a:t>
            </a:r>
            <a:r>
              <a:rPr lang="ko-KR" altLang="en-US" dirty="0"/>
              <a:t>는 여러 개의 </a:t>
            </a:r>
            <a:r>
              <a:rPr lang="en-US" altLang="ko-KR" dirty="0"/>
              <a:t>LCB</a:t>
            </a:r>
            <a:r>
              <a:rPr lang="ko-KR" altLang="en-US" dirty="0"/>
              <a:t> 들에 의해 써진다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3124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17.2.3 BRCB class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services (17.2.3.2.2 Request /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ReportFormat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Syntax)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046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xmlns="" id="{25CCB164-40DF-492F-8794-5D2B24257CCC}"/>
              </a:ext>
            </a:extLst>
          </p:cNvPr>
          <p:cNvSpPr txBox="1">
            <a:spLocks/>
          </p:cNvSpPr>
          <p:nvPr/>
        </p:nvSpPr>
        <p:spPr>
          <a:xfrm>
            <a:off x="478217" y="706819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17.3 LOG-CONTROL-BLOCK class model (17.3.1.2 The log buffer concept)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400C9520-963F-43BD-95A6-0CC17E083764}"/>
              </a:ext>
            </a:extLst>
          </p:cNvPr>
          <p:cNvSpPr/>
          <p:nvPr/>
        </p:nvSpPr>
        <p:spPr>
          <a:xfrm>
            <a:off x="478217" y="1702211"/>
            <a:ext cx="745877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implementation </a:t>
            </a:r>
            <a:r>
              <a:rPr lang="ko-KR" altLang="en-US" dirty="0"/>
              <a:t>관점에서</a:t>
            </a:r>
            <a:r>
              <a:rPr lang="en-US" altLang="ko-KR" dirty="0"/>
              <a:t>, LOG </a:t>
            </a:r>
            <a:r>
              <a:rPr lang="ko-KR" altLang="en-US" dirty="0"/>
              <a:t>는 </a:t>
            </a:r>
            <a:r>
              <a:rPr lang="en-US" altLang="ko-KR" dirty="0"/>
              <a:t>LOG </a:t>
            </a:r>
            <a:r>
              <a:rPr lang="ko-KR" altLang="en-US" dirty="0"/>
              <a:t>에서 가장 오래된 값들이 덮어 </a:t>
            </a:r>
            <a:r>
              <a:rPr lang="ko-KR" altLang="en-US" dirty="0" err="1"/>
              <a:t>씌여지는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circular buffer </a:t>
            </a:r>
            <a:r>
              <a:rPr lang="ko-KR" altLang="en-US" dirty="0"/>
              <a:t>로써 생각될 수 있다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하지만 이것은 클라이언트에서 </a:t>
            </a:r>
            <a:r>
              <a:rPr lang="ko-KR" altLang="en-US" dirty="0" err="1"/>
              <a:t>숨겨져있다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LOG</a:t>
            </a:r>
            <a:r>
              <a:rPr lang="ko-KR" altLang="en-US" dirty="0"/>
              <a:t> 의 클라이언트 관점에서는 </a:t>
            </a:r>
            <a:r>
              <a:rPr lang="en-US" altLang="ko-KR" dirty="0">
                <a:solidFill>
                  <a:srgbClr val="FF0000"/>
                </a:solidFill>
              </a:rPr>
              <a:t>linear buffer </a:t>
            </a:r>
            <a:r>
              <a:rPr lang="ko-KR" altLang="en-US" dirty="0"/>
              <a:t>이다</a:t>
            </a:r>
            <a:r>
              <a:rPr lang="en-US" altLang="ko-KR" dirty="0"/>
              <a:t>. LOG entry </a:t>
            </a:r>
            <a:r>
              <a:rPr lang="ko-KR" altLang="en-US" dirty="0"/>
              <a:t>들은 </a:t>
            </a:r>
            <a:r>
              <a:rPr lang="en-US" altLang="ko-KR" dirty="0" err="1"/>
              <a:t>EntryID</a:t>
            </a:r>
            <a:r>
              <a:rPr lang="en-US" altLang="ko-KR" dirty="0"/>
              <a:t> (LOG entry</a:t>
            </a:r>
            <a:r>
              <a:rPr lang="ko-KR" altLang="en-US" dirty="0"/>
              <a:t>의 고유 식별자</a:t>
            </a:r>
            <a:r>
              <a:rPr lang="en-US" altLang="ko-KR" dirty="0"/>
              <a:t>) </a:t>
            </a:r>
            <a:r>
              <a:rPr lang="ko-KR" altLang="en-US" dirty="0"/>
              <a:t>와 </a:t>
            </a:r>
            <a:r>
              <a:rPr lang="en-US" altLang="ko-KR" dirty="0" err="1"/>
              <a:t>TimeOfEntry</a:t>
            </a:r>
            <a:r>
              <a:rPr lang="en-US" altLang="ko-KR" dirty="0"/>
              <a:t> (LOG</a:t>
            </a:r>
            <a:r>
              <a:rPr lang="ko-KR" altLang="en-US" dirty="0"/>
              <a:t> </a:t>
            </a:r>
            <a:r>
              <a:rPr lang="en-US" altLang="ko-KR" dirty="0"/>
              <a:t>entry </a:t>
            </a:r>
            <a:r>
              <a:rPr lang="ko-KR" altLang="en-US" dirty="0"/>
              <a:t>가 </a:t>
            </a:r>
            <a:r>
              <a:rPr lang="en-US" altLang="ko-KR" dirty="0"/>
              <a:t>LOG </a:t>
            </a:r>
            <a:r>
              <a:rPr lang="ko-KR" altLang="en-US" dirty="0"/>
              <a:t>를 추가했을 때의 시간 </a:t>
            </a:r>
            <a:r>
              <a:rPr lang="en-US" altLang="ko-KR" dirty="0"/>
              <a:t>) </a:t>
            </a:r>
            <a:r>
              <a:rPr lang="ko-KR" altLang="en-US" dirty="0"/>
              <a:t>으로</a:t>
            </a:r>
            <a:r>
              <a:rPr lang="en-US" altLang="ko-KR" dirty="0"/>
              <a:t> </a:t>
            </a:r>
            <a:r>
              <a:rPr lang="ko-KR" altLang="en-US" dirty="0"/>
              <a:t>식별된다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EntryID</a:t>
            </a:r>
            <a:r>
              <a:rPr lang="en-US" altLang="ko-KR" dirty="0"/>
              <a:t> </a:t>
            </a:r>
            <a:r>
              <a:rPr lang="ko-KR" altLang="en-US" dirty="0"/>
              <a:t>는 최대 값에 도달했을 때 </a:t>
            </a:r>
            <a:r>
              <a:rPr lang="ko-KR" altLang="en-US" dirty="0">
                <a:solidFill>
                  <a:srgbClr val="FF0000"/>
                </a:solidFill>
              </a:rPr>
              <a:t>롤 오버하는 카운터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뒤집는 패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해당 카운터의 크기는 로그에 저장 할 수 있는 최대 항목 수보다 </a:t>
            </a:r>
            <a:r>
              <a:rPr lang="ko-KR" altLang="en-US" dirty="0" err="1"/>
              <a:t>커야하므로</a:t>
            </a:r>
            <a:r>
              <a:rPr lang="ko-KR" altLang="en-US" dirty="0"/>
              <a:t> 동일한 값의 </a:t>
            </a:r>
            <a:r>
              <a:rPr lang="en-US" altLang="ko-KR" dirty="0" err="1"/>
              <a:t>EntryID</a:t>
            </a:r>
            <a:r>
              <a:rPr lang="en-US" altLang="ko-KR" dirty="0"/>
              <a:t> </a:t>
            </a:r>
            <a:r>
              <a:rPr lang="ko-KR" altLang="en-US" dirty="0"/>
              <a:t>를 가진 로그에 두 개의 항목이 </a:t>
            </a:r>
            <a:r>
              <a:rPr lang="ko-KR" altLang="en-US" dirty="0" err="1"/>
              <a:t>없어야한다</a:t>
            </a:r>
            <a:r>
              <a:rPr lang="en-US" altLang="ko-KR" dirty="0"/>
              <a:t>. </a:t>
            </a:r>
            <a:r>
              <a:rPr lang="en-US" altLang="ko-KR" dirty="0" err="1"/>
              <a:t>EntryID</a:t>
            </a:r>
            <a:r>
              <a:rPr lang="en-US" altLang="ko-KR" dirty="0"/>
              <a:t> </a:t>
            </a:r>
            <a:r>
              <a:rPr lang="ko-KR" altLang="en-US" dirty="0"/>
              <a:t>와 </a:t>
            </a:r>
            <a:r>
              <a:rPr lang="en-US" altLang="ko-KR" dirty="0" err="1"/>
              <a:t>TimeOfEntry</a:t>
            </a:r>
            <a:r>
              <a:rPr lang="en-US" altLang="ko-KR" dirty="0"/>
              <a:t> </a:t>
            </a:r>
            <a:r>
              <a:rPr lang="ko-KR" altLang="en-US" dirty="0"/>
              <a:t>는 항목의 고유한 </a:t>
            </a:r>
            <a:r>
              <a:rPr lang="en-US" altLang="ko-KR" dirty="0"/>
              <a:t>ID</a:t>
            </a:r>
            <a:r>
              <a:rPr lang="ko-KR" altLang="en-US" dirty="0"/>
              <a:t>를 제공한다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클라이언트는 </a:t>
            </a:r>
            <a:r>
              <a:rPr lang="en-US" altLang="ko-KR" dirty="0" err="1"/>
              <a:t>EntryID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 err="1"/>
              <a:t>TimeOfEntry</a:t>
            </a:r>
            <a:r>
              <a:rPr lang="en-US" altLang="ko-KR" dirty="0"/>
              <a:t> 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의해 </a:t>
            </a:r>
            <a:r>
              <a:rPr lang="en-US" altLang="ko-KR" dirty="0"/>
              <a:t>LOG </a:t>
            </a:r>
            <a:r>
              <a:rPr lang="ko-KR" altLang="en-US" dirty="0"/>
              <a:t>를 쿼리할 수 있다</a:t>
            </a:r>
            <a:r>
              <a:rPr lang="en-US" altLang="ko-KR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89297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xmlns="" id="{25CCB164-40DF-492F-8794-5D2B24257CCC}"/>
              </a:ext>
            </a:extLst>
          </p:cNvPr>
          <p:cNvSpPr txBox="1">
            <a:spLocks/>
          </p:cNvSpPr>
          <p:nvPr/>
        </p:nvSpPr>
        <p:spPr>
          <a:xfrm>
            <a:off x="478217" y="706819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17.3 LOG-CONTROL-BLOCK class model (17.3.2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LCB class definition / 17.3.2.1 LCB class syntax)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400C9520-963F-43BD-95A6-0CC17E083764}"/>
              </a:ext>
            </a:extLst>
          </p:cNvPr>
          <p:cNvSpPr/>
          <p:nvPr/>
        </p:nvSpPr>
        <p:spPr>
          <a:xfrm>
            <a:off x="727598" y="2221637"/>
            <a:ext cx="745877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LCB </a:t>
            </a:r>
            <a:r>
              <a:rPr lang="ko-KR" altLang="en-US" dirty="0"/>
              <a:t>는 </a:t>
            </a:r>
            <a:r>
              <a:rPr lang="en-US" altLang="ko-KR" dirty="0"/>
              <a:t>Data attribute( log entry )</a:t>
            </a:r>
            <a:r>
              <a:rPr lang="ko-KR" altLang="en-US" dirty="0"/>
              <a:t>의 값을 </a:t>
            </a:r>
            <a:r>
              <a:rPr lang="en-US" altLang="ko-KR" dirty="0"/>
              <a:t>LOG </a:t>
            </a:r>
            <a:r>
              <a:rPr lang="ko-KR" altLang="en-US" dirty="0"/>
              <a:t>에 저장하는 데 필요한 절차를 제어한다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각각의 활성화된 </a:t>
            </a:r>
            <a:r>
              <a:rPr lang="en-US" altLang="ko-KR" dirty="0"/>
              <a:t>LCB </a:t>
            </a:r>
            <a:r>
              <a:rPr lang="ko-KR" altLang="en-US" dirty="0"/>
              <a:t>는 </a:t>
            </a:r>
            <a:r>
              <a:rPr lang="en-US" altLang="ko-KR" dirty="0"/>
              <a:t>LOG </a:t>
            </a:r>
            <a:r>
              <a:rPr lang="ko-KR" altLang="en-US" dirty="0"/>
              <a:t>와 함께 </a:t>
            </a:r>
            <a:r>
              <a:rPr lang="en-US" altLang="ko-KR" dirty="0"/>
              <a:t>data-set</a:t>
            </a:r>
            <a:r>
              <a:rPr lang="ko-KR" altLang="en-US" dirty="0"/>
              <a:t>과 연결 되어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r>
              <a:rPr lang="ko-KR" altLang="en-US" dirty="0"/>
              <a:t> 값의 변화는 </a:t>
            </a:r>
            <a:r>
              <a:rPr lang="en-US" altLang="ko-KR" dirty="0"/>
              <a:t>LOG entry </a:t>
            </a:r>
            <a:r>
              <a:rPr lang="ko-KR" altLang="en-US" dirty="0"/>
              <a:t>로서 저장된다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여러 </a:t>
            </a:r>
            <a:r>
              <a:rPr lang="en-US" altLang="ko-KR" dirty="0"/>
              <a:t>LCB </a:t>
            </a:r>
            <a:r>
              <a:rPr lang="ko-KR" altLang="en-US" dirty="0"/>
              <a:t>는 </a:t>
            </a:r>
            <a:r>
              <a:rPr lang="en-US" altLang="ko-KR" dirty="0"/>
              <a:t>LOG</a:t>
            </a:r>
            <a:r>
              <a:rPr lang="ko-KR" altLang="en-US" dirty="0"/>
              <a:t>를 공급하기 위한 여러 </a:t>
            </a:r>
            <a:r>
              <a:rPr lang="en-US" altLang="ko-KR" dirty="0"/>
              <a:t>data set </a:t>
            </a:r>
            <a:r>
              <a:rPr lang="ko-KR" altLang="en-US" dirty="0"/>
              <a:t>을 허용한다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허가 받지 않은 클라이언트 들이 </a:t>
            </a:r>
            <a:r>
              <a:rPr lang="en-US" altLang="ko-KR" dirty="0"/>
              <a:t>LCB </a:t>
            </a:r>
            <a:r>
              <a:rPr lang="ko-KR" altLang="en-US" dirty="0"/>
              <a:t>를 바꾸지 못하게 하는 것은 </a:t>
            </a:r>
            <a:r>
              <a:rPr lang="en-US" altLang="ko-KR" dirty="0"/>
              <a:t>access control </a:t>
            </a:r>
            <a:r>
              <a:rPr lang="ko-KR" altLang="en-US" dirty="0"/>
              <a:t>의 책임이 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6817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xmlns="" id="{25CCB164-40DF-492F-8794-5D2B24257CCC}"/>
              </a:ext>
            </a:extLst>
          </p:cNvPr>
          <p:cNvSpPr txBox="1">
            <a:spLocks/>
          </p:cNvSpPr>
          <p:nvPr/>
        </p:nvSpPr>
        <p:spPr>
          <a:xfrm>
            <a:off x="478217" y="706819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17.3 LOG-CONTROL-BLOCK class model (17.3.2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LCB class definition / 17.3.2.1 LCB class syntax)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400C9520-963F-43BD-95A6-0CC17E083764}"/>
              </a:ext>
            </a:extLst>
          </p:cNvPr>
          <p:cNvSpPr/>
          <p:nvPr/>
        </p:nvSpPr>
        <p:spPr>
          <a:xfrm>
            <a:off x="2667235" y="1702211"/>
            <a:ext cx="74587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LCB</a:t>
            </a:r>
            <a:r>
              <a:rPr lang="ko-KR" altLang="en-US" dirty="0"/>
              <a:t> 의 구성을 나타내는 표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31BAFA0-7EBA-407F-8795-9EACD9A01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108" y="2048530"/>
            <a:ext cx="6379783" cy="467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40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xmlns="" id="{25CCB164-40DF-492F-8794-5D2B24257CCC}"/>
              </a:ext>
            </a:extLst>
          </p:cNvPr>
          <p:cNvSpPr txBox="1">
            <a:spLocks/>
          </p:cNvSpPr>
          <p:nvPr/>
        </p:nvSpPr>
        <p:spPr>
          <a:xfrm>
            <a:off x="478217" y="471286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17.3.2.2 LCB class attributes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400C9520-963F-43BD-95A6-0CC17E083764}"/>
              </a:ext>
            </a:extLst>
          </p:cNvPr>
          <p:cNvSpPr/>
          <p:nvPr/>
        </p:nvSpPr>
        <p:spPr>
          <a:xfrm>
            <a:off x="478217" y="1161879"/>
            <a:ext cx="775138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LCBName</a:t>
            </a:r>
            <a:r>
              <a:rPr lang="en-US" altLang="ko-KR" dirty="0"/>
              <a:t> – log control name : logical-node </a:t>
            </a:r>
            <a:r>
              <a:rPr lang="ko-KR" altLang="en-US" dirty="0"/>
              <a:t>범위 내에 </a:t>
            </a:r>
            <a:r>
              <a:rPr lang="en-US" altLang="ko-KR" dirty="0"/>
              <a:t>LCB </a:t>
            </a:r>
            <a:r>
              <a:rPr lang="ko-KR" altLang="en-US" dirty="0"/>
              <a:t>를 정확히 식별하는 역할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LCBRef</a:t>
            </a:r>
            <a:r>
              <a:rPr lang="en-US" altLang="ko-KR" dirty="0"/>
              <a:t> – log control </a:t>
            </a:r>
            <a:r>
              <a:rPr lang="en-US" altLang="ko-KR" dirty="0" err="1"/>
              <a:t>ObjectReference</a:t>
            </a:r>
            <a:r>
              <a:rPr lang="en-US" altLang="ko-KR" dirty="0"/>
              <a:t> : </a:t>
            </a:r>
            <a:r>
              <a:rPr lang="en-US" altLang="ko-KR" dirty="0" err="1"/>
              <a:t>LCBRef</a:t>
            </a:r>
            <a:r>
              <a:rPr lang="ko-KR" altLang="en-US" dirty="0"/>
              <a:t>는 </a:t>
            </a:r>
            <a:r>
              <a:rPr lang="en-US" altLang="ko-KR" dirty="0"/>
              <a:t>LCB </a:t>
            </a:r>
            <a:r>
              <a:rPr lang="ko-KR" altLang="en-US" dirty="0"/>
              <a:t>의 특정 </a:t>
            </a:r>
            <a:r>
              <a:rPr lang="en-US" altLang="ko-KR" dirty="0"/>
              <a:t>path-name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LogEna</a:t>
            </a:r>
            <a:r>
              <a:rPr lang="en-US" altLang="ko-KR" dirty="0"/>
              <a:t> – log enable : </a:t>
            </a:r>
            <a:r>
              <a:rPr lang="en-US" altLang="ko-KR" dirty="0" err="1"/>
              <a:t>LogRef</a:t>
            </a:r>
            <a:r>
              <a:rPr lang="en-US" altLang="ko-KR" dirty="0"/>
              <a:t> </a:t>
            </a:r>
            <a:r>
              <a:rPr lang="ko-KR" altLang="en-US" dirty="0"/>
              <a:t>에 특화된 </a:t>
            </a:r>
            <a:r>
              <a:rPr lang="en-US" altLang="ko-KR" dirty="0"/>
              <a:t>LOG </a:t>
            </a:r>
            <a:r>
              <a:rPr lang="ko-KR" altLang="en-US" dirty="0"/>
              <a:t>를 기록하는 </a:t>
            </a:r>
            <a:r>
              <a:rPr lang="en-US" altLang="ko-KR" dirty="0"/>
              <a:t>LCB </a:t>
            </a:r>
            <a:r>
              <a:rPr lang="ko-KR" altLang="en-US" dirty="0"/>
              <a:t>를 나타낸다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DatSet</a:t>
            </a:r>
            <a:r>
              <a:rPr lang="en-US" altLang="ko-KR" dirty="0"/>
              <a:t> – data set reference : </a:t>
            </a:r>
            <a:r>
              <a:rPr lang="en-US" altLang="ko-KR" dirty="0" err="1"/>
              <a:t>DatSet</a:t>
            </a:r>
            <a:r>
              <a:rPr lang="en-US" altLang="ko-KR" dirty="0"/>
              <a:t> </a:t>
            </a:r>
            <a:r>
              <a:rPr lang="ko-KR" altLang="en-US" dirty="0"/>
              <a:t>은</a:t>
            </a:r>
            <a:r>
              <a:rPr lang="en-US" altLang="ko-KR" dirty="0"/>
              <a:t> data-set </a:t>
            </a:r>
            <a:r>
              <a:rPr lang="ko-KR" altLang="en-US" dirty="0"/>
              <a:t>을 나타낸다</a:t>
            </a:r>
            <a:r>
              <a:rPr lang="en-US" altLang="ko-KR" dirty="0"/>
              <a:t>. Data-set </a:t>
            </a:r>
            <a:r>
              <a:rPr lang="ko-KR" altLang="en-US" dirty="0"/>
              <a:t>멤버 값을 </a:t>
            </a:r>
            <a:r>
              <a:rPr lang="en-US" altLang="ko-KR" dirty="0"/>
              <a:t>log 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OptFlds</a:t>
            </a:r>
            <a:r>
              <a:rPr lang="en-US" altLang="ko-KR" dirty="0"/>
              <a:t> – optional fields to include in log : </a:t>
            </a:r>
            <a:r>
              <a:rPr lang="en-US" altLang="ko-KR" dirty="0" err="1"/>
              <a:t>OptFlds</a:t>
            </a:r>
            <a:r>
              <a:rPr lang="ko-KR" altLang="en-US" dirty="0"/>
              <a:t> 는 </a:t>
            </a:r>
            <a:r>
              <a:rPr lang="en-US" altLang="ko-KR" dirty="0"/>
              <a:t>LCB </a:t>
            </a:r>
            <a:r>
              <a:rPr lang="ko-KR" altLang="en-US" dirty="0"/>
              <a:t>에 의해 발행된 </a:t>
            </a:r>
            <a:r>
              <a:rPr lang="en-US" altLang="ko-KR" dirty="0"/>
              <a:t>log </a:t>
            </a:r>
            <a:r>
              <a:rPr lang="ko-KR" altLang="en-US" dirty="0"/>
              <a:t>에 포함되기 위한  클라이언트 특화된 </a:t>
            </a:r>
            <a:r>
              <a:rPr lang="en-US" altLang="ko-KR" dirty="0"/>
              <a:t>optional fields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 속성은 </a:t>
            </a:r>
            <a:r>
              <a:rPr lang="en-US" altLang="ko-KR" dirty="0" err="1"/>
              <a:t>EntryData</a:t>
            </a:r>
            <a:r>
              <a:rPr lang="ko-KR" altLang="en-US" dirty="0"/>
              <a:t> </a:t>
            </a:r>
            <a:r>
              <a:rPr lang="en-US" altLang="ko-KR" dirty="0"/>
              <a:t>log</a:t>
            </a:r>
            <a:r>
              <a:rPr lang="ko-KR" altLang="en-US" dirty="0"/>
              <a:t> 의 선택적인 </a:t>
            </a:r>
            <a:r>
              <a:rPr lang="en-US" altLang="ko-KR" dirty="0"/>
              <a:t>header</a:t>
            </a:r>
            <a:r>
              <a:rPr lang="ko-KR" altLang="en-US" dirty="0"/>
              <a:t> </a:t>
            </a:r>
            <a:r>
              <a:rPr lang="en-US" altLang="ko-KR" dirty="0"/>
              <a:t>filed</a:t>
            </a:r>
            <a:r>
              <a:rPr lang="ko-KR" altLang="en-US" dirty="0"/>
              <a:t>의 </a:t>
            </a:r>
            <a:r>
              <a:rPr lang="en-US" altLang="ko-KR" dirty="0"/>
              <a:t>subset</a:t>
            </a:r>
            <a:r>
              <a:rPr lang="ko-KR" altLang="en-US" dirty="0"/>
              <a:t>을 정의한다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LCB </a:t>
            </a:r>
            <a:r>
              <a:rPr lang="ko-KR" altLang="en-US" dirty="0"/>
              <a:t>가 위의 옵션을 지원하지 않는다면</a:t>
            </a:r>
            <a:r>
              <a:rPr lang="en-US" altLang="ko-KR" dirty="0"/>
              <a:t>, TRUE 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상응하는 </a:t>
            </a:r>
            <a:r>
              <a:rPr lang="en-US" altLang="ko-KR" dirty="0"/>
              <a:t>bit</a:t>
            </a:r>
            <a:r>
              <a:rPr lang="ko-KR" altLang="en-US" dirty="0"/>
              <a:t>을 설정하려는 시도는 </a:t>
            </a:r>
            <a:r>
              <a:rPr lang="en-US" altLang="ko-KR" dirty="0"/>
              <a:t>negative response</a:t>
            </a:r>
            <a:r>
              <a:rPr lang="ko-KR" altLang="en-US" dirty="0"/>
              <a:t> 를 야기시킨다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E718863-B137-41E7-A719-0FFD3FF1D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345" y="2405934"/>
            <a:ext cx="2843213" cy="55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63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xmlns="" id="{25CCB164-40DF-492F-8794-5D2B24257CCC}"/>
              </a:ext>
            </a:extLst>
          </p:cNvPr>
          <p:cNvSpPr txBox="1">
            <a:spLocks/>
          </p:cNvSpPr>
          <p:nvPr/>
        </p:nvSpPr>
        <p:spPr>
          <a:xfrm>
            <a:off x="478217" y="471286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17.3.2.2 LCB class attributes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400C9520-963F-43BD-95A6-0CC17E083764}"/>
              </a:ext>
            </a:extLst>
          </p:cNvPr>
          <p:cNvSpPr/>
          <p:nvPr/>
        </p:nvSpPr>
        <p:spPr>
          <a:xfrm>
            <a:off x="478217" y="1272719"/>
            <a:ext cx="775138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BufTm</a:t>
            </a:r>
            <a:r>
              <a:rPr lang="en-US" altLang="ko-KR" dirty="0"/>
              <a:t> – buffer time : 17.2.2.9 </a:t>
            </a:r>
            <a:r>
              <a:rPr lang="ko-KR" altLang="en-US" dirty="0"/>
              <a:t>에 정의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TrgOps</a:t>
            </a:r>
            <a:r>
              <a:rPr lang="en-US" altLang="ko-KR" dirty="0"/>
              <a:t> – trigger options : Log entry </a:t>
            </a:r>
            <a:r>
              <a:rPr lang="ko-KR" altLang="en-US" dirty="0"/>
              <a:t>를 만들고 야기 시키기 위해</a:t>
            </a:r>
            <a:r>
              <a:rPr lang="en-US" altLang="ko-KR" dirty="0"/>
              <a:t> LCB </a:t>
            </a:r>
            <a:r>
              <a:rPr lang="ko-KR" altLang="en-US" dirty="0"/>
              <a:t>에 의해 확인된 </a:t>
            </a:r>
            <a:r>
              <a:rPr lang="en-US" altLang="ko-KR" dirty="0"/>
              <a:t>trigger condition </a:t>
            </a:r>
            <a:r>
              <a:rPr lang="ko-KR" altLang="en-US" dirty="0"/>
              <a:t>들에 특화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다음의 값들이 정의된다 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/>
              <a:t>data-change,</a:t>
            </a:r>
            <a:r>
              <a:rPr lang="ko-KR" altLang="en-US" dirty="0"/>
              <a:t> </a:t>
            </a:r>
            <a:r>
              <a:rPr lang="en-US" altLang="ko-KR" dirty="0"/>
              <a:t>quality-change,</a:t>
            </a:r>
            <a:r>
              <a:rPr lang="ko-KR" altLang="en-US" dirty="0"/>
              <a:t> </a:t>
            </a:r>
            <a:r>
              <a:rPr lang="en-US" altLang="ko-KR" dirty="0"/>
              <a:t>data-update, </a:t>
            </a:r>
            <a:r>
              <a:rPr lang="en-US" altLang="ko-KR" dirty="0" err="1"/>
              <a:t>integrity,general</a:t>
            </a:r>
            <a:r>
              <a:rPr lang="en-US" altLang="ko-KR" dirty="0"/>
              <a:t>-interrogation 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Dchg,qchg,dupd</a:t>
            </a:r>
            <a:r>
              <a:rPr lang="en-US" altLang="ko-KR" dirty="0"/>
              <a:t> </a:t>
            </a:r>
            <a:r>
              <a:rPr lang="ko-KR" altLang="en-US" dirty="0"/>
              <a:t>는 해당 상황에 </a:t>
            </a:r>
            <a:r>
              <a:rPr lang="en-US" altLang="ko-KR" dirty="0"/>
              <a:t>trigger option</a:t>
            </a:r>
            <a:r>
              <a:rPr lang="ko-KR" altLang="en-US" dirty="0"/>
              <a:t> 을 사용하고 </a:t>
            </a:r>
            <a:r>
              <a:rPr lang="en-US" altLang="ko-KR" dirty="0"/>
              <a:t>integrity </a:t>
            </a:r>
            <a:r>
              <a:rPr lang="ko-KR" altLang="en-US" dirty="0"/>
              <a:t>는 </a:t>
            </a:r>
            <a:r>
              <a:rPr lang="en-US" altLang="ko-KR" dirty="0" err="1"/>
              <a:t>intgPd</a:t>
            </a:r>
            <a:r>
              <a:rPr lang="ko-KR" altLang="en-US" dirty="0"/>
              <a:t> 에 의해 정의된 </a:t>
            </a:r>
            <a:r>
              <a:rPr lang="en-US" altLang="ko-KR" dirty="0"/>
              <a:t>trigger</a:t>
            </a:r>
            <a:r>
              <a:rPr lang="ko-KR" altLang="en-US" dirty="0"/>
              <a:t> </a:t>
            </a:r>
            <a:r>
              <a:rPr lang="en-US" altLang="ko-KR" dirty="0"/>
              <a:t>condition</a:t>
            </a:r>
            <a:r>
              <a:rPr lang="ko-KR" altLang="en-US" dirty="0"/>
              <a:t> 이고 </a:t>
            </a:r>
            <a:r>
              <a:rPr lang="en-US" altLang="ko-KR" dirty="0"/>
              <a:t>general-interrogation</a:t>
            </a:r>
            <a:r>
              <a:rPr lang="ko-KR" altLang="en-US" dirty="0"/>
              <a:t> 은 </a:t>
            </a:r>
            <a:r>
              <a:rPr lang="en-US" altLang="ko-KR" dirty="0"/>
              <a:t>logging </a:t>
            </a:r>
            <a:r>
              <a:rPr lang="ko-KR" altLang="en-US" dirty="0"/>
              <a:t>에서 지원되지 않는다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intgPd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integrity</a:t>
            </a:r>
            <a:r>
              <a:rPr lang="ko-KR" altLang="en-US" dirty="0"/>
              <a:t> </a:t>
            </a:r>
            <a:r>
              <a:rPr lang="en-US" altLang="ko-KR" dirty="0"/>
              <a:t>period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TrgOps</a:t>
            </a:r>
            <a:r>
              <a:rPr lang="en-US" altLang="ko-KR" dirty="0"/>
              <a:t> </a:t>
            </a:r>
            <a:r>
              <a:rPr lang="ko-KR" altLang="en-US" dirty="0"/>
              <a:t>가 </a:t>
            </a:r>
            <a:r>
              <a:rPr lang="en-US" altLang="ko-KR" dirty="0"/>
              <a:t>integrity </a:t>
            </a:r>
            <a:r>
              <a:rPr lang="ko-KR" altLang="en-US" dirty="0"/>
              <a:t>로 설정되어 있으면 </a:t>
            </a:r>
            <a:r>
              <a:rPr lang="en-US" altLang="ko-KR" dirty="0"/>
              <a:t>, integrity</a:t>
            </a:r>
            <a:r>
              <a:rPr lang="ko-KR" altLang="en-US" dirty="0"/>
              <a:t> </a:t>
            </a:r>
            <a:r>
              <a:rPr lang="en-US" altLang="ko-KR" dirty="0"/>
              <a:t>scan</a:t>
            </a:r>
            <a:r>
              <a:rPr lang="ko-KR" altLang="en-US" dirty="0"/>
              <a:t>들에 의해 야기 시켜진 </a:t>
            </a:r>
            <a:r>
              <a:rPr lang="en-US" altLang="ko-KR" dirty="0"/>
              <a:t>logging </a:t>
            </a:r>
            <a:r>
              <a:rPr lang="ko-KR" altLang="en-US" dirty="0"/>
              <a:t>을 사용한 </a:t>
            </a:r>
            <a:r>
              <a:rPr lang="en-US" altLang="ko-KR" dirty="0"/>
              <a:t>milliseconds </a:t>
            </a:r>
            <a:r>
              <a:rPr lang="ko-KR" altLang="en-US" dirty="0"/>
              <a:t>기간 을 나타낸다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LogRef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log</a:t>
            </a:r>
            <a:r>
              <a:rPr lang="ko-KR" altLang="en-US" dirty="0"/>
              <a:t> </a:t>
            </a:r>
            <a:r>
              <a:rPr lang="en-US" altLang="ko-KR" dirty="0"/>
              <a:t>reference : </a:t>
            </a:r>
            <a:r>
              <a:rPr lang="ko-KR" altLang="en-US" dirty="0"/>
              <a:t>기록된 </a:t>
            </a:r>
            <a:r>
              <a:rPr lang="en-US" altLang="ko-KR" dirty="0"/>
              <a:t>data set </a:t>
            </a:r>
            <a:r>
              <a:rPr lang="ko-KR" altLang="en-US" dirty="0"/>
              <a:t>의 값 에서 </a:t>
            </a:r>
            <a:r>
              <a:rPr lang="en-US" altLang="ko-KR" dirty="0"/>
              <a:t>LOG </a:t>
            </a:r>
            <a:r>
              <a:rPr lang="ko-KR" altLang="en-US" dirty="0"/>
              <a:t>의 참조가 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1012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xmlns="" id="{25CCB164-40DF-492F-8794-5D2B24257CCC}"/>
              </a:ext>
            </a:extLst>
          </p:cNvPr>
          <p:cNvSpPr txBox="1">
            <a:spLocks/>
          </p:cNvSpPr>
          <p:nvPr/>
        </p:nvSpPr>
        <p:spPr>
          <a:xfrm>
            <a:off x="478217" y="471286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17.3.2.4 LCB services - overview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F57FA80-1FF5-4476-9CDA-A7E6F424A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15" y="1211831"/>
            <a:ext cx="8562975" cy="1076325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xmlns="" id="{8FFAB149-23AC-48D1-9DB6-852D07C15575}"/>
              </a:ext>
            </a:extLst>
          </p:cNvPr>
          <p:cNvSpPr txBox="1">
            <a:spLocks/>
          </p:cNvSpPr>
          <p:nvPr/>
        </p:nvSpPr>
        <p:spPr>
          <a:xfrm>
            <a:off x="478217" y="2115694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17.3.2.5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GetLCBValues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B71EEF51-8A27-428B-ACB2-77D536286877}"/>
              </a:ext>
            </a:extLst>
          </p:cNvPr>
          <p:cNvSpPr/>
          <p:nvPr/>
        </p:nvSpPr>
        <p:spPr>
          <a:xfrm>
            <a:off x="478217" y="2767461"/>
            <a:ext cx="74587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LCB</a:t>
            </a:r>
            <a:r>
              <a:rPr lang="ko-KR" altLang="en-US" dirty="0"/>
              <a:t> 의 </a:t>
            </a:r>
            <a:r>
              <a:rPr lang="en-US" altLang="ko-KR" dirty="0"/>
              <a:t>attribute </a:t>
            </a:r>
            <a:r>
              <a:rPr lang="ko-KR" altLang="en-US" dirty="0"/>
              <a:t>값을 검색하기 위해 </a:t>
            </a:r>
            <a:r>
              <a:rPr lang="en-US" altLang="ko-KR" dirty="0" err="1"/>
              <a:t>GetLCBValues</a:t>
            </a:r>
            <a:r>
              <a:rPr lang="en-US" altLang="ko-KR" dirty="0"/>
              <a:t> </a:t>
            </a:r>
            <a:r>
              <a:rPr lang="ko-KR" altLang="en-US" dirty="0"/>
              <a:t>를 사용한다</a:t>
            </a:r>
            <a:r>
              <a:rPr lang="en-US" altLang="ko-KR" dirty="0"/>
              <a:t>.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C51AC30-E815-4C2C-AA56-CBCA437B35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803" y="3206750"/>
            <a:ext cx="3181350" cy="35147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A4131C7-C62F-45B4-99D2-B107DCBD7579}"/>
              </a:ext>
            </a:extLst>
          </p:cNvPr>
          <p:cNvSpPr/>
          <p:nvPr/>
        </p:nvSpPr>
        <p:spPr>
          <a:xfrm>
            <a:off x="3799071" y="3834779"/>
            <a:ext cx="45841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Request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LCBReference</a:t>
            </a:r>
            <a:r>
              <a:rPr lang="en-US" altLang="ko-KR" dirty="0"/>
              <a:t> (</a:t>
            </a:r>
            <a:r>
              <a:rPr lang="en-US" altLang="ko-KR" dirty="0" err="1"/>
              <a:t>LCBRef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LCB </a:t>
            </a:r>
            <a:r>
              <a:rPr lang="ko-KR" altLang="en-US" dirty="0"/>
              <a:t>의 </a:t>
            </a:r>
            <a:r>
              <a:rPr lang="en-US" altLang="ko-KR" dirty="0" err="1"/>
              <a:t>ObjectReference</a:t>
            </a:r>
            <a:r>
              <a:rPr lang="en-US" altLang="ko-KR" dirty="0"/>
              <a:t> </a:t>
            </a:r>
            <a:r>
              <a:rPr lang="ko-KR" altLang="en-US" dirty="0"/>
              <a:t>를 특화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Reponse</a:t>
            </a:r>
            <a:r>
              <a:rPr lang="en-US" altLang="ko-KR" dirty="0"/>
              <a:t>+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각각 상응하는 값을 포함한다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769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01F68615-D498-4FC1-8C23-3A1CB7CDFA72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8175" y="0"/>
            <a:ext cx="5327650" cy="691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8860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17.2.3.2.2.2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RptID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– report ID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B4B91B36-AE0B-4B29-9040-EFD3DAB36A1E}"/>
              </a:ext>
            </a:extLst>
          </p:cNvPr>
          <p:cNvSpPr/>
          <p:nvPr/>
        </p:nvSpPr>
        <p:spPr>
          <a:xfrm>
            <a:off x="172541" y="4082228"/>
            <a:ext cx="84302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TRUE </a:t>
            </a:r>
            <a:r>
              <a:rPr lang="ko-KR" altLang="en-US" dirty="0"/>
              <a:t>로 설정된 </a:t>
            </a:r>
            <a:r>
              <a:rPr lang="en-US" altLang="ko-KR" dirty="0"/>
              <a:t>BRCB </a:t>
            </a:r>
            <a:r>
              <a:rPr lang="ko-KR" altLang="en-US" dirty="0"/>
              <a:t>는 </a:t>
            </a:r>
            <a:r>
              <a:rPr lang="en-US" altLang="ko-KR" dirty="0" err="1"/>
              <a:t>SqNum</a:t>
            </a:r>
            <a:r>
              <a:rPr lang="ko-KR" altLang="en-US" dirty="0"/>
              <a:t>을 유지해야한다</a:t>
            </a:r>
            <a:r>
              <a:rPr lang="en-US" altLang="ko-KR" dirty="0"/>
              <a:t>. BRCB</a:t>
            </a:r>
            <a:r>
              <a:rPr lang="ko-KR" altLang="en-US" dirty="0"/>
              <a:t>에서 생성한다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BRCB </a:t>
            </a:r>
            <a:r>
              <a:rPr lang="ko-KR" altLang="en-US" dirty="0"/>
              <a:t>가 전송할 때 숫자를 증가시키고 최대값까지 돌면 다시 </a:t>
            </a:r>
            <a:r>
              <a:rPr lang="en-US" altLang="ko-KR" dirty="0"/>
              <a:t>0</a:t>
            </a:r>
            <a:r>
              <a:rPr lang="ko-KR" altLang="en-US" dirty="0"/>
              <a:t>으로 돌아온다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Optional field </a:t>
            </a:r>
            <a:r>
              <a:rPr lang="ko-KR" altLang="en-US" dirty="0"/>
              <a:t>가</a:t>
            </a:r>
            <a:r>
              <a:rPr lang="en-US" altLang="ko-KR" dirty="0"/>
              <a:t> sequence number (=TRUE) </a:t>
            </a:r>
            <a:r>
              <a:rPr lang="ko-KR" altLang="en-US" dirty="0"/>
              <a:t>를 포함하면 </a:t>
            </a:r>
            <a:r>
              <a:rPr lang="en-US" altLang="ko-KR" dirty="0"/>
              <a:t>report</a:t>
            </a:r>
            <a:r>
              <a:rPr lang="ko-KR" altLang="en-US" dirty="0"/>
              <a:t> 에 </a:t>
            </a:r>
            <a:r>
              <a:rPr lang="en-US" altLang="ko-KR" dirty="0"/>
              <a:t>sequence </a:t>
            </a:r>
            <a:r>
              <a:rPr lang="en-US" altLang="ko-KR" dirty="0" err="1"/>
              <a:t>numbe</a:t>
            </a:r>
            <a:r>
              <a:rPr lang="ko-KR" altLang="en-US" dirty="0"/>
              <a:t>를 포함한다</a:t>
            </a:r>
            <a:r>
              <a:rPr lang="en-US" altLang="ko-KR" dirty="0"/>
              <a:t>. </a:t>
            </a:r>
            <a:r>
              <a:rPr lang="ko-KR" altLang="en-US" dirty="0"/>
              <a:t>그렇지</a:t>
            </a:r>
            <a:r>
              <a:rPr lang="en-US" altLang="ko-KR" dirty="0"/>
              <a:t> </a:t>
            </a:r>
            <a:r>
              <a:rPr lang="ko-KR" altLang="en-US" dirty="0"/>
              <a:t>않으면 생략한다</a:t>
            </a:r>
            <a:r>
              <a:rPr lang="en-US" altLang="ko-KR" dirty="0"/>
              <a:t>.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922770A3-F5B9-4385-8C4D-B27CEA8122E8}"/>
              </a:ext>
            </a:extLst>
          </p:cNvPr>
          <p:cNvSpPr/>
          <p:nvPr/>
        </p:nvSpPr>
        <p:spPr>
          <a:xfrm>
            <a:off x="197941" y="1345079"/>
            <a:ext cx="74587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BRCB</a:t>
            </a:r>
            <a:r>
              <a:rPr lang="ko-KR" altLang="en-US" dirty="0"/>
              <a:t> 의 각각 </a:t>
            </a:r>
            <a:r>
              <a:rPr lang="en-US" altLang="ko-KR" dirty="0"/>
              <a:t>attribute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붙여진 </a:t>
            </a:r>
            <a:r>
              <a:rPr lang="en-US" altLang="ko-KR" dirty="0"/>
              <a:t>report id 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xmlns="" id="{0A7498FD-6C92-4937-B44A-31774832527F}"/>
              </a:ext>
            </a:extLst>
          </p:cNvPr>
          <p:cNvSpPr txBox="1">
            <a:spLocks/>
          </p:cNvSpPr>
          <p:nvPr/>
        </p:nvSpPr>
        <p:spPr>
          <a:xfrm>
            <a:off x="256544" y="1921934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17.2.3.2.2.3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OptFlds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– optional fields to include in report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ECE81C81-394F-43C3-B6FB-0E54F8A89349}"/>
              </a:ext>
            </a:extLst>
          </p:cNvPr>
          <p:cNvSpPr/>
          <p:nvPr/>
        </p:nvSpPr>
        <p:spPr>
          <a:xfrm>
            <a:off x="197941" y="2719155"/>
            <a:ext cx="85728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여러 종류의 </a:t>
            </a:r>
            <a:r>
              <a:rPr lang="en-US" altLang="ko-KR" dirty="0"/>
              <a:t>optional field </a:t>
            </a:r>
            <a:r>
              <a:rPr lang="ko-KR" altLang="en-US" dirty="0"/>
              <a:t>에서 어떤 것이 </a:t>
            </a:r>
            <a:r>
              <a:rPr lang="en-US" altLang="ko-KR" dirty="0"/>
              <a:t>report </a:t>
            </a:r>
            <a:r>
              <a:rPr lang="ko-KR" altLang="en-US" dirty="0"/>
              <a:t>에 포함되어야 하는지를 지정한다</a:t>
            </a:r>
            <a:r>
              <a:rPr lang="en-US" altLang="ko-KR" dirty="0"/>
              <a:t>. 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xmlns="" id="{7450C65A-5B36-45A2-991D-63274362CB8A}"/>
              </a:ext>
            </a:extLst>
          </p:cNvPr>
          <p:cNvSpPr txBox="1">
            <a:spLocks/>
          </p:cNvSpPr>
          <p:nvPr/>
        </p:nvSpPr>
        <p:spPr>
          <a:xfrm>
            <a:off x="256544" y="3263476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17.2.3.2.2.4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SqNum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–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sequence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number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319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xmlns="" id="{7450C65A-5B36-45A2-991D-63274362CB8A}"/>
              </a:ext>
            </a:extLst>
          </p:cNvPr>
          <p:cNvSpPr txBox="1">
            <a:spLocks/>
          </p:cNvSpPr>
          <p:nvPr/>
        </p:nvSpPr>
        <p:spPr>
          <a:xfrm>
            <a:off x="256544" y="624059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17.2.3.2.2.4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SqNum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–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sequence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number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C8D405E1-FBB1-45F0-BA89-23D4AB003D78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47862" y="1865488"/>
            <a:ext cx="5248275" cy="3824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4663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xmlns="" id="{7450C65A-5B36-45A2-991D-63274362CB8A}"/>
              </a:ext>
            </a:extLst>
          </p:cNvPr>
          <p:cNvSpPr txBox="1">
            <a:spLocks/>
          </p:cNvSpPr>
          <p:nvPr/>
        </p:nvSpPr>
        <p:spPr>
          <a:xfrm>
            <a:off x="256544" y="624059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17.2.3.2.2.6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SubSqNum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– subsequence number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93125BFF-42EA-448F-815F-DAD87699D864}"/>
              </a:ext>
            </a:extLst>
          </p:cNvPr>
          <p:cNvSpPr/>
          <p:nvPr/>
        </p:nvSpPr>
        <p:spPr>
          <a:xfrm>
            <a:off x="256544" y="1319679"/>
            <a:ext cx="745877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긴 </a:t>
            </a:r>
            <a:r>
              <a:rPr lang="en-US" altLang="ko-KR" dirty="0"/>
              <a:t>report </a:t>
            </a:r>
            <a:r>
              <a:rPr lang="ko-KR" altLang="en-US" dirty="0"/>
              <a:t>의 경우는 하위 </a:t>
            </a:r>
            <a:r>
              <a:rPr lang="en-US" altLang="ko-KR" dirty="0"/>
              <a:t>report </a:t>
            </a:r>
            <a:r>
              <a:rPr lang="ko-KR" altLang="en-US" dirty="0"/>
              <a:t>로 나눈다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하나의 </a:t>
            </a:r>
            <a:r>
              <a:rPr lang="en-US" altLang="ko-KR" dirty="0"/>
              <a:t>report</a:t>
            </a:r>
            <a:r>
              <a:rPr lang="ko-KR" altLang="en-US" dirty="0"/>
              <a:t>의 하위 </a:t>
            </a:r>
            <a:r>
              <a:rPr lang="en-US" altLang="ko-KR" dirty="0"/>
              <a:t>report </a:t>
            </a:r>
            <a:r>
              <a:rPr lang="ko-KR" altLang="en-US" dirty="0"/>
              <a:t>들은 동일한 </a:t>
            </a:r>
            <a:r>
              <a:rPr lang="en-US" altLang="ko-KR" dirty="0"/>
              <a:t>sequence</a:t>
            </a:r>
            <a:r>
              <a:rPr lang="ko-KR" altLang="en-US" dirty="0"/>
              <a:t> </a:t>
            </a:r>
            <a:r>
              <a:rPr lang="en-US" altLang="ko-KR" dirty="0"/>
              <a:t>number</a:t>
            </a:r>
            <a:r>
              <a:rPr lang="ko-KR" altLang="en-US" dirty="0"/>
              <a:t> 와 </a:t>
            </a:r>
            <a:r>
              <a:rPr lang="en-US" altLang="ko-KR" dirty="0" err="1"/>
              <a:t>SubSqNum</a:t>
            </a:r>
            <a:r>
              <a:rPr lang="en-US" altLang="ko-KR" dirty="0"/>
              <a:t> </a:t>
            </a:r>
            <a:r>
              <a:rPr lang="ko-KR" altLang="en-US" dirty="0"/>
              <a:t>을 사용해서 고유 번호를 지정한다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BRCB </a:t>
            </a:r>
            <a:r>
              <a:rPr lang="ko-KR" altLang="en-US" dirty="0"/>
              <a:t>는 각 </a:t>
            </a:r>
            <a:r>
              <a:rPr lang="en-US" altLang="ko-KR" dirty="0"/>
              <a:t>report</a:t>
            </a:r>
            <a:r>
              <a:rPr lang="ko-KR" altLang="en-US" dirty="0"/>
              <a:t>에 </a:t>
            </a:r>
            <a:r>
              <a:rPr lang="en-US" altLang="ko-KR" dirty="0"/>
              <a:t>subsequence number </a:t>
            </a:r>
            <a:r>
              <a:rPr lang="ko-KR" altLang="en-US" dirty="0"/>
              <a:t>를 </a:t>
            </a:r>
            <a:r>
              <a:rPr lang="ko-KR" altLang="en-US" dirty="0" err="1"/>
              <a:t>적어야한다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report</a:t>
            </a:r>
            <a:r>
              <a:rPr lang="ko-KR" altLang="en-US" dirty="0"/>
              <a:t> 형식을 지정하고 하위</a:t>
            </a:r>
            <a:r>
              <a:rPr lang="en-US" altLang="ko-KR" dirty="0"/>
              <a:t> report </a:t>
            </a:r>
            <a:r>
              <a:rPr lang="ko-KR" altLang="en-US" dirty="0"/>
              <a:t>를 다음 하위 프로토콜 계층에 대기시키고 </a:t>
            </a:r>
            <a:r>
              <a:rPr lang="en-US" altLang="ko-KR" dirty="0"/>
              <a:t>subsequence number </a:t>
            </a:r>
            <a:r>
              <a:rPr lang="ko-KR" altLang="en-US" dirty="0"/>
              <a:t>가 증가한다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시작 번호는 </a:t>
            </a:r>
            <a:r>
              <a:rPr lang="en-US" altLang="ko-KR" dirty="0"/>
              <a:t>0 </a:t>
            </a:r>
            <a:r>
              <a:rPr lang="ko-KR" altLang="en-US" dirty="0"/>
              <a:t>이어야 하고 </a:t>
            </a:r>
            <a:r>
              <a:rPr lang="en-US" altLang="ko-KR" dirty="0"/>
              <a:t>BRCB </a:t>
            </a:r>
            <a:r>
              <a:rPr lang="ko-KR" altLang="en-US" dirty="0"/>
              <a:t>의 </a:t>
            </a:r>
            <a:r>
              <a:rPr lang="en-US" altLang="ko-KR" dirty="0"/>
              <a:t>report </a:t>
            </a:r>
            <a:r>
              <a:rPr lang="ko-KR" altLang="en-US" dirty="0"/>
              <a:t>속성에</a:t>
            </a:r>
            <a:r>
              <a:rPr lang="en-US" altLang="ko-KR" dirty="0"/>
              <a:t> sequence number </a:t>
            </a:r>
            <a:r>
              <a:rPr lang="ko-KR" altLang="en-US" dirty="0"/>
              <a:t>가 포함되는 경우에만</a:t>
            </a:r>
            <a:r>
              <a:rPr lang="en-US" altLang="ko-KR" dirty="0"/>
              <a:t> subsequence</a:t>
            </a:r>
            <a:r>
              <a:rPr lang="ko-KR" altLang="en-US" dirty="0"/>
              <a:t> </a:t>
            </a:r>
            <a:r>
              <a:rPr lang="en-US" altLang="ko-KR" dirty="0"/>
              <a:t>number</a:t>
            </a:r>
            <a:r>
              <a:rPr lang="ko-KR" altLang="en-US" dirty="0"/>
              <a:t> 를 적는다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xmlns="" id="{465A9935-3888-4072-A407-2EB7B88E2B7A}"/>
              </a:ext>
            </a:extLst>
          </p:cNvPr>
          <p:cNvSpPr txBox="1">
            <a:spLocks/>
          </p:cNvSpPr>
          <p:nvPr/>
        </p:nvSpPr>
        <p:spPr>
          <a:xfrm>
            <a:off x="256544" y="4557704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17.2.3.2.2.6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MoreSegmentsFollow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– more report segments follow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7E43441B-4742-47E7-9261-487967F1F94D}"/>
              </a:ext>
            </a:extLst>
          </p:cNvPr>
          <p:cNvSpPr/>
          <p:nvPr/>
        </p:nvSpPr>
        <p:spPr>
          <a:xfrm>
            <a:off x="364803" y="5394137"/>
            <a:ext cx="74587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동일한 </a:t>
            </a:r>
            <a:r>
              <a:rPr lang="en-US" altLang="ko-KR" dirty="0"/>
              <a:t>sequence number 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가지는 </a:t>
            </a:r>
            <a:r>
              <a:rPr lang="en-US" altLang="ko-KR" dirty="0"/>
              <a:t>report </a:t>
            </a:r>
            <a:r>
              <a:rPr lang="en-US" altLang="ko-KR" dirty="0">
                <a:solidFill>
                  <a:srgbClr val="FF0000"/>
                </a:solidFill>
              </a:rPr>
              <a:t>segment</a:t>
            </a:r>
            <a:r>
              <a:rPr lang="ko-KR" altLang="en-US" dirty="0"/>
              <a:t>들을 </a:t>
            </a:r>
            <a:r>
              <a:rPr lang="ko-KR" altLang="en-US" dirty="0" err="1"/>
              <a:t>따르는것을</a:t>
            </a:r>
            <a:r>
              <a:rPr lang="ko-KR" altLang="en-US" dirty="0"/>
              <a:t> 말한다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OptFlds</a:t>
            </a:r>
            <a:r>
              <a:rPr lang="ko-KR" altLang="en-US" dirty="0"/>
              <a:t> 에 </a:t>
            </a:r>
            <a:r>
              <a:rPr lang="en-US" altLang="ko-KR" dirty="0"/>
              <a:t>sequence – number </a:t>
            </a:r>
            <a:r>
              <a:rPr lang="ko-KR" altLang="en-US" dirty="0"/>
              <a:t>포함되면 </a:t>
            </a:r>
            <a:r>
              <a:rPr lang="en-US" altLang="ko-KR" dirty="0" err="1"/>
              <a:t>MoreSegmentsFollow</a:t>
            </a:r>
            <a:r>
              <a:rPr lang="ko-KR" altLang="en-US" dirty="0"/>
              <a:t> 를 나타낸다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8257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xmlns="" id="{7450C65A-5B36-45A2-991D-63274362CB8A}"/>
              </a:ext>
            </a:extLst>
          </p:cNvPr>
          <p:cNvSpPr txBox="1">
            <a:spLocks/>
          </p:cNvSpPr>
          <p:nvPr/>
        </p:nvSpPr>
        <p:spPr>
          <a:xfrm>
            <a:off x="256544" y="624059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17.2.3.2.2.7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DatSet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– data set reference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93125BFF-42EA-448F-815F-DAD87699D864}"/>
              </a:ext>
            </a:extLst>
          </p:cNvPr>
          <p:cNvSpPr/>
          <p:nvPr/>
        </p:nvSpPr>
        <p:spPr>
          <a:xfrm>
            <a:off x="256544" y="1319679"/>
            <a:ext cx="74587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DatSet</a:t>
            </a:r>
            <a:r>
              <a:rPr lang="en-US" altLang="ko-KR" dirty="0"/>
              <a:t> </a:t>
            </a:r>
            <a:r>
              <a:rPr lang="ko-KR" altLang="en-US" dirty="0"/>
              <a:t>은 </a:t>
            </a:r>
            <a:r>
              <a:rPr lang="en-US" altLang="ko-KR" dirty="0"/>
              <a:t>BRCB </a:t>
            </a:r>
            <a:r>
              <a:rPr lang="ko-KR" altLang="en-US" dirty="0"/>
              <a:t>의 각각의 속성에 있다</a:t>
            </a:r>
            <a:r>
              <a:rPr lang="en-US" altLang="ko-KR" dirty="0"/>
              <a:t>.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8DF4F9D4-D854-4FF7-A3B2-0FD47BAAA686}"/>
              </a:ext>
            </a:extLst>
          </p:cNvPr>
          <p:cNvSpPr txBox="1">
            <a:spLocks/>
          </p:cNvSpPr>
          <p:nvPr/>
        </p:nvSpPr>
        <p:spPr>
          <a:xfrm>
            <a:off x="256544" y="1548270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17.2.3.2.2.8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BufOvfl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– possible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information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loss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7575BBF-6EA3-4914-8EFA-1530D17377DE}"/>
              </a:ext>
            </a:extLst>
          </p:cNvPr>
          <p:cNvSpPr/>
          <p:nvPr/>
        </p:nvSpPr>
        <p:spPr>
          <a:xfrm>
            <a:off x="256544" y="2243890"/>
            <a:ext cx="745877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BufOvfl</a:t>
            </a:r>
            <a:r>
              <a:rPr lang="en-US" altLang="ko-KR" dirty="0"/>
              <a:t> 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버퍼 내의 엔트리가 손실 되었을 수도 있음을 클라이언트에게 나타낸다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 </a:t>
            </a:r>
            <a:r>
              <a:rPr lang="ko-KR" altLang="en-US" dirty="0"/>
              <a:t>클라이언트가 존재하지 않는 </a:t>
            </a:r>
            <a:r>
              <a:rPr lang="en-US" altLang="ko-KR" dirty="0"/>
              <a:t>entry</a:t>
            </a:r>
            <a:r>
              <a:rPr lang="ko-KR" altLang="en-US" dirty="0"/>
              <a:t> 또는 큐의 첫 번째 </a:t>
            </a:r>
            <a:r>
              <a:rPr lang="en-US" altLang="ko-KR" dirty="0"/>
              <a:t>entry </a:t>
            </a:r>
            <a:r>
              <a:rPr lang="ko-KR" altLang="en-US" dirty="0"/>
              <a:t>에 대한 재 동기화를 요청 할 때 가능한 정보 손실 가능성이 감지된다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Report handler </a:t>
            </a:r>
            <a:r>
              <a:rPr lang="ko-KR" altLang="en-US" dirty="0"/>
              <a:t>는 </a:t>
            </a:r>
            <a:r>
              <a:rPr lang="en-US" altLang="ko-KR" dirty="0"/>
              <a:t>transition </a:t>
            </a:r>
            <a:r>
              <a:rPr lang="ko-KR" altLang="en-US" dirty="0"/>
              <a:t>이 </a:t>
            </a:r>
            <a:r>
              <a:rPr lang="en-US" altLang="ko-KR" dirty="0"/>
              <a:t>disabled </a:t>
            </a:r>
            <a:r>
              <a:rPr lang="ko-KR" altLang="en-US" dirty="0"/>
              <a:t>에서 </a:t>
            </a:r>
            <a:r>
              <a:rPr lang="en-US" altLang="ko-KR" dirty="0"/>
              <a:t>enabled</a:t>
            </a:r>
            <a:r>
              <a:rPr lang="ko-KR" altLang="en-US" dirty="0"/>
              <a:t> 로 바뀐 후에 보내는 첫번째 </a:t>
            </a:r>
            <a:r>
              <a:rPr lang="en-US" altLang="ko-KR" dirty="0"/>
              <a:t>report </a:t>
            </a:r>
            <a:r>
              <a:rPr lang="ko-KR" altLang="en-US" dirty="0"/>
              <a:t>에서 </a:t>
            </a:r>
            <a:r>
              <a:rPr lang="en-US" altLang="ko-KR" dirty="0" err="1"/>
              <a:t>BufOvfl</a:t>
            </a:r>
            <a:r>
              <a:rPr lang="ko-KR" altLang="en-US" dirty="0"/>
              <a:t> </a:t>
            </a:r>
            <a:r>
              <a:rPr lang="en-US" altLang="ko-KR" dirty="0"/>
              <a:t>= TRUE </a:t>
            </a:r>
            <a:r>
              <a:rPr lang="ko-KR" altLang="en-US" dirty="0"/>
              <a:t>로 설정한다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연속 적인 </a:t>
            </a:r>
            <a:r>
              <a:rPr lang="en-US" altLang="ko-KR" dirty="0"/>
              <a:t>report </a:t>
            </a:r>
            <a:r>
              <a:rPr lang="ko-KR" altLang="en-US" dirty="0"/>
              <a:t>는 </a:t>
            </a:r>
            <a:r>
              <a:rPr lang="en-US" altLang="ko-KR" dirty="0" err="1"/>
              <a:t>BufOvfl</a:t>
            </a:r>
            <a:r>
              <a:rPr lang="en-US" altLang="ko-KR" dirty="0"/>
              <a:t> = FALSE </a:t>
            </a:r>
            <a:r>
              <a:rPr lang="ko-KR" altLang="en-US" dirty="0"/>
              <a:t>를 가진다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정보는 또한 </a:t>
            </a:r>
            <a:r>
              <a:rPr lang="en-US" altLang="ko-KR" dirty="0"/>
              <a:t>enabled </a:t>
            </a:r>
            <a:r>
              <a:rPr lang="ko-KR" altLang="en-US" dirty="0"/>
              <a:t>상태 동안 생긴 </a:t>
            </a:r>
            <a:r>
              <a:rPr lang="en-US" altLang="ko-KR" dirty="0"/>
              <a:t>resource</a:t>
            </a:r>
            <a:r>
              <a:rPr lang="ko-KR" altLang="en-US" dirty="0"/>
              <a:t> 제한이 있으면 사라질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이행은 새로운 </a:t>
            </a:r>
            <a:r>
              <a:rPr lang="en-US" altLang="ko-KR" dirty="0"/>
              <a:t>notification </a:t>
            </a:r>
            <a:r>
              <a:rPr lang="ko-KR" altLang="en-US" dirty="0"/>
              <a:t>을 받아들이기 위해 큐에서 가장 오래된 </a:t>
            </a:r>
            <a:r>
              <a:rPr lang="en-US" altLang="ko-KR" dirty="0"/>
              <a:t>entry </a:t>
            </a:r>
            <a:r>
              <a:rPr lang="ko-KR" altLang="en-US" dirty="0"/>
              <a:t>를 버린다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5328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8DF4F9D4-D854-4FF7-A3B2-0FD47BAAA686}"/>
              </a:ext>
            </a:extLst>
          </p:cNvPr>
          <p:cNvSpPr txBox="1">
            <a:spLocks/>
          </p:cNvSpPr>
          <p:nvPr/>
        </p:nvSpPr>
        <p:spPr>
          <a:xfrm>
            <a:off x="256544" y="481465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17.2.3.2.2.8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BufOvfl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– possible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information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loss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7575BBF-6EA3-4914-8EFA-1530D17377DE}"/>
              </a:ext>
            </a:extLst>
          </p:cNvPr>
          <p:cNvSpPr/>
          <p:nvPr/>
        </p:nvSpPr>
        <p:spPr>
          <a:xfrm>
            <a:off x="256544" y="1260222"/>
            <a:ext cx="74587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버려진 </a:t>
            </a:r>
            <a:r>
              <a:rPr lang="en-US" altLang="ko-KR" dirty="0"/>
              <a:t>entry </a:t>
            </a:r>
            <a:r>
              <a:rPr lang="ko-KR" altLang="en-US" dirty="0"/>
              <a:t>중 하나가 </a:t>
            </a:r>
            <a:r>
              <a:rPr lang="en-US" altLang="ko-KR" dirty="0"/>
              <a:t>transmission </a:t>
            </a:r>
            <a:r>
              <a:rPr lang="ko-KR" altLang="en-US" dirty="0"/>
              <a:t>을 위해 다음 </a:t>
            </a:r>
            <a:r>
              <a:rPr lang="en-US" altLang="ko-KR" dirty="0"/>
              <a:t>entry</a:t>
            </a:r>
            <a:r>
              <a:rPr lang="ko-KR" altLang="en-US" dirty="0"/>
              <a:t>로 </a:t>
            </a:r>
            <a:r>
              <a:rPr lang="en-US" altLang="ko-KR" dirty="0"/>
              <a:t>pointer</a:t>
            </a:r>
            <a:r>
              <a:rPr lang="ko-KR" altLang="en-US" dirty="0"/>
              <a:t>를 움직이는 </a:t>
            </a:r>
            <a:r>
              <a:rPr lang="en-US" altLang="ko-KR" dirty="0"/>
              <a:t>report handler </a:t>
            </a:r>
            <a:r>
              <a:rPr lang="ko-KR" altLang="en-US" dirty="0"/>
              <a:t>를 야기시킨다면 </a:t>
            </a:r>
            <a:r>
              <a:rPr lang="en-US" altLang="ko-KR" dirty="0"/>
              <a:t>, implementation </a:t>
            </a:r>
            <a:r>
              <a:rPr lang="ko-KR" altLang="en-US" dirty="0"/>
              <a:t>은 틀이 지정되고 전송될 다음 </a:t>
            </a:r>
            <a:r>
              <a:rPr lang="en-US" altLang="ko-KR" dirty="0"/>
              <a:t>entry </a:t>
            </a:r>
            <a:r>
              <a:rPr lang="ko-KR" altLang="en-US" dirty="0"/>
              <a:t>에 </a:t>
            </a:r>
            <a:r>
              <a:rPr lang="en-US" altLang="ko-KR" dirty="0" err="1"/>
              <a:t>BufOvfl</a:t>
            </a:r>
            <a:r>
              <a:rPr lang="en-US" altLang="ko-KR" dirty="0"/>
              <a:t> = TRUE </a:t>
            </a:r>
            <a:r>
              <a:rPr lang="ko-KR" altLang="en-US" dirty="0"/>
              <a:t>를 나타낸다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D5C8E3C-922E-44EB-9C63-DD5809AA9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44" y="2498149"/>
            <a:ext cx="4767542" cy="406237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1E4F22A3-6EDD-42C3-BCFF-471D8E622A94}"/>
              </a:ext>
            </a:extLst>
          </p:cNvPr>
          <p:cNvSpPr/>
          <p:nvPr/>
        </p:nvSpPr>
        <p:spPr>
          <a:xfrm>
            <a:off x="3927123" y="3948004"/>
            <a:ext cx="52168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전송을 위해 이미 </a:t>
            </a:r>
            <a:r>
              <a:rPr lang="ko-KR" altLang="en-US" dirty="0" err="1"/>
              <a:t>포맷되어있고</a:t>
            </a:r>
            <a:r>
              <a:rPr lang="ko-KR" altLang="en-US" dirty="0"/>
              <a:t> 큐화 되어 있는 </a:t>
            </a:r>
            <a:r>
              <a:rPr lang="en-US" altLang="ko-KR" dirty="0"/>
              <a:t>entry</a:t>
            </a:r>
            <a:r>
              <a:rPr lang="ko-KR" altLang="en-US" dirty="0"/>
              <a:t>를 버리고 </a:t>
            </a:r>
            <a:r>
              <a:rPr lang="en-US" altLang="ko-KR" dirty="0" err="1"/>
              <a:t>BufOvfl</a:t>
            </a:r>
            <a:r>
              <a:rPr lang="ko-KR" altLang="en-US" dirty="0"/>
              <a:t>를 </a:t>
            </a:r>
            <a:r>
              <a:rPr lang="en-US" altLang="ko-KR" dirty="0"/>
              <a:t>TRUE </a:t>
            </a:r>
            <a:r>
              <a:rPr lang="ko-KR" altLang="en-US" dirty="0"/>
              <a:t>로 설정되지 않는 것을 보여준다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2525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17782</TotalTime>
  <Words>2262</Words>
  <Application>Microsoft Office PowerPoint</Application>
  <PresentationFormat>화면 슬라이드 쇼(4:3)</PresentationFormat>
  <Paragraphs>325</Paragraphs>
  <Slides>36</Slides>
  <Notes>36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2" baseType="lpstr">
      <vt:lpstr>굴림</vt:lpstr>
      <vt:lpstr>Arial</vt:lpstr>
      <vt:lpstr>나눔고딕</vt:lpstr>
      <vt:lpstr>Wingdings</vt:lpstr>
      <vt:lpstr>맑은 고딕</vt:lpstr>
      <vt:lpstr>Office 테마</vt:lpstr>
      <vt:lpstr>IEC  61850-7-2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Kim Eunsuk</cp:lastModifiedBy>
  <cp:revision>210</cp:revision>
  <cp:lastPrinted>2018-03-15T07:02:45Z</cp:lastPrinted>
  <dcterms:created xsi:type="dcterms:W3CDTF">2011-08-24T01:05:33Z</dcterms:created>
  <dcterms:modified xsi:type="dcterms:W3CDTF">2018-03-15T08:59:53Z</dcterms:modified>
</cp:coreProperties>
</file>