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325" r:id="rId2"/>
    <p:sldId id="316" r:id="rId3"/>
    <p:sldId id="315" r:id="rId4"/>
    <p:sldId id="317" r:id="rId5"/>
    <p:sldId id="330" r:id="rId6"/>
    <p:sldId id="326" r:id="rId7"/>
    <p:sldId id="327" r:id="rId8"/>
    <p:sldId id="320" r:id="rId9"/>
    <p:sldId id="334" r:id="rId10"/>
    <p:sldId id="333" r:id="rId11"/>
    <p:sldId id="328" r:id="rId12"/>
    <p:sldId id="321" r:id="rId13"/>
    <p:sldId id="322" r:id="rId14"/>
    <p:sldId id="329" r:id="rId15"/>
    <p:sldId id="331" r:id="rId16"/>
    <p:sldId id="324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CA8"/>
    <a:srgbClr val="BDDDD2"/>
    <a:srgbClr val="2F5597"/>
    <a:srgbClr val="3BBCAA"/>
    <a:srgbClr val="3B7CFF"/>
    <a:srgbClr val="3F7D65"/>
    <a:srgbClr val="478B71"/>
    <a:srgbClr val="A1CFBD"/>
    <a:srgbClr val="B2D8C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4" autoAdjust="0"/>
    <p:restoredTop sz="90013" autoAdjust="0"/>
  </p:normalViewPr>
  <p:slideViewPr>
    <p:cSldViewPr snapToGrid="0">
      <p:cViewPr varScale="1">
        <p:scale>
          <a:sx n="104" d="100"/>
          <a:sy n="104" d="100"/>
        </p:scale>
        <p:origin x="-106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54CD-BE50-47D9-9C21-B4EDEB88E2C9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62B6-DBB2-46AC-BCBC-E246ECD81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11C66-1182-4EAD-B3D1-1A2528331C8B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52D-1E22-45EF-9E1E-171E412A6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7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2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2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4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95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22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9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2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6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2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5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6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2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452D-1E22-45EF-9E1E-171E412A6DC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1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1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3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6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2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2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4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2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550" y="376715"/>
            <a:ext cx="1465116" cy="1465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9561" y="5259346"/>
            <a:ext cx="24897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1" dirty="0" smtClean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2018.11.16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600" b="1" dirty="0"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9624" y="4651335"/>
            <a:ext cx="41296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최지현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정주호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김은숙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600" b="1" dirty="0"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554" y="2120022"/>
            <a:ext cx="1075837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1204" y="1333999"/>
            <a:ext cx="554355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분류체계를 적용한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모바일 과제 관리 시스템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138" y="6035367"/>
            <a:ext cx="12383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융합대학</a:t>
            </a:r>
          </a:p>
        </p:txBody>
      </p:sp>
    </p:spTree>
    <p:extLst>
      <p:ext uri="{BB962C8B-B14F-4D97-AF65-F5344CB8AC3E}">
        <p14:creationId xmlns:p14="http://schemas.microsoft.com/office/powerpoint/2010/main" val="131137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06386" y="477669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 및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정주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28574"/>
              </p:ext>
            </p:extLst>
          </p:nvPr>
        </p:nvGraphicFramePr>
        <p:xfrm>
          <a:off x="2154867" y="1209349"/>
          <a:ext cx="9867899" cy="3574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10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7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6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23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7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진행률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시작일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종료일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총기간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진척도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안드로이드</a:t>
                      </a:r>
                      <a:r>
                        <a:rPr lang="ko-KR" altLang="en-US" sz="1400" dirty="0"/>
                        <a:t> 개발 및 요구사항 분석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설계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97EC6"/>
                          </a:solidFill>
                        </a:rPr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정보수정 기능 구현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97EC6"/>
                          </a:solidFill>
                        </a:rPr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기능 구현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시간표 등록기능 구현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97EC6"/>
                          </a:solidFill>
                        </a:rPr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 과제 특징 별 분리기능 구현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진행중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안드로이드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err="1"/>
                        <a:t>앱</a:t>
                      </a:r>
                      <a:r>
                        <a:rPr lang="ko-KR" altLang="en-US" sz="1400" baseline="0" dirty="0"/>
                        <a:t> 추출 및 실행 검토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진행중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8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과제관리를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ko-KR" altLang="en-US" sz="1400" kern="1200" dirty="0"/>
                        <a:t>위한 </a:t>
                      </a:r>
                      <a:r>
                        <a:rPr lang="ko-KR" altLang="en-US" sz="1400" kern="1200" dirty="0" err="1"/>
                        <a:t>푸쉬</a:t>
                      </a:r>
                      <a:r>
                        <a:rPr lang="ko-KR" altLang="en-US" sz="1400" kern="1200" dirty="0"/>
                        <a:t> </a:t>
                      </a:r>
                      <a:r>
                        <a:rPr lang="ko-KR" altLang="en-US" sz="1400" kern="1200" dirty="0" err="1"/>
                        <a:t>알람</a:t>
                      </a:r>
                      <a:r>
                        <a:rPr lang="ko-KR" altLang="en-US" sz="1400" kern="1200" dirty="0"/>
                        <a:t> 및 기타 수정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미완료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4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06386" y="477669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 및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김은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숙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41573"/>
              </p:ext>
            </p:extLst>
          </p:nvPr>
        </p:nvGraphicFramePr>
        <p:xfrm>
          <a:off x="2202004" y="1204315"/>
          <a:ext cx="9867899" cy="331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10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7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6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23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시작일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종료일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총기간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요구사항 분석 및 개발 환경 구축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회원가입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로그인 기능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(spring)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시간표 기능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(spring)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과제 관리 기능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(spring)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6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세션 유지 기능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진행중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9764259"/>
                  </a:ext>
                </a:extLst>
              </a:tr>
              <a:tr h="406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우선순위알고리즘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진행중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573637"/>
                  </a:ext>
                </a:extLst>
              </a:tr>
              <a:tr h="406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디버깅 및 테스트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미완료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55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9284" y="442871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결과물 및 성과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24"/>
          <p:cNvSpPr/>
          <p:nvPr/>
        </p:nvSpPr>
        <p:spPr>
          <a:xfrm>
            <a:off x="2285999" y="1752229"/>
            <a:ext cx="958595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우선순위인 </a:t>
            </a:r>
            <a:r>
              <a:rPr lang="en-US" altLang="ko-KR" sz="25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hard-real time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적용한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관리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블랙보드 </a:t>
            </a:r>
            <a:r>
              <a:rPr lang="ko-KR" altLang="en-US" sz="2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앱의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공지사항 </a:t>
            </a:r>
            <a:r>
              <a:rPr lang="ko-KR" altLang="en-US" sz="25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알람</a:t>
            </a:r>
            <a:r>
              <a:rPr lang="ko-KR" altLang="en-US" sz="25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유지하며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 스스로의 </a:t>
            </a:r>
            <a:r>
              <a:rPr lang="ko-KR" altLang="en-US" sz="25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등록 및  관리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할 수 있도록 한다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단위의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수행 및 여러 과제 수행 시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우선순위를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사용자가 보다 쉽고 </a:t>
            </a:r>
            <a:r>
              <a:rPr lang="ko-KR" altLang="en-US" sz="25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효율적으로 과제를 관리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있도록 한다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시간표 기능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사용자에게 편리함 제공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결과물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17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7741" y="382449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 및 활용 방안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24">
            <a:extLst>
              <a:ext uri="{FF2B5EF4-FFF2-40B4-BE49-F238E27FC236}">
                <a16:creationId xmlns="" xmlns:a16="http://schemas.microsoft.com/office/drawing/2014/main" id="{0C7D3560-C34D-4EE5-9522-9F2F12457E3C}"/>
              </a:ext>
            </a:extLst>
          </p:cNvPr>
          <p:cNvSpPr/>
          <p:nvPr/>
        </p:nvSpPr>
        <p:spPr>
          <a:xfrm>
            <a:off x="2392679" y="1651590"/>
            <a:ext cx="958595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2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앱보다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뛰어난 확장성과 편리성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스크래핑을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공지사항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개인과제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과제 관리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 notification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인한 사용자 편의 고려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관리 기능 외의 시간표 기능을 추가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38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540481"/>
            <a:ext cx="1997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Total 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?????</a:t>
            </a:r>
            <a:r>
              <a:rPr lang="ko-KR" altLang="en-US" sz="2800" dirty="0">
                <a:solidFill>
                  <a:schemeClr val="bg1"/>
                </a:solidFill>
              </a:rPr>
              <a:t>원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93601"/>
              </p:ext>
            </p:extLst>
          </p:nvPr>
        </p:nvGraphicFramePr>
        <p:xfrm>
          <a:off x="2514600" y="1581149"/>
          <a:ext cx="9062636" cy="2077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14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2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55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946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항목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제품명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수량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가격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/>
                        <a:t>비고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9130" marR="79130" marT="39565" marB="3956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118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  <a:ea typeface="HY강B" pitchFamily="18" charset="-127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/>
                        <a:t>Cafe24 </a:t>
                      </a:r>
                      <a:r>
                        <a:rPr lang="ko-KR" altLang="en-US" sz="1400" kern="1200" dirty="0"/>
                        <a:t>호스팅</a:t>
                      </a:r>
                    </a:p>
                    <a:p>
                      <a:pPr algn="ctr" latinLnBrk="1"/>
                      <a:endParaRPr lang="ko-KR" altLang="en-US" sz="1400" b="1" dirty="0">
                        <a:latin typeface="+mj-lt"/>
                        <a:ea typeface="HY강B" pitchFamily="18" charset="-127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>
                        <a:latin typeface="+mj-lt"/>
                        <a:ea typeface="HY강B" pitchFamily="18" charset="-127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2,200</a:t>
                      </a:r>
                      <a:endParaRPr lang="ko-KR" altLang="en-US" sz="1400" dirty="0">
                        <a:latin typeface="+mj-lt"/>
                        <a:ea typeface="HY강B" pitchFamily="18" charset="-127"/>
                      </a:endParaRPr>
                    </a:p>
                  </a:txBody>
                  <a:tcPr marL="79130" marR="79130" marT="39565" marB="3956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j-lt"/>
                        <a:ea typeface="HY강B" pitchFamily="18" charset="-127"/>
                      </a:endParaRPr>
                    </a:p>
                  </a:txBody>
                  <a:tcPr marL="79130" marR="79130" marT="39565" marB="3956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65083" y="436436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비용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</a:t>
            </a:r>
          </a:p>
          <a:p>
            <a:pPr algn="ctr"/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2200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afe24ì ëí ì´ë¯¸ì§ ê²ìê²°ê³¼">
            <a:extLst>
              <a:ext uri="{FF2B5EF4-FFF2-40B4-BE49-F238E27FC236}">
                <a16:creationId xmlns="" xmlns:a16="http://schemas.microsoft.com/office/drawing/2014/main" id="{EDE999B5-854C-48A5-AAF8-2A5F2450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734" y="2660332"/>
            <a:ext cx="1464130" cy="76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2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7740" y="383775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계획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24">
            <a:extLst>
              <a:ext uri="{FF2B5EF4-FFF2-40B4-BE49-F238E27FC236}">
                <a16:creationId xmlns="" xmlns:a16="http://schemas.microsoft.com/office/drawing/2014/main" id="{EF7142A6-8924-4A41-AC5D-D88826203938}"/>
              </a:ext>
            </a:extLst>
          </p:cNvPr>
          <p:cNvSpPr/>
          <p:nvPr/>
        </p:nvSpPr>
        <p:spPr>
          <a:xfrm>
            <a:off x="2392679" y="2421032"/>
            <a:ext cx="958595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 notification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성향 및 과목 성향을 고려한 우선순위 알고리즘 설계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어플리케이션으로 직접 사용 예정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59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7440" y="436436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느낌점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지원요청 사항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 사항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24">
            <a:extLst>
              <a:ext uri="{FF2B5EF4-FFF2-40B4-BE49-F238E27FC236}">
                <a16:creationId xmlns="" xmlns:a16="http://schemas.microsoft.com/office/drawing/2014/main" id="{E9A3D77C-9B60-49E7-9716-C20B63146318}"/>
              </a:ext>
            </a:extLst>
          </p:cNvPr>
          <p:cNvSpPr/>
          <p:nvPr/>
        </p:nvSpPr>
        <p:spPr>
          <a:xfrm>
            <a:off x="2377440" y="2036311"/>
            <a:ext cx="9585959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개발하고 싶은 기능을 마음껏 구현 할 수 있다는 점이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만족스러웠고 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계획하고 해결 방안을 찾아가는 과정에서 성취감을 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얻었다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 과정에서 얻을 수 없는 경험을 함으로써 개발 능력이 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 될 수 있는 계기가 되었다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0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717" y="1012955"/>
            <a:ext cx="6660433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 사유 및 신청 배경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창의학습 주제 및 목표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창의학습 도전과제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목표시스템 구성도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 및 내용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결과물 및 성과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예상비용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계획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fontAlgn="base" latinLnBrk="0"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지원요청 사항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3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388317" y="519441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 fontAlgn="base" latinLnBrk="0">
              <a:buAutoNum type="arabicPeriod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 사유 및 신청 배경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사유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24">
            <a:extLst>
              <a:ext uri="{FF2B5EF4-FFF2-40B4-BE49-F238E27FC236}">
                <a16:creationId xmlns="" xmlns:a16="http://schemas.microsoft.com/office/drawing/2014/main" id="{AB024B68-EC69-4E74-98F2-D538C0D71060}"/>
              </a:ext>
            </a:extLst>
          </p:cNvPr>
          <p:cNvSpPr/>
          <p:nvPr/>
        </p:nvSpPr>
        <p:spPr>
          <a:xfrm>
            <a:off x="2388317" y="1282452"/>
            <a:ext cx="980368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블랙보드 </a:t>
            </a:r>
            <a:r>
              <a:rPr lang="ko-KR" altLang="en-US" sz="25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앱의</a:t>
            </a: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부족한 점 </a:t>
            </a:r>
            <a:r>
              <a:rPr lang="en-US" altLang="ko-KR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기기에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호환되지 않음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블랙보드에 등록된 사항들만 보여줌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sz="25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앱에서</a:t>
            </a: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</a:t>
            </a: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점 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5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500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ko-KR" altLang="en-US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기기에 호환</a:t>
            </a:r>
            <a:endParaRPr lang="en-US" altLang="ko-KR" sz="25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</a:t>
            </a:r>
            <a:r>
              <a:rPr lang="ko-KR" altLang="en-US" sz="25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</a:t>
            </a:r>
            <a:r>
              <a:rPr lang="ko-KR" altLang="en-US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</a:t>
            </a:r>
            <a:r>
              <a:rPr lang="en-US" altLang="ko-KR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ko-KR" altLang="en-US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과제를 </a:t>
            </a:r>
            <a:r>
              <a:rPr lang="ko-KR" altLang="en-US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</a:t>
            </a:r>
            <a:r>
              <a:rPr lang="ko-KR" altLang="en-US" sz="25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등록하여 </a:t>
            </a:r>
            <a:r>
              <a:rPr lang="ko-KR" altLang="en-US" sz="25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관리할 </a:t>
            </a:r>
            <a:r>
              <a:rPr lang="ko-KR" altLang="en-US" sz="25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있게 함</a:t>
            </a:r>
            <a:endParaRPr lang="en-US" altLang="ko-KR" sz="25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ko-KR" sz="25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3256" y="4720481"/>
            <a:ext cx="980368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sz="3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앱을</a:t>
            </a:r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</a:t>
            </a:r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더 편리한 </a:t>
            </a:r>
            <a:r>
              <a:rPr lang="ko-KR" altLang="en-US" sz="3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앱을</a:t>
            </a:r>
            <a:r>
              <a:rPr lang="ko-KR" altLang="en-US" sz="3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만들기로 고안</a:t>
            </a:r>
            <a:endParaRPr lang="en-US" altLang="ko-KR" sz="3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4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0227" y="561794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창의학습 주제 및 목표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24">
            <a:extLst>
              <a:ext uri="{FF2B5EF4-FFF2-40B4-BE49-F238E27FC236}">
                <a16:creationId xmlns="" xmlns:a16="http://schemas.microsoft.com/office/drawing/2014/main" id="{05143CBF-D195-4CBA-B236-2E6B947172CF}"/>
              </a:ext>
            </a:extLst>
          </p:cNvPr>
          <p:cNvSpPr/>
          <p:nvPr/>
        </p:nvSpPr>
        <p:spPr>
          <a:xfrm>
            <a:off x="2388317" y="1651590"/>
            <a:ext cx="980368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</a:t>
            </a:r>
            <a:r>
              <a:rPr lang="en-US" altLang="ko-KR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분류체계를 적용한 모바일 과제관리시스템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lang="en-US" altLang="ko-KR" sz="25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1)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프로젝트를 통한 실제 개발 경험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2)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-&gt;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과제별 중요도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이수구분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기한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등을 고려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3)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블랙보드 </a:t>
            </a:r>
            <a:r>
              <a:rPr lang="ko-KR" altLang="en-US" sz="2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확장 및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보완으로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인한 편리한 이용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5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47" y="599717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창의학습 도전과제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도전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24">
            <a:extLst>
              <a:ext uri="{FF2B5EF4-FFF2-40B4-BE49-F238E27FC236}">
                <a16:creationId xmlns="" xmlns:a16="http://schemas.microsoft.com/office/drawing/2014/main" id="{6AA6571F-5B93-45C8-BE1B-BCCF9B7C2A08}"/>
              </a:ext>
            </a:extLst>
          </p:cNvPr>
          <p:cNvSpPr/>
          <p:nvPr/>
        </p:nvSpPr>
        <p:spPr>
          <a:xfrm>
            <a:off x="2399747" y="1767370"/>
            <a:ext cx="980368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1)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앱에 대한 이해와 활용 능력 배양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2) 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 real time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aging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분류체계 정의 및 구현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3) </a:t>
            </a:r>
            <a:r>
              <a:rPr lang="ko-KR" altLang="en-US" sz="2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안드로이드앱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개발에 필요한 기본 지식 및 기술 공부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4) Spring, MySQL 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Server-side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기술 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습득</a:t>
            </a:r>
            <a:endParaRPr lang="en-US" altLang="ko-KR" sz="2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5) python</a:t>
            </a:r>
            <a:r>
              <a:rPr lang="ko-KR" altLang="en-US" sz="2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외부 라이브러리 사용</a:t>
            </a: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구성도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1FF683A-2C97-4D90-9EA3-CF2FE24F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27" y="1364511"/>
            <a:ext cx="7572327" cy="4506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9747" y="599717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54045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451530" y="1937327"/>
            <a:ext cx="216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2007" y="1937327"/>
            <a:ext cx="216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472961" y="1937327"/>
            <a:ext cx="216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Tool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32484" y="1937327"/>
            <a:ext cx="2160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78036" y="2695444"/>
            <a:ext cx="193725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74280" y="2695444"/>
            <a:ext cx="17145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55234" y="2695444"/>
            <a:ext cx="17145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84336" y="2684993"/>
            <a:ext cx="193725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Eclipse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phpMyAdmin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Studio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Idle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6445" y="568332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03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80815" y="478067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 및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공통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24728"/>
              </p:ext>
            </p:extLst>
          </p:nvPr>
        </p:nvGraphicFramePr>
        <p:xfrm>
          <a:off x="2633977" y="1457622"/>
          <a:ext cx="8575530" cy="4673818"/>
        </p:xfrm>
        <a:graphic>
          <a:graphicData uri="http://schemas.openxmlformats.org/drawingml/2006/table">
            <a:tbl>
              <a:tblPr/>
              <a:tblGrid>
                <a:gridCol w="29749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7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74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745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5745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5745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2738458244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3837382173"/>
                    </a:ext>
                  </a:extLst>
                </a:gridCol>
                <a:gridCol w="357646">
                  <a:extLst>
                    <a:ext uri="{9D8B030D-6E8A-4147-A177-3AD203B41FA5}">
                      <a16:colId xmlns="" xmlns:a16="http://schemas.microsoft.com/office/drawing/2014/main" val="32765243"/>
                    </a:ext>
                  </a:extLst>
                </a:gridCol>
              </a:tblGrid>
              <a:tr h="309235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  <a:ea typeface="+mn-ea"/>
                        </a:rPr>
                        <a:t>9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ea typeface="바탕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  <a:ea typeface="+mn-ea"/>
                        </a:rPr>
                        <a:t>10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ea typeface="바탕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  <a:ea typeface="+mn-ea"/>
                        </a:rPr>
                        <a:t>11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ea typeface="바탕"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08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안드로이드 개발 요구사항 분석 및 설계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플랫폼 분석 및 개발 환경 구축</a:t>
                      </a: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08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안드로이드 기능 구현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기능 구현 및 시간표 기능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708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안드로이드 기능 구현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과제 관리 기능 및 체크리스트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708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안드로이드 기능 구현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과제 관리를 위한 푸시 알람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0398382"/>
                  </a:ext>
                </a:extLst>
              </a:tr>
              <a:tr h="6708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안드로이드 기능 구현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우선순위 관리 알고리즘 적용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6708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수정 및 버그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57536" marR="57536" marT="15907" marB="15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190178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6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7018" y="477668"/>
            <a:ext cx="66604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 및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133601" y="1250303"/>
          <a:ext cx="9884228" cy="4662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1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2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4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37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47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40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6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시작일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종료일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총기간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요구사항 분석 및 개발 환경 구축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Ajax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를 이용한 데이터 얻어오기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5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세션을 이용한 정보 유지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+mj-ea"/>
                          <a:ea typeface="+mj-ea"/>
                        </a:rPr>
                        <a:t>파이썬을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 이용한 블랙보드 </a:t>
                      </a:r>
                      <a:r>
                        <a:rPr lang="ko-KR" altLang="en-US" sz="1400" b="0" dirty="0" err="1">
                          <a:latin typeface="+mj-ea"/>
                          <a:ea typeface="+mj-ea"/>
                        </a:rPr>
                        <a:t>스크래핑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8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+mj-ea"/>
                          <a:ea typeface="+mj-ea"/>
                        </a:rPr>
                        <a:t>스크래핑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 내용 </a:t>
                      </a:r>
                      <a:r>
                        <a:rPr lang="ko-KR" altLang="en-US" sz="1400" b="0" dirty="0" err="1">
                          <a:latin typeface="+mj-ea"/>
                          <a:ea typeface="+mj-ea"/>
                        </a:rPr>
                        <a:t>파싱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0070C0"/>
                          </a:solidFill>
                        </a:rPr>
                        <a:t>진행중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31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9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예외 사항 처리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0070C0"/>
                          </a:solidFill>
                        </a:rPr>
                        <a:t>진행중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파싱한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내용 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에 저장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0070C0"/>
                          </a:solidFill>
                        </a:rPr>
                        <a:t>진행중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과제종류별로 화면에 뿌려주기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미완료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0%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540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73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Words>984</Words>
  <Application>Microsoft Office PowerPoint</Application>
  <PresentationFormat>사용자 지정</PresentationFormat>
  <Paragraphs>387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 Eunsuk</cp:lastModifiedBy>
  <cp:revision>358</cp:revision>
  <cp:lastPrinted>2017-10-10T04:03:54Z</cp:lastPrinted>
  <dcterms:created xsi:type="dcterms:W3CDTF">2015-04-04T02:27:52Z</dcterms:created>
  <dcterms:modified xsi:type="dcterms:W3CDTF">2018-11-15T10:27:04Z</dcterms:modified>
</cp:coreProperties>
</file>