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0520025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  <a:srgbClr val="182E7C"/>
    <a:srgbClr val="FBFBFB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>
        <p:scale>
          <a:sx n="66" d="100"/>
          <a:sy n="66" d="100"/>
        </p:scale>
        <p:origin x="408" y="-844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07BE-CE11-E148-975D-3BCBAD6F3F95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01938" y="1143000"/>
            <a:ext cx="125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C38A-29E6-B545-B030-DF37783836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0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1pPr>
    <a:lvl2pPr marL="168474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2pPr>
    <a:lvl3pPr marL="336948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3pPr>
    <a:lvl4pPr marL="505422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4pPr>
    <a:lvl5pPr marL="673896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5pPr>
    <a:lvl6pPr marL="842370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6pPr>
    <a:lvl7pPr marL="1010844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7pPr>
    <a:lvl8pPr marL="1179318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8pPr>
    <a:lvl9pPr marL="1347792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01938" y="1143000"/>
            <a:ext cx="1254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ㅇ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AC38A-29E6-B545-B030-DF37783836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3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02" y="8248329"/>
            <a:ext cx="17442021" cy="17546649"/>
          </a:xfrm>
        </p:spPr>
        <p:txBody>
          <a:bodyPr anchor="b"/>
          <a:lstStyle>
            <a:lvl1pPr algn="ctr">
              <a:defRPr sz="134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3" y="26471644"/>
            <a:ext cx="15390019" cy="12168318"/>
          </a:xfrm>
        </p:spPr>
        <p:txBody>
          <a:bodyPr/>
          <a:lstStyle>
            <a:lvl1pPr marL="0" indent="0" algn="ctr">
              <a:buNone/>
              <a:defRPr sz="5386"/>
            </a:lvl1pPr>
            <a:lvl2pPr marL="1026003" indent="0" algn="ctr">
              <a:buNone/>
              <a:defRPr sz="4488"/>
            </a:lvl2pPr>
            <a:lvl3pPr marL="2052005" indent="0" algn="ctr">
              <a:buNone/>
              <a:defRPr sz="4039"/>
            </a:lvl3pPr>
            <a:lvl4pPr marL="3078008" indent="0" algn="ctr">
              <a:buNone/>
              <a:defRPr sz="3591"/>
            </a:lvl4pPr>
            <a:lvl5pPr marL="4104010" indent="0" algn="ctr">
              <a:buNone/>
              <a:defRPr sz="3591"/>
            </a:lvl5pPr>
            <a:lvl6pPr marL="5130013" indent="0" algn="ctr">
              <a:buNone/>
              <a:defRPr sz="3591"/>
            </a:lvl6pPr>
            <a:lvl7pPr marL="6156015" indent="0" algn="ctr">
              <a:buNone/>
              <a:defRPr sz="3591"/>
            </a:lvl7pPr>
            <a:lvl8pPr marL="7182018" indent="0" algn="ctr">
              <a:buNone/>
              <a:defRPr sz="3591"/>
            </a:lvl8pPr>
            <a:lvl9pPr marL="8208020" indent="0" algn="ctr">
              <a:buNone/>
              <a:defRPr sz="359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90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21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84644" y="2683331"/>
            <a:ext cx="4424630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0753" y="2683331"/>
            <a:ext cx="13017391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8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65" y="12565002"/>
            <a:ext cx="17698522" cy="20964976"/>
          </a:xfrm>
        </p:spPr>
        <p:txBody>
          <a:bodyPr anchor="b"/>
          <a:lstStyle>
            <a:lvl1pPr>
              <a:defRPr sz="134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65" y="33728315"/>
            <a:ext cx="17698522" cy="11024985"/>
          </a:xfrm>
        </p:spPr>
        <p:txBody>
          <a:bodyPr/>
          <a:lstStyle>
            <a:lvl1pPr marL="0" indent="0">
              <a:buNone/>
              <a:defRPr sz="5386">
                <a:solidFill>
                  <a:schemeClr val="tx1"/>
                </a:solidFill>
              </a:defRPr>
            </a:lvl1pPr>
            <a:lvl2pPr marL="1026003" indent="0">
              <a:buNone/>
              <a:defRPr sz="4488">
                <a:solidFill>
                  <a:schemeClr val="tx1">
                    <a:tint val="75000"/>
                  </a:schemeClr>
                </a:solidFill>
              </a:defRPr>
            </a:lvl2pPr>
            <a:lvl3pPr marL="2052005" indent="0">
              <a:buNone/>
              <a:defRPr sz="4039">
                <a:solidFill>
                  <a:schemeClr val="tx1">
                    <a:tint val="75000"/>
                  </a:schemeClr>
                </a:solidFill>
              </a:defRPr>
            </a:lvl3pPr>
            <a:lvl4pPr marL="3078008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4pPr>
            <a:lvl5pPr marL="4104010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5pPr>
            <a:lvl6pPr marL="5130013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6pPr>
            <a:lvl7pPr marL="6156015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7pPr>
            <a:lvl8pPr marL="7182018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8pPr>
            <a:lvl9pPr marL="8208020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1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0752" y="13416653"/>
            <a:ext cx="8721011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8262" y="13416653"/>
            <a:ext cx="8721011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4" y="2683342"/>
            <a:ext cx="17698522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427" y="12354992"/>
            <a:ext cx="8680931" cy="6054990"/>
          </a:xfrm>
        </p:spPr>
        <p:txBody>
          <a:bodyPr anchor="b"/>
          <a:lstStyle>
            <a:lvl1pPr marL="0" indent="0">
              <a:buNone/>
              <a:defRPr sz="5386" b="1"/>
            </a:lvl1pPr>
            <a:lvl2pPr marL="1026003" indent="0">
              <a:buNone/>
              <a:defRPr sz="4488" b="1"/>
            </a:lvl2pPr>
            <a:lvl3pPr marL="2052005" indent="0">
              <a:buNone/>
              <a:defRPr sz="4039" b="1"/>
            </a:lvl3pPr>
            <a:lvl4pPr marL="3078008" indent="0">
              <a:buNone/>
              <a:defRPr sz="3591" b="1"/>
            </a:lvl4pPr>
            <a:lvl5pPr marL="4104010" indent="0">
              <a:buNone/>
              <a:defRPr sz="3591" b="1"/>
            </a:lvl5pPr>
            <a:lvl6pPr marL="5130013" indent="0">
              <a:buNone/>
              <a:defRPr sz="3591" b="1"/>
            </a:lvl6pPr>
            <a:lvl7pPr marL="6156015" indent="0">
              <a:buNone/>
              <a:defRPr sz="3591" b="1"/>
            </a:lvl7pPr>
            <a:lvl8pPr marL="7182018" indent="0">
              <a:buNone/>
              <a:defRPr sz="3591" b="1"/>
            </a:lvl8pPr>
            <a:lvl9pPr marL="8208020" indent="0">
              <a:buNone/>
              <a:defRPr sz="35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427" y="18409982"/>
            <a:ext cx="8680931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88264" y="12354992"/>
            <a:ext cx="8723683" cy="6054990"/>
          </a:xfrm>
        </p:spPr>
        <p:txBody>
          <a:bodyPr anchor="b"/>
          <a:lstStyle>
            <a:lvl1pPr marL="0" indent="0">
              <a:buNone/>
              <a:defRPr sz="5386" b="1"/>
            </a:lvl1pPr>
            <a:lvl2pPr marL="1026003" indent="0">
              <a:buNone/>
              <a:defRPr sz="4488" b="1"/>
            </a:lvl2pPr>
            <a:lvl3pPr marL="2052005" indent="0">
              <a:buNone/>
              <a:defRPr sz="4039" b="1"/>
            </a:lvl3pPr>
            <a:lvl4pPr marL="3078008" indent="0">
              <a:buNone/>
              <a:defRPr sz="3591" b="1"/>
            </a:lvl4pPr>
            <a:lvl5pPr marL="4104010" indent="0">
              <a:buNone/>
              <a:defRPr sz="3591" b="1"/>
            </a:lvl5pPr>
            <a:lvl6pPr marL="5130013" indent="0">
              <a:buNone/>
              <a:defRPr sz="3591" b="1"/>
            </a:lvl6pPr>
            <a:lvl7pPr marL="6156015" indent="0">
              <a:buNone/>
              <a:defRPr sz="3591" b="1"/>
            </a:lvl7pPr>
            <a:lvl8pPr marL="7182018" indent="0">
              <a:buNone/>
              <a:defRPr sz="3591" b="1"/>
            </a:lvl8pPr>
            <a:lvl9pPr marL="8208020" indent="0">
              <a:buNone/>
              <a:defRPr sz="35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88264" y="18409982"/>
            <a:ext cx="8723683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53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3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61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3359997"/>
            <a:ext cx="6618242" cy="11759988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683" y="7256671"/>
            <a:ext cx="10388263" cy="35816631"/>
          </a:xfrm>
        </p:spPr>
        <p:txBody>
          <a:bodyPr/>
          <a:lstStyle>
            <a:lvl1pPr>
              <a:defRPr sz="7181"/>
            </a:lvl1pPr>
            <a:lvl2pPr>
              <a:defRPr sz="6283"/>
            </a:lvl2pPr>
            <a:lvl3pPr>
              <a:defRPr sz="5386"/>
            </a:lvl3pPr>
            <a:lvl4pPr>
              <a:defRPr sz="4488"/>
            </a:lvl4pPr>
            <a:lvl5pPr>
              <a:defRPr sz="4488"/>
            </a:lvl5pPr>
            <a:lvl6pPr>
              <a:defRPr sz="4488"/>
            </a:lvl6pPr>
            <a:lvl7pPr>
              <a:defRPr sz="4488"/>
            </a:lvl7pPr>
            <a:lvl8pPr>
              <a:defRPr sz="4488"/>
            </a:lvl8pPr>
            <a:lvl9pPr>
              <a:defRPr sz="44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15119985"/>
            <a:ext cx="6618242" cy="28011643"/>
          </a:xfrm>
        </p:spPr>
        <p:txBody>
          <a:bodyPr/>
          <a:lstStyle>
            <a:lvl1pPr marL="0" indent="0">
              <a:buNone/>
              <a:defRPr sz="3591"/>
            </a:lvl1pPr>
            <a:lvl2pPr marL="1026003" indent="0">
              <a:buNone/>
              <a:defRPr sz="3142"/>
            </a:lvl2pPr>
            <a:lvl3pPr marL="2052005" indent="0">
              <a:buNone/>
              <a:defRPr sz="2693"/>
            </a:lvl3pPr>
            <a:lvl4pPr marL="3078008" indent="0">
              <a:buNone/>
              <a:defRPr sz="2244"/>
            </a:lvl4pPr>
            <a:lvl5pPr marL="4104010" indent="0">
              <a:buNone/>
              <a:defRPr sz="2244"/>
            </a:lvl5pPr>
            <a:lvl6pPr marL="5130013" indent="0">
              <a:buNone/>
              <a:defRPr sz="2244"/>
            </a:lvl6pPr>
            <a:lvl7pPr marL="6156015" indent="0">
              <a:buNone/>
              <a:defRPr sz="2244"/>
            </a:lvl7pPr>
            <a:lvl8pPr marL="7182018" indent="0">
              <a:buNone/>
              <a:defRPr sz="2244"/>
            </a:lvl8pPr>
            <a:lvl9pPr marL="8208020" indent="0">
              <a:buNone/>
              <a:defRPr sz="22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6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3359997"/>
            <a:ext cx="6618242" cy="11759988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683" y="7256671"/>
            <a:ext cx="10388263" cy="35816631"/>
          </a:xfrm>
        </p:spPr>
        <p:txBody>
          <a:bodyPr anchor="t"/>
          <a:lstStyle>
            <a:lvl1pPr marL="0" indent="0">
              <a:buNone/>
              <a:defRPr sz="7181"/>
            </a:lvl1pPr>
            <a:lvl2pPr marL="1026003" indent="0">
              <a:buNone/>
              <a:defRPr sz="6283"/>
            </a:lvl2pPr>
            <a:lvl3pPr marL="2052005" indent="0">
              <a:buNone/>
              <a:defRPr sz="5386"/>
            </a:lvl3pPr>
            <a:lvl4pPr marL="3078008" indent="0">
              <a:buNone/>
              <a:defRPr sz="4488"/>
            </a:lvl4pPr>
            <a:lvl5pPr marL="4104010" indent="0">
              <a:buNone/>
              <a:defRPr sz="4488"/>
            </a:lvl5pPr>
            <a:lvl6pPr marL="5130013" indent="0">
              <a:buNone/>
              <a:defRPr sz="4488"/>
            </a:lvl6pPr>
            <a:lvl7pPr marL="6156015" indent="0">
              <a:buNone/>
              <a:defRPr sz="4488"/>
            </a:lvl7pPr>
            <a:lvl8pPr marL="7182018" indent="0">
              <a:buNone/>
              <a:defRPr sz="4488"/>
            </a:lvl8pPr>
            <a:lvl9pPr marL="8208020" indent="0">
              <a:buNone/>
              <a:defRPr sz="44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15119985"/>
            <a:ext cx="6618242" cy="28011643"/>
          </a:xfrm>
        </p:spPr>
        <p:txBody>
          <a:bodyPr/>
          <a:lstStyle>
            <a:lvl1pPr marL="0" indent="0">
              <a:buNone/>
              <a:defRPr sz="3591"/>
            </a:lvl1pPr>
            <a:lvl2pPr marL="1026003" indent="0">
              <a:buNone/>
              <a:defRPr sz="3142"/>
            </a:lvl2pPr>
            <a:lvl3pPr marL="2052005" indent="0">
              <a:buNone/>
              <a:defRPr sz="2693"/>
            </a:lvl3pPr>
            <a:lvl4pPr marL="3078008" indent="0">
              <a:buNone/>
              <a:defRPr sz="2244"/>
            </a:lvl4pPr>
            <a:lvl5pPr marL="4104010" indent="0">
              <a:buNone/>
              <a:defRPr sz="2244"/>
            </a:lvl5pPr>
            <a:lvl6pPr marL="5130013" indent="0">
              <a:buNone/>
              <a:defRPr sz="2244"/>
            </a:lvl6pPr>
            <a:lvl7pPr marL="6156015" indent="0">
              <a:buNone/>
              <a:defRPr sz="2244"/>
            </a:lvl7pPr>
            <a:lvl8pPr marL="7182018" indent="0">
              <a:buNone/>
              <a:defRPr sz="2244"/>
            </a:lvl8pPr>
            <a:lvl9pPr marL="8208020" indent="0">
              <a:buNone/>
              <a:defRPr sz="22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4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752" y="2683342"/>
            <a:ext cx="17698522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752" y="13416653"/>
            <a:ext cx="17698522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0752" y="46713298"/>
            <a:ext cx="461700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021F-45BA-5E45-ABC4-189779436DD2}" type="datetimeFigureOut">
              <a:rPr kumimoji="1" lang="ko-KR" altLang="en-US" smtClean="0"/>
              <a:t>2019-05-30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7259" y="46713298"/>
            <a:ext cx="6925508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92267" y="46713298"/>
            <a:ext cx="461700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6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52005" rtl="0" eaLnBrk="1" latinLnBrk="1" hangingPunct="1">
        <a:lnSpc>
          <a:spcPct val="90000"/>
        </a:lnSpc>
        <a:spcBef>
          <a:spcPct val="0"/>
        </a:spcBef>
        <a:buNone/>
        <a:defRPr sz="98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3001" indent="-513001" algn="l" defTabSz="2052005" rtl="0" eaLnBrk="1" latinLnBrk="1" hangingPunct="1">
        <a:lnSpc>
          <a:spcPct val="90000"/>
        </a:lnSpc>
        <a:spcBef>
          <a:spcPts val="2244"/>
        </a:spcBef>
        <a:buFont typeface="Arial" panose="020B0604020202020204" pitchFamily="34" charset="0"/>
        <a:buChar char="•"/>
        <a:defRPr sz="6283" kern="1200">
          <a:solidFill>
            <a:schemeClr val="tx1"/>
          </a:solidFill>
          <a:latin typeface="+mn-lt"/>
          <a:ea typeface="+mn-ea"/>
          <a:cs typeface="+mn-cs"/>
        </a:defRPr>
      </a:lvl1pPr>
      <a:lvl2pPr marL="1539004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2pPr>
      <a:lvl3pPr marL="2565006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488" kern="1200">
          <a:solidFill>
            <a:schemeClr val="tx1"/>
          </a:solidFill>
          <a:latin typeface="+mn-lt"/>
          <a:ea typeface="+mn-ea"/>
          <a:cs typeface="+mn-cs"/>
        </a:defRPr>
      </a:lvl3pPr>
      <a:lvl4pPr marL="3591009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4pPr>
      <a:lvl5pPr marL="4617011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5pPr>
      <a:lvl6pPr marL="5643014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6pPr>
      <a:lvl7pPr marL="6669016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7pPr>
      <a:lvl8pPr marL="7695019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8pPr>
      <a:lvl9pPr marL="8721021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1pPr>
      <a:lvl2pPr marL="1026003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2pPr>
      <a:lvl3pPr marL="2052005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3pPr>
      <a:lvl4pPr marL="3078008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4pPr>
      <a:lvl5pPr marL="4104010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5pPr>
      <a:lvl6pPr marL="5130013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6pPr>
      <a:lvl7pPr marL="6156015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7pPr>
      <a:lvl8pPr marL="7182018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8pPr>
      <a:lvl9pPr marL="8208020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11B214-E640-2347-B098-7551EA67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0648"/>
            <a:ext cx="20520025" cy="343862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FD6F88-D07C-F143-810B-D65E6131B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375" y="29255988"/>
            <a:ext cx="8191499" cy="340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7AF24-6A2A-1B40-A0E0-E228AFF1B87B}"/>
              </a:ext>
            </a:extLst>
          </p:cNvPr>
          <p:cNvSpPr txBox="1"/>
          <p:nvPr/>
        </p:nvSpPr>
        <p:spPr>
          <a:xfrm>
            <a:off x="1498376" y="21842355"/>
            <a:ext cx="8191500" cy="506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태양광 에너지는 유지보수가 간편하고 장기간 운용이 가능한 신재생 에너지이다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태양광 발전이 진행될수록 생산된 에너지를 저장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모니터링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제어가 가능한 태양광 관리 시스템이 중요하다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태양광 관리 시스템을 개발하기 위해서는 통신이 필수적인 기능이 된다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한정된 자원을 가진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라즈베리파이에서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통신하기 위해서는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경량화된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프로토콜인 사물인터넷 프로토콜이 필요하다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사물인터넷 프로토콜 중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MQTT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태양광 관리 시스템 모의 테스트 베드 개발 과정에 대하여 서술한다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아두이노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라즈베리파이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등을 활용하여 전력 값을 계측하고 통신을 통해 서버에서 값을 모니터링하며 서버에서 송신하는 신호로 서버를 제어한다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통해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MQTT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이용한 통신으로 정보를 주고 받음으로써 사물인터넷 프로토콜로 태양광 관리가 가능하다는 것을 제시한다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 태양광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관리뿐만이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가능한 것이 아닌 사용자에게 웹과 앱으로 전자기기 온 오프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전기 사용량 및 예상 전기요금 제공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기능으로 사용자에게 편리한 사용 환경 및 접근성을 제공한다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58B1-67D6-AF43-9306-11467727019A}"/>
              </a:ext>
            </a:extLst>
          </p:cNvPr>
          <p:cNvSpPr txBox="1"/>
          <p:nvPr/>
        </p:nvSpPr>
        <p:spPr>
          <a:xfrm>
            <a:off x="2198446" y="28388439"/>
            <a:ext cx="867545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B7ABE-C90F-0B4B-B950-2A254CE9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376" y="28371988"/>
            <a:ext cx="571500" cy="571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D3473F9-F3E5-6446-A8FD-2695D03A36E2}"/>
              </a:ext>
            </a:extLst>
          </p:cNvPr>
          <p:cNvSpPr txBox="1"/>
          <p:nvPr/>
        </p:nvSpPr>
        <p:spPr>
          <a:xfrm>
            <a:off x="2206667" y="34433919"/>
            <a:ext cx="2318263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구성도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44097C-BD06-4D40-AF49-B114F807C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597" y="34417468"/>
            <a:ext cx="571500" cy="5715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27BADDD-E661-6947-9034-42F365A610F4}"/>
              </a:ext>
            </a:extLst>
          </p:cNvPr>
          <p:cNvSpPr txBox="1"/>
          <p:nvPr/>
        </p:nvSpPr>
        <p:spPr>
          <a:xfrm>
            <a:off x="1498374" y="35155820"/>
            <a:ext cx="8191499" cy="2729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① 스마트 홈 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98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라즈베리파이와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98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아두이노를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통하여 전력을 측정한다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측정된 센서 값들을 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작성된 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MQTT </a:t>
            </a:r>
            <a:r>
              <a:rPr lang="ko-KR" altLang="en-US" sz="1898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프로토콜으로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중앙서버와 통신한다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② 중앙 서버 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MQTT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브로커로부터 전송된 센서 데이터 값을 받아 알고리즘을 적용하여 어플리케이션에 제공하기 위한 정보로 가공한다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③ 어플리케이션 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웹과 앱 두가지 플랫폼을 제공하며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PHP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사용하여 중앙서버와 통신을 한다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또한 중앙 서버를 통하여 </a:t>
            </a:r>
            <a:r>
              <a:rPr lang="ko-KR" altLang="en-US" sz="1898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어디에서든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스마트 홈과 통신 가능하다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197A-142B-5A43-A9EB-0EE687D16119}"/>
              </a:ext>
            </a:extLst>
          </p:cNvPr>
          <p:cNvSpPr txBox="1"/>
          <p:nvPr/>
        </p:nvSpPr>
        <p:spPr>
          <a:xfrm>
            <a:off x="11526975" y="21781267"/>
            <a:ext cx="1635384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개선 내용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FB23031-84A8-344D-90E4-B0E9C611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908" y="21764816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2938566-CA47-EF42-AF88-16DE8CA4B9B3}"/>
              </a:ext>
            </a:extLst>
          </p:cNvPr>
          <p:cNvSpPr txBox="1"/>
          <p:nvPr/>
        </p:nvSpPr>
        <p:spPr>
          <a:xfrm>
            <a:off x="11359968" y="40152519"/>
            <a:ext cx="3001143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앞으로의 기대효과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9C6687-5F92-7B40-83EE-B160462CDF7F}"/>
              </a:ext>
            </a:extLst>
          </p:cNvPr>
          <p:cNvSpPr txBox="1"/>
          <p:nvPr/>
        </p:nvSpPr>
        <p:spPr>
          <a:xfrm>
            <a:off x="10826908" y="41033082"/>
            <a:ext cx="8188394" cy="372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사물인터넷을 적용한 스마트그리드 시스템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사용자 스스로도 전기를 절약할 수 있도록 앱과 웹으로 전자기기 온 오프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전기 사용량 등의 정보를 제공함으로써 사용자가 복잡한 절차 없이 전기를 아낄 수 있도록 도와주고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 홈 자체로도 외부 전지와 태양광 전지 두 가지를 전기요금에 준한 최대부하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98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경부하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그리고 중간부하에 따라 자동으로 전원 제공원을 전환함으로써 사용자가 별도의 노력을 하지 않아도 자동으로 전기를 절약할 수 있는 시스템이 구현 되어있다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통해 전기 사용량의 효율적인 절약과 손쉬운 접근성을 통한 사용자 전기 사용량 권고로 인해 미시적으로는 소비자의 전기 사용량 감소 및 전기 요금 절감 그리고 거시적으로는 불필요한 전기 생성의 감소 및 친환경 에너지 사용의 증가로 환경 오염의 진행속도를 억제 할 수 있다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363D1A-D281-8F4A-BDAB-8147870257F9}"/>
              </a:ext>
            </a:extLst>
          </p:cNvPr>
          <p:cNvSpPr/>
          <p:nvPr/>
        </p:nvSpPr>
        <p:spPr>
          <a:xfrm>
            <a:off x="1506597" y="38237862"/>
            <a:ext cx="8191499" cy="7881932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509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A2D-DA02-7F49-B7A2-FB3406701C58}"/>
              </a:ext>
            </a:extLst>
          </p:cNvPr>
          <p:cNvSpPr txBox="1"/>
          <p:nvPr/>
        </p:nvSpPr>
        <p:spPr>
          <a:xfrm>
            <a:off x="1501921" y="11610640"/>
            <a:ext cx="552266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5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스마트 홈 서비스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036A88-6ECA-D94D-81F4-959B0C3E185F}"/>
              </a:ext>
            </a:extLst>
          </p:cNvPr>
          <p:cNvSpPr txBox="1"/>
          <p:nvPr/>
        </p:nvSpPr>
        <p:spPr>
          <a:xfrm>
            <a:off x="1501921" y="12555704"/>
            <a:ext cx="132828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사물인터넷을 적용한</a:t>
            </a:r>
            <a:endParaRPr kumimoji="1" lang="en-US" altLang="ko-KR" sz="110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r>
              <a:rPr kumimoji="1" lang="ko-KR" altLang="en-US" sz="1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스마트그리드 시스템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0F0A12-7357-1C42-9F1C-8A095D3FBEDB}"/>
              </a:ext>
            </a:extLst>
          </p:cNvPr>
          <p:cNvSpPr txBox="1"/>
          <p:nvPr/>
        </p:nvSpPr>
        <p:spPr>
          <a:xfrm>
            <a:off x="17339843" y="3623036"/>
            <a:ext cx="1675459" cy="861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4996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D-01</a:t>
            </a:r>
            <a:endParaRPr kumimoji="1" lang="ko-KR" altLang="en-US" sz="4996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09A4EB-6D34-3B43-AC6C-BF4B6EFDE476}"/>
              </a:ext>
            </a:extLst>
          </p:cNvPr>
          <p:cNvSpPr txBox="1"/>
          <p:nvPr/>
        </p:nvSpPr>
        <p:spPr>
          <a:xfrm>
            <a:off x="17676481" y="4480496"/>
            <a:ext cx="1338829" cy="554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002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캡스톤</a:t>
            </a:r>
            <a:endParaRPr kumimoji="1" lang="ko-KR" altLang="en-US" sz="3002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7BB21-E707-C142-A753-4657972B73C3}"/>
              </a:ext>
            </a:extLst>
          </p:cNvPr>
          <p:cNvSpPr txBox="1"/>
          <p:nvPr/>
        </p:nvSpPr>
        <p:spPr>
          <a:xfrm>
            <a:off x="2080680" y="29374729"/>
            <a:ext cx="1420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프로젝트 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8A189-80B2-0E48-809E-7F15CF80D6D2}"/>
              </a:ext>
            </a:extLst>
          </p:cNvPr>
          <p:cNvSpPr txBox="1"/>
          <p:nvPr/>
        </p:nvSpPr>
        <p:spPr>
          <a:xfrm>
            <a:off x="4372493" y="29374729"/>
            <a:ext cx="502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사물인터넷을 적용한 스마트그리드 시스템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7F8CD-F6E3-2242-BDC6-3F11A18B322C}"/>
              </a:ext>
            </a:extLst>
          </p:cNvPr>
          <p:cNvSpPr txBox="1"/>
          <p:nvPr/>
        </p:nvSpPr>
        <p:spPr>
          <a:xfrm>
            <a:off x="5398416" y="29946229"/>
            <a:ext cx="2970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앱과 웹 그리고 하드웨어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4FCDE9-4E23-CD41-A359-E03BC10F00AE}"/>
              </a:ext>
            </a:extLst>
          </p:cNvPr>
          <p:cNvSpPr txBox="1"/>
          <p:nvPr/>
        </p:nvSpPr>
        <p:spPr>
          <a:xfrm>
            <a:off x="6591854" y="30493001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4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65CBD0-56E4-CF4E-A502-0685942EA8D8}"/>
              </a:ext>
            </a:extLst>
          </p:cNvPr>
          <p:cNvSpPr txBox="1"/>
          <p:nvPr/>
        </p:nvSpPr>
        <p:spPr>
          <a:xfrm>
            <a:off x="5043357" y="31056218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김영연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김은숙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ko-KR" altLang="en-US" sz="200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이동엽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최지현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26F8A-090B-3B4C-A9A7-1563ED80A75A}"/>
              </a:ext>
            </a:extLst>
          </p:cNvPr>
          <p:cNvSpPr txBox="1"/>
          <p:nvPr/>
        </p:nvSpPr>
        <p:spPr>
          <a:xfrm>
            <a:off x="6406701" y="316194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캡스톤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59478-DB96-AC4E-80D2-B324563024A9}"/>
              </a:ext>
            </a:extLst>
          </p:cNvPr>
          <p:cNvSpPr txBox="1"/>
          <p:nvPr/>
        </p:nvSpPr>
        <p:spPr>
          <a:xfrm>
            <a:off x="5678147" y="32182656"/>
            <a:ext cx="241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2019.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~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2019.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B48C2E-D809-B049-BA7D-30B7BAE726AA}"/>
              </a:ext>
            </a:extLst>
          </p:cNvPr>
          <p:cNvSpPr txBox="1"/>
          <p:nvPr/>
        </p:nvSpPr>
        <p:spPr>
          <a:xfrm>
            <a:off x="1962864" y="29946229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프로젝트 분야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B6CF8-1BE7-814E-ABA1-26D9DE93ED60}"/>
              </a:ext>
            </a:extLst>
          </p:cNvPr>
          <p:cNvSpPr txBox="1"/>
          <p:nvPr/>
        </p:nvSpPr>
        <p:spPr>
          <a:xfrm>
            <a:off x="2434147" y="30493001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팀 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1C32F-66AB-B249-B60C-15C671F75437}"/>
              </a:ext>
            </a:extLst>
          </p:cNvPr>
          <p:cNvSpPr txBox="1"/>
          <p:nvPr/>
        </p:nvSpPr>
        <p:spPr>
          <a:xfrm>
            <a:off x="1669510" y="31047935"/>
            <a:ext cx="224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팀 구성원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44B268-C458-5848-8DD8-A815F92B475C}"/>
              </a:ext>
            </a:extLst>
          </p:cNvPr>
          <p:cNvSpPr txBox="1"/>
          <p:nvPr/>
        </p:nvSpPr>
        <p:spPr>
          <a:xfrm>
            <a:off x="2051826" y="31619435"/>
            <a:ext cx="1478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연계 교과 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208696-0586-544D-8911-77BF31F24AC3}"/>
              </a:ext>
            </a:extLst>
          </p:cNvPr>
          <p:cNvSpPr txBox="1"/>
          <p:nvPr/>
        </p:nvSpPr>
        <p:spPr>
          <a:xfrm>
            <a:off x="2198504" y="3218265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개발 기간</a:t>
            </a:r>
          </a:p>
        </p:txBody>
      </p:sp>
      <p:sp>
        <p:nvSpPr>
          <p:cNvPr id="53" name="사각형: 둥근 위쪽 모서리 75">
            <a:extLst>
              <a:ext uri="{FF2B5EF4-FFF2-40B4-BE49-F238E27FC236}">
                <a16:creationId xmlns:a16="http://schemas.microsoft.com/office/drawing/2014/main" id="{039E0D59-E241-A940-9889-560212178B36}"/>
              </a:ext>
            </a:extLst>
          </p:cNvPr>
          <p:cNvSpPr/>
          <p:nvPr/>
        </p:nvSpPr>
        <p:spPr>
          <a:xfrm>
            <a:off x="1498376" y="20578024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1.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개요</a:t>
            </a:r>
          </a:p>
        </p:txBody>
      </p:sp>
      <p:sp>
        <p:nvSpPr>
          <p:cNvPr id="70" name="사각형: 둥근 위쪽 모서리 75">
            <a:extLst>
              <a:ext uri="{FF2B5EF4-FFF2-40B4-BE49-F238E27FC236}">
                <a16:creationId xmlns:a16="http://schemas.microsoft.com/office/drawing/2014/main" id="{D3FA369C-E988-794F-BC26-8E05ECE8F62A}"/>
              </a:ext>
            </a:extLst>
          </p:cNvPr>
          <p:cNvSpPr/>
          <p:nvPr/>
        </p:nvSpPr>
        <p:spPr>
          <a:xfrm>
            <a:off x="10826908" y="20578024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4.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해결방법</a:t>
            </a:r>
          </a:p>
        </p:txBody>
      </p:sp>
      <p:sp>
        <p:nvSpPr>
          <p:cNvPr id="71" name="사각형: 둥근 위쪽 모서리 75">
            <a:extLst>
              <a:ext uri="{FF2B5EF4-FFF2-40B4-BE49-F238E27FC236}">
                <a16:creationId xmlns:a16="http://schemas.microsoft.com/office/drawing/2014/main" id="{5EBAB003-9695-DD41-8AE7-E10A64AEB5F2}"/>
              </a:ext>
            </a:extLst>
          </p:cNvPr>
          <p:cNvSpPr/>
          <p:nvPr/>
        </p:nvSpPr>
        <p:spPr>
          <a:xfrm>
            <a:off x="1498376" y="27155780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2.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프로젝트 요약</a:t>
            </a:r>
          </a:p>
        </p:txBody>
      </p:sp>
      <p:sp>
        <p:nvSpPr>
          <p:cNvPr id="72" name="사각형: 둥근 위쪽 모서리 75">
            <a:extLst>
              <a:ext uri="{FF2B5EF4-FFF2-40B4-BE49-F238E27FC236}">
                <a16:creationId xmlns:a16="http://schemas.microsoft.com/office/drawing/2014/main" id="{B32E0799-C162-B34A-9A1C-C8ECD4D2E755}"/>
              </a:ext>
            </a:extLst>
          </p:cNvPr>
          <p:cNvSpPr/>
          <p:nvPr/>
        </p:nvSpPr>
        <p:spPr>
          <a:xfrm>
            <a:off x="1498376" y="33230680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3.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시스템 구성도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18BBFE-C71E-D641-8D75-C23BC349C965}"/>
              </a:ext>
            </a:extLst>
          </p:cNvPr>
          <p:cNvSpPr txBox="1"/>
          <p:nvPr/>
        </p:nvSpPr>
        <p:spPr>
          <a:xfrm>
            <a:off x="10826909" y="22414618"/>
            <a:ext cx="8191499" cy="2729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① 웹 기반 크로스 플랫폼 지원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② 기기 별 스위치 온 오프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③ 최다 전력 사용 기기 팝업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④ 실시간 전기 사용량 모니터링</a:t>
            </a: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⑤ 과거 전기 사용량 기반 전기 사용량 그래프 제공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⑥ 태양광 패널을 통한 태양광 배터리 충전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⑦ 정전 시 태양광 전원 자동 연결을 통한 정전 완화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⑧ 전기 요금에 준하는 전원 공급원 자동 적용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29928AD-9B3D-164E-8466-4F98FB114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908" y="40136068"/>
            <a:ext cx="571500" cy="571500"/>
          </a:xfrm>
          <a:prstGeom prst="rect">
            <a:avLst/>
          </a:prstGeom>
        </p:spPr>
      </p:pic>
      <p:sp>
        <p:nvSpPr>
          <p:cNvPr id="86" name="사각형: 둥근 위쪽 모서리 75">
            <a:extLst>
              <a:ext uri="{FF2B5EF4-FFF2-40B4-BE49-F238E27FC236}">
                <a16:creationId xmlns:a16="http://schemas.microsoft.com/office/drawing/2014/main" id="{4108B7D9-8676-BD46-97F7-780E3FA9235B}"/>
              </a:ext>
            </a:extLst>
          </p:cNvPr>
          <p:cNvSpPr/>
          <p:nvPr/>
        </p:nvSpPr>
        <p:spPr>
          <a:xfrm>
            <a:off x="10826908" y="38949276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5.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기대효과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8CC1392-6CEF-A44A-8152-CF774F1A3A7C}"/>
              </a:ext>
            </a:extLst>
          </p:cNvPr>
          <p:cNvSpPr/>
          <p:nvPr/>
        </p:nvSpPr>
        <p:spPr>
          <a:xfrm>
            <a:off x="10826905" y="25255931"/>
            <a:ext cx="8191499" cy="13351391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509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AAC0E6-5BC3-498C-9F5B-930AC33DB764}"/>
              </a:ext>
            </a:extLst>
          </p:cNvPr>
          <p:cNvSpPr/>
          <p:nvPr/>
        </p:nvSpPr>
        <p:spPr>
          <a:xfrm>
            <a:off x="2088903" y="38380078"/>
            <a:ext cx="7025220" cy="297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_x206259712" descr="EMB00004fc840d8">
            <a:extLst>
              <a:ext uri="{FF2B5EF4-FFF2-40B4-BE49-F238E27FC236}">
                <a16:creationId xmlns:a16="http://schemas.microsoft.com/office/drawing/2014/main" id="{08754724-E022-4669-B9EA-86F480B2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67" y="38552392"/>
            <a:ext cx="6510178" cy="26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444</Words>
  <Application>Microsoft Office PowerPoint</Application>
  <PresentationFormat>사용자 지정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 Sans CJK KR</vt:lpstr>
      <vt:lpstr>Noto Sans CJK KR Black</vt:lpstr>
      <vt:lpstr>Noto Sans CJK KR Bold</vt:lpstr>
      <vt:lpstr>Noto Sans CJK KR Medium</vt:lpstr>
      <vt:lpstr>Noto Sans CJK KR Regular</vt:lpstr>
      <vt:lpstr>Arial</vt:lpstr>
      <vt:lpstr>Calibri</vt:lpstr>
      <vt:lpstr>Calibri Light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백민규</dc:creator>
  <cp:lastModifiedBy>JiHyun</cp:lastModifiedBy>
  <cp:revision>33</cp:revision>
  <dcterms:created xsi:type="dcterms:W3CDTF">2019-05-22T11:00:07Z</dcterms:created>
  <dcterms:modified xsi:type="dcterms:W3CDTF">2019-05-30T12:06:37Z</dcterms:modified>
</cp:coreProperties>
</file>