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85" r:id="rId3"/>
    <p:sldId id="275" r:id="rId4"/>
    <p:sldId id="300" r:id="rId5"/>
    <p:sldId id="286" r:id="rId6"/>
    <p:sldId id="301" r:id="rId7"/>
    <p:sldId id="302" r:id="rId8"/>
    <p:sldId id="303" r:id="rId9"/>
    <p:sldId id="306" r:id="rId10"/>
    <p:sldId id="307" r:id="rId11"/>
    <p:sldId id="305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0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297" r:id="rId41"/>
    <p:sldId id="289" r:id="rId42"/>
    <p:sldId id="296" r:id="rId43"/>
    <p:sldId id="298" r:id="rId44"/>
    <p:sldId id="335" r:id="rId45"/>
    <p:sldId id="299" r:id="rId46"/>
    <p:sldId id="336" r:id="rId47"/>
    <p:sldId id="337" r:id="rId48"/>
  </p:sldIdLst>
  <p:sldSz cx="12192000" cy="6858000"/>
  <p:notesSz cx="6858000" cy="9144000"/>
  <p:embeddedFontLst>
    <p:embeddedFont>
      <p:font typeface="210 콤퓨타세탁 L" pitchFamily="18" charset="-127"/>
      <p:regular r:id="rId49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797DE8"/>
    <a:srgbClr val="FFD8D9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102" y="-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solidFill>
            <a:schemeClr val="accent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사물인터넷 기반 </a:t>
            </a:r>
            <a:endParaRPr kumimoji="1" lang="en-US" altLang="ko-KR" sz="20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kumimoji="1" lang="ko-KR" altLang="en-US" sz="2000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스마트그리드</a:t>
            </a:r>
            <a:r>
              <a:rPr kumimoji="1" lang="ko-KR" altLang="en-US" sz="2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관리 시스템</a:t>
            </a:r>
            <a:endParaRPr kumimoji="1" lang="ja-JP" altLang="en-US" sz="2000" dirty="0">
              <a:solidFill>
                <a:schemeClr val="tx1"/>
              </a:solidFill>
              <a:latin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68A5B-26D2-4D49-B4D6-A0BE2E18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2" y="1029084"/>
            <a:ext cx="10181036" cy="55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5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16DAF7-5BDC-4243-86B4-E670ED61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9" y="1206967"/>
            <a:ext cx="11160000" cy="53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A00ABA-5ECD-4D89-8CB3-066F4155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516252"/>
            <a:ext cx="11160000" cy="36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4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138D47B-A67A-4686-A06A-4C85D4EE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741509"/>
            <a:ext cx="11160000" cy="30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9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55F528-0DC3-41BE-B69B-18534ABA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576138"/>
            <a:ext cx="11160000" cy="34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9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475F7B-4868-487E-9395-0A96697E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424608"/>
            <a:ext cx="11160000" cy="37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48B98A2-C8FA-4D4E-8B55-0C36BCF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2" y="1329558"/>
            <a:ext cx="11059896" cy="46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CA84495-8302-446D-BE52-199AD6EB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1493148"/>
            <a:ext cx="11267090" cy="38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6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5F19CE-38E1-43CF-BBBE-345EF9A3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7" y="1713427"/>
            <a:ext cx="11161986" cy="34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7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C67EF18-E1FD-47E4-9393-98283DE8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" y="1513698"/>
            <a:ext cx="11140966" cy="38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06958DF4-BC45-4BE1-8480-5FD300E27B59}"/>
              </a:ext>
            </a:extLst>
          </p:cNvPr>
          <p:cNvSpPr/>
          <p:nvPr/>
        </p:nvSpPr>
        <p:spPr>
          <a:xfrm>
            <a:off x="7324366" y="2311400"/>
            <a:ext cx="3965933" cy="2578100"/>
          </a:xfrm>
          <a:prstGeom prst="rect">
            <a:avLst/>
          </a:prstGeom>
          <a:noFill/>
          <a:ln w="136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8B381D-9A50-4C58-9438-A7AA511FA1FD}"/>
              </a:ext>
            </a:extLst>
          </p:cNvPr>
          <p:cNvSpPr txBox="1"/>
          <p:nvPr/>
        </p:nvSpPr>
        <p:spPr>
          <a:xfrm>
            <a:off x="7862064" y="2611778"/>
            <a:ext cx="28905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122165 </a:t>
            </a:r>
            <a:r>
              <a: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김영연</a:t>
            </a:r>
            <a:endParaRPr lang="en-US" altLang="ko-KR" sz="28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16010946 </a:t>
            </a:r>
            <a:r>
              <a: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김은숙</a:t>
            </a:r>
            <a:endParaRPr lang="en-US" altLang="ko-KR" sz="28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16010977 </a:t>
            </a:r>
            <a:r>
              <a: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이동엽</a:t>
            </a:r>
            <a:endParaRPr lang="en-US" altLang="ko-KR" sz="28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16011008 </a:t>
            </a:r>
            <a:r>
              <a: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최지현</a:t>
            </a: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1616" y="1224073"/>
            <a:ext cx="5645888" cy="47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5014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2208086-6354-4322-9311-C3B5545B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2" y="1965773"/>
            <a:ext cx="10867696" cy="29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42A487F-AB4F-4D12-8A12-0F8E7B55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1712058"/>
            <a:ext cx="11225048" cy="34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1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C89FA9-D27E-48FB-9C0F-7BC9C169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1699498"/>
            <a:ext cx="11267090" cy="34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5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3F8BD28-F4AB-43E7-918D-C49614AD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8977"/>
            <a:ext cx="10972800" cy="33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2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5DBC31-0E22-4101-9248-7A43D094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2" y="1413640"/>
            <a:ext cx="10706551" cy="40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6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D51900-B0CC-494F-8991-5B5A06E7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1608376"/>
            <a:ext cx="10983310" cy="36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9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139AF2-BC6C-476D-98CB-97312AF3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2" y="1770735"/>
            <a:ext cx="10825656" cy="33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0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1FB817-9614-4069-9861-CBE2B46F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2" y="1624724"/>
            <a:ext cx="10825656" cy="36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0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697ACE-BD5F-41C9-AF3D-3316B154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6" y="1382110"/>
            <a:ext cx="11032628" cy="40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68A42A-A908-481D-B3C4-383E5C4F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339799"/>
            <a:ext cx="11160000" cy="41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54B06272-D923-4A3E-9139-6A17E7858F83}"/>
              </a:ext>
            </a:extLst>
          </p:cNvPr>
          <p:cNvSpPr txBox="1"/>
          <p:nvPr/>
        </p:nvSpPr>
        <p:spPr>
          <a:xfrm>
            <a:off x="1246268" y="246393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32020" y="2027414"/>
            <a:ext cx="2852484" cy="708573"/>
            <a:chOff x="572692" y="1825926"/>
            <a:chExt cx="2852484" cy="7156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25926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01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xmlns="" id="{7CC15B21-9934-4063-A981-1254F24D8805}"/>
                </a:ext>
              </a:extLst>
            </p:cNvPr>
            <p:cNvSpPr txBox="1"/>
            <p:nvPr/>
          </p:nvSpPr>
          <p:spPr>
            <a:xfrm>
              <a:off x="1446750" y="2049142"/>
              <a:ext cx="19784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시스템 개요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19" name="正方形/長方形 1">
              <a:extLst>
                <a:ext uri="{FF2B5EF4-FFF2-40B4-BE49-F238E27FC236}">
                  <a16:creationId xmlns:a16="http://schemas.microsoft.com/office/drawing/2014/main" xmlns="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210 콤퓨타세탁 L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32371" y="3700833"/>
            <a:ext cx="2951519" cy="715659"/>
            <a:chOff x="572692" y="1825926"/>
            <a:chExt cx="2951519" cy="7156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25926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03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テキスト ボックス 2">
              <a:extLst>
                <a:ext uri="{FF2B5EF4-FFF2-40B4-BE49-F238E27FC236}">
                  <a16:creationId xmlns:a16="http://schemas.microsoft.com/office/drawing/2014/main" xmlns="" id="{7CC15B21-9934-4063-A981-1254F24D8805}"/>
                </a:ext>
              </a:extLst>
            </p:cNvPr>
            <p:cNvSpPr txBox="1"/>
            <p:nvPr/>
          </p:nvSpPr>
          <p:spPr>
            <a:xfrm>
              <a:off x="1446399" y="2049142"/>
              <a:ext cx="207781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Use Case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22" name="正方形/長方形 1">
              <a:extLst>
                <a:ext uri="{FF2B5EF4-FFF2-40B4-BE49-F238E27FC236}">
                  <a16:creationId xmlns:a16="http://schemas.microsoft.com/office/drawing/2014/main" xmlns="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00">
                <a:latin typeface="210 콤퓨타세탁 L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DA1B487-25EF-457A-97BD-665CFD5C46F3}"/>
              </a:ext>
            </a:extLst>
          </p:cNvPr>
          <p:cNvGrpSpPr/>
          <p:nvPr/>
        </p:nvGrpSpPr>
        <p:grpSpPr>
          <a:xfrm>
            <a:off x="1732020" y="2872823"/>
            <a:ext cx="3519334" cy="711012"/>
            <a:chOff x="572692" y="1825926"/>
            <a:chExt cx="3519334" cy="7181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39C23D5-88F7-42E9-8998-10EE89E667A7}"/>
                </a:ext>
              </a:extLst>
            </p:cNvPr>
            <p:cNvSpPr txBox="1"/>
            <p:nvPr/>
          </p:nvSpPr>
          <p:spPr>
            <a:xfrm flipH="1">
              <a:off x="572692" y="1825926"/>
              <a:ext cx="737369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02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6" name="テキスト ボックス 2">
              <a:extLst>
                <a:ext uri="{FF2B5EF4-FFF2-40B4-BE49-F238E27FC236}">
                  <a16:creationId xmlns:a16="http://schemas.microsoft.com/office/drawing/2014/main" xmlns="" id="{2436F31B-7386-4B66-B93D-4B814D80074C}"/>
                </a:ext>
              </a:extLst>
            </p:cNvPr>
            <p:cNvSpPr txBox="1"/>
            <p:nvPr/>
          </p:nvSpPr>
          <p:spPr>
            <a:xfrm>
              <a:off x="1446750" y="2046680"/>
              <a:ext cx="2645276" cy="49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시스템 요구사항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18" name="正方形/長方形 1">
              <a:extLst>
                <a:ext uri="{FF2B5EF4-FFF2-40B4-BE49-F238E27FC236}">
                  <a16:creationId xmlns:a16="http://schemas.microsoft.com/office/drawing/2014/main" xmlns="" id="{DE83B9EB-30EC-4D66-9E16-B140E2202146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8B5DBC3-7167-4255-B6D3-B6FC05CF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3" y="1770760"/>
            <a:ext cx="10804634" cy="3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26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2E9DA25-8C17-47D7-A4CA-DC3FAA20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2" y="2004976"/>
            <a:ext cx="10537776" cy="2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33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2E37489-40A3-407A-B471-3EDB5ECA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6" y="1602828"/>
            <a:ext cx="10668688" cy="36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90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B63224-D5CC-4FB8-9FE8-4F1B2BCF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5" y="1602828"/>
            <a:ext cx="10642410" cy="36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797C424-CD1D-4D02-97BE-326EEE93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2" y="1813795"/>
            <a:ext cx="10537776" cy="32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3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926612-863A-4015-8158-080904AB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6" y="1634359"/>
            <a:ext cx="10719528" cy="35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3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60BF564-9578-43A3-9976-09C17099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2" y="2000666"/>
            <a:ext cx="10537776" cy="2856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123438" y="1264470"/>
            <a:ext cx="3498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 </a:t>
            </a:r>
            <a:r>
              <a:rPr lang="ko-KR" altLang="en-US" sz="3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비기능적 요구사항</a:t>
            </a:r>
            <a:endParaRPr lang="ko-KR" altLang="en-US" sz="3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936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6EBC9B-DDDA-4B7F-82E5-3887C660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2" y="1810674"/>
            <a:ext cx="10537776" cy="32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3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04DEC5-3FA1-47CF-A257-674671FF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0" y="1424151"/>
            <a:ext cx="10592680" cy="40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9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97CBC4-4EBE-4A00-9CC9-CC45F250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2" y="2008367"/>
            <a:ext cx="10537776" cy="28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개요</a:t>
            </a:r>
          </a:p>
        </p:txBody>
      </p:sp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805657" y="5455176"/>
            <a:ext cx="90140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소비자에게  전기 사용 정보 및 전자 기기 제어 할 수 있는 시스템 제공</a:t>
            </a:r>
          </a:p>
        </p:txBody>
      </p:sp>
      <p:sp>
        <p:nvSpPr>
          <p:cNvPr id="2" name="타원 1"/>
          <p:cNvSpPr/>
          <p:nvPr/>
        </p:nvSpPr>
        <p:spPr>
          <a:xfrm>
            <a:off x="2399276" y="1429250"/>
            <a:ext cx="2426724" cy="2426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100" dirty="0">
                <a:latin typeface="210 콤퓨타세탁 L" pitchFamily="18" charset="-127"/>
                <a:ea typeface="210 콤퓨타세탁 L" pitchFamily="18" charset="-127"/>
              </a:rPr>
              <a:t>불필요한 전기사용</a:t>
            </a:r>
            <a:r>
              <a:rPr lang="en-US" altLang="ko-KR" sz="2100" dirty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sz="2100" dirty="0">
                <a:latin typeface="210 콤퓨타세탁 L" pitchFamily="18" charset="-127"/>
                <a:ea typeface="210 콤퓨타세탁 L" pitchFamily="18" charset="-127"/>
              </a:rPr>
              <a:t>방지</a:t>
            </a:r>
            <a:endParaRPr kumimoji="1" lang="ko-KR" altLang="en-US" sz="21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37976" y="1429250"/>
            <a:ext cx="2426724" cy="2426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100" dirty="0">
                <a:latin typeface="210 콤퓨타세탁 L" pitchFamily="18" charset="-127"/>
                <a:ea typeface="210 콤퓨타세탁 L" pitchFamily="18" charset="-127"/>
              </a:rPr>
              <a:t>정보통신 기능</a:t>
            </a:r>
          </a:p>
        </p:txBody>
      </p:sp>
      <p:pic>
        <p:nvPicPr>
          <p:cNvPr id="1026" name="Picture 2" descr="C:\Users\Kim Eunsuk\Downloads\plus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14" y="2249424"/>
            <a:ext cx="1079564" cy="107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im Eunsuk\Downloads\expand-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1" y="3855974"/>
            <a:ext cx="3695700" cy="158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2336110" y="2984972"/>
            <a:ext cx="77251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“ </a:t>
            </a:r>
            <a:r>
              <a:rPr lang="ko-KR" altLang="en-US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전기요금을 반영한 태양광 배터리 사용</a:t>
            </a:r>
            <a:r>
              <a:rPr lang="en-US" altLang="ko-KR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”</a:t>
            </a:r>
            <a:endParaRPr lang="ko-KR" altLang="en-US" sz="3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832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 – </a:t>
            </a:r>
            <a:r>
              <a:rPr lang="ko-KR" altLang="en-US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전기요금을 반영한 태양광 배터리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123438" y="1264470"/>
            <a:ext cx="4275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 Use Case Diagram</a:t>
            </a:r>
            <a:endParaRPr lang="ko-KR" altLang="en-US" sz="3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65AB29B-1F15-4339-8005-BADC51A0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0" y="2013914"/>
            <a:ext cx="11380980" cy="43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16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 – </a:t>
            </a:r>
            <a:r>
              <a:rPr lang="ko-KR" altLang="en-US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전기요금을 반영한 태양광 배터리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123438" y="1264470"/>
            <a:ext cx="1212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405682" y="2218760"/>
            <a:ext cx="94110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 요금 현황과 배터리 상태에 맞게 전기 공급원을 바꿔주거나 배터리의 충전 시작 및 정지를 자동으로 관리해준다</a:t>
            </a:r>
            <a:r>
              <a:rPr lang="en-US" altLang="ko-KR" sz="27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4171950" lvl="8" indent="-514350" algn="ctr">
              <a:buAutoNum type="alphaLcParenR"/>
            </a:pPr>
            <a:endParaRPr lang="en-US" altLang="ko-KR" sz="27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053" name="Picture 5" descr="C:\Users\Kim Eunsuk\Downloads\incre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3" y="4008450"/>
            <a:ext cx="1560782" cy="15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im Eunsuk\Downloads\redu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55" y="3841335"/>
            <a:ext cx="1675818" cy="167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im Eunsuk\Downloads\batte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18" y="400845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Kim Eunsuk\Downloads\solar-panel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95" y="4008450"/>
            <a:ext cx="1591535" cy="15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92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 – </a:t>
            </a:r>
            <a:r>
              <a:rPr lang="ko-KR" altLang="en-US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전기요금을 반영한 태양광 배터리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978329" y="1130056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사건흐름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433173" y="1641487"/>
            <a:ext cx="107292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LcParenR"/>
            </a:pP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기본 흐름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①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중앙서버에서 현재 전기요금을 확인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②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전기요금이 저렴할 경우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기존 전원의 스위치를 닫고 태양광 배터리의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스위치를 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0.5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초 뒤에 개방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③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전기 요금이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비쌀 경우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배터리의 잔량을 중앙서버로부터 확인하여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20%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이상이면 태양광 배터리 사용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이하라면 기존의 전지 사용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④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배터리의 잔량이 있는 경우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전지의 스위치를 닫고 기존 전력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스위치를 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0.5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초 뒤에 개방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403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 – </a:t>
            </a:r>
            <a:r>
              <a:rPr lang="ko-KR" altLang="en-US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전기요금을 반영한 태양광 배터리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978329" y="1130056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사건흐름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318870" y="1641487"/>
            <a:ext cx="1097287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LcParenR" startAt="2"/>
            </a:pP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대안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흐름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 ①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정전 발생시 태양광 배터리의 잔량을 중앙서버로부터 확인 후 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-&gt; 20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이상이면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배터리의 스위치 닫아 전력 공급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  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-&gt; 20%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미만이면 정전 상태 회복까지 기다린 후 회복되면  태양광 배터리의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 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 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스위치를 열고 외부 전원 이용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②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배터리로 전력 공급 중 잔량을 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분 간격으로 확인 후 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-&gt; 20%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미만이면 외부 전원 스위치를 닫고 태양광 배터리의 스위치를 열어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 </a:t>
            </a: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외부 전원 이용 </a:t>
            </a:r>
            <a:endParaRPr lang="en-US" altLang="ko-KR" sz="2400" dirty="0" smtClean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800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 – </a:t>
            </a:r>
            <a:r>
              <a:rPr lang="ko-KR" altLang="en-US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전기요금을 반영한 태양광 배터리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270137" y="144531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사전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사후조건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953581" y="2062323"/>
            <a:ext cx="8560357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LcParenR"/>
            </a:pP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사전 조건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use case1)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패널로 배터리 충전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 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1)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전기요금이 저렴해진다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 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2)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전기요금이 비싸진다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LcParenR" startAt="2"/>
            </a:pP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사후 조건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use case 1)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스위치 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on/off 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여부에 따라  각 기기들 구동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403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 – </a:t>
            </a:r>
            <a:r>
              <a:rPr lang="ko-KR" altLang="en-US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전기요금을 반영한 태양광 배터리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270137" y="144531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사전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사후조건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953581" y="2062323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</a:t>
            </a:r>
            <a:r>
              <a:rPr lang="ko-KR" altLang="en-US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요금의 기준 조건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3107344" descr="EMB000022a00d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1" y="2708653"/>
            <a:ext cx="5997025" cy="39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43107344" descr="EMB000022a00d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43" y="2708653"/>
            <a:ext cx="5453743" cy="39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0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 – </a:t>
            </a:r>
            <a:r>
              <a:rPr lang="ko-KR" altLang="en-US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전기요금을 반영한 태양광 배터리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270137" y="1102402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en-US" altLang="ko-KR" sz="2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Data Map</a:t>
            </a:r>
            <a:endParaRPr lang="ko-KR" altLang="en-US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79499"/>
              </p:ext>
            </p:extLst>
          </p:nvPr>
        </p:nvGraphicFramePr>
        <p:xfrm>
          <a:off x="976477" y="1824236"/>
          <a:ext cx="10943376" cy="4512162"/>
        </p:xfrm>
        <a:graphic>
          <a:graphicData uri="http://schemas.openxmlformats.org/drawingml/2006/table">
            <a:tbl>
              <a:tblPr/>
              <a:tblGrid>
                <a:gridCol w="2562979"/>
                <a:gridCol w="1233193"/>
                <a:gridCol w="7147204"/>
              </a:tblGrid>
              <a:tr h="3684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Use Case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210 콤퓨타세탁 L" pitchFamily="18" charset="-127"/>
                        <a:ea typeface="210 콤퓨타세탁 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전기요금을 반영한 태양광 배터리 사용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97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Use Case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설명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210 콤퓨타세탁 L" pitchFamily="18" charset="-127"/>
                        <a:ea typeface="210 콤퓨타세탁 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전기요금을 확인하여 태양광 전지로 전원을 제공할지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외부 전지로 전원을 제공할지 결정한다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210 콤퓨타세탁 L" pitchFamily="18" charset="-127"/>
                        <a:ea typeface="210 콤퓨타세탁 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4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Data Name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210 콤퓨타세탁 L" pitchFamily="18" charset="-127"/>
                        <a:ea typeface="210 콤퓨타세탁 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자료형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210 콤퓨타세탁 L" pitchFamily="18" charset="-127"/>
                        <a:ea typeface="210 콤퓨타세탁 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설명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210 콤퓨타세탁 L" pitchFamily="18" charset="-127"/>
                        <a:ea typeface="210 콤퓨타세탁 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6897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Battery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외부 전지의 스위치를 열 것인지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태양광 전지의 스위치를 열 것인지를 알려주는 상태 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0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changed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요금 변화에 대한 정보를 저장하는 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0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SolarBatteryRedun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태양광 배터리의 잔량을 저장하는 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7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relayOut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bool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외부 전지에 연결된 릴레이의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on/off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여부를 알려주는 상태 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7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relaySolar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bool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태양광 전지에 연결된 릴레이의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on/off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210 콤퓨타세탁 L" pitchFamily="18" charset="-127"/>
                          <a:ea typeface="210 콤퓨타세탁 L" pitchFamily="18" charset="-127"/>
                        </a:rPr>
                        <a:t>여부를 알려주는 상태 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24238" y="2314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7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70892524-6B59-4570-9E60-DC3B1EBF6843}"/>
              </a:ext>
            </a:extLst>
          </p:cNvPr>
          <p:cNvSpPr/>
          <p:nvPr/>
        </p:nvSpPr>
        <p:spPr>
          <a:xfrm>
            <a:off x="4045985" y="2308598"/>
            <a:ext cx="7904417" cy="335950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F8010798-7B37-43A7-95C5-E2A58B523AC4}"/>
              </a:ext>
            </a:extLst>
          </p:cNvPr>
          <p:cNvSpPr/>
          <p:nvPr/>
        </p:nvSpPr>
        <p:spPr>
          <a:xfrm>
            <a:off x="241597" y="2339272"/>
            <a:ext cx="3621556" cy="335950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 case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3275" y="310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123438" y="1264470"/>
            <a:ext cx="3302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 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전체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actor 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목록</a:t>
            </a:r>
          </a:p>
        </p:txBody>
      </p:sp>
      <p:pic>
        <p:nvPicPr>
          <p:cNvPr id="1026" name="Picture 2" descr="C:\Users\Kim Eunsuk\Downloads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2" y="3492910"/>
            <a:ext cx="1269864" cy="12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im Eunsuk\Downloads\admin-with-cogwhee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32" y="3303260"/>
            <a:ext cx="1459514" cy="145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im Eunsuk\Download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72" y="3213928"/>
            <a:ext cx="1548846" cy="154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im Eunsuk\Downloads\ho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37" y="3110184"/>
            <a:ext cx="1650530" cy="16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135924" y="2590033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사용자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7634316" y="2590032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643882" y="497689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2101894" y="4976896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관리자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4126884" y="4976896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중앙서버 시스템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6150591" y="4974836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스마트홈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시스템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BB060F-8262-4193-B397-912CC66F66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21" y="3302714"/>
            <a:ext cx="1458000" cy="14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DEBF1E9-A277-411F-8BC8-9AEE2C41F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08" y="3302714"/>
            <a:ext cx="1458000" cy="14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353B0B-19A0-4B21-B9D3-1D8653737E59}"/>
              </a:ext>
            </a:extLst>
          </p:cNvPr>
          <p:cNvSpPr txBox="1"/>
          <p:nvPr/>
        </p:nvSpPr>
        <p:spPr>
          <a:xfrm>
            <a:off x="8142629" y="4974836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전원 자동화 시스템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581D615-01F1-44B1-83F7-2A72FB9716A4}"/>
              </a:ext>
            </a:extLst>
          </p:cNvPr>
          <p:cNvSpPr txBox="1"/>
          <p:nvPr/>
        </p:nvSpPr>
        <p:spPr>
          <a:xfrm>
            <a:off x="10311813" y="4974836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배터리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71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DE74AAE-13AA-40FC-9463-AE01204D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5" y="2270528"/>
            <a:ext cx="11173290" cy="3736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9183B4-6CCC-4801-A022-9FC44CC0E8AB}"/>
              </a:ext>
            </a:extLst>
          </p:cNvPr>
          <p:cNvSpPr txBox="1"/>
          <p:nvPr/>
        </p:nvSpPr>
        <p:spPr>
          <a:xfrm>
            <a:off x="1123438" y="1264470"/>
            <a:ext cx="3047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30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기능적 요구사항</a:t>
            </a:r>
            <a:endParaRPr lang="ko-KR" altLang="en-US" sz="3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05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5105EE4-48A4-4041-AD7A-D814D4D4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339799"/>
            <a:ext cx="11160000" cy="49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D362A8A-A0EC-4BD3-ABB6-F18B9C39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339799"/>
            <a:ext cx="11160000" cy="37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5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시스템 요구사항</a:t>
            </a:r>
            <a:endParaRPr lang="ko-KR" altLang="en-US" sz="3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xmlns="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68A5B-26D2-4D49-B4D6-A0BE2E18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2" y="1029084"/>
            <a:ext cx="10181036" cy="55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334</Words>
  <Application>Microsoft Office PowerPoint</Application>
  <PresentationFormat>사용자 지정</PresentationFormat>
  <Paragraphs>127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굴림</vt:lpstr>
      <vt:lpstr>Arial</vt:lpstr>
      <vt:lpstr>210 콤퓨타세탁 L</vt:lpstr>
      <vt:lpstr>나눔스퀘어라운드 Regular</vt:lpstr>
      <vt:lpstr>Office テーマ</vt:lpstr>
      <vt:lpstr>PowerPoint 프레젠테이션</vt:lpstr>
      <vt:lpstr>PowerPoint 프레젠테이션</vt:lpstr>
      <vt:lpstr>PowerPoint 프레젠테이션</vt:lpstr>
      <vt:lpstr>시스템 개요</vt:lpstr>
      <vt:lpstr>Use case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시스템 요구사항</vt:lpstr>
      <vt:lpstr>Use case</vt:lpstr>
      <vt:lpstr>Use case – 전기요금을 반영한 태양광 배터리 사용</vt:lpstr>
      <vt:lpstr>Use case – 전기요금을 반영한 태양광 배터리 사용</vt:lpstr>
      <vt:lpstr>Use case – 전기요금을 반영한 태양광 배터리 사용</vt:lpstr>
      <vt:lpstr>Use case – 전기요금을 반영한 태양광 배터리 사용</vt:lpstr>
      <vt:lpstr>Use case – 전기요금을 반영한 태양광 배터리 사용</vt:lpstr>
      <vt:lpstr>Use case – 전기요금을 반영한 태양광 배터리 사용</vt:lpstr>
      <vt:lpstr>Use case – 전기요금을 반영한 태양광 배터리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명세서 4조</dc:title>
  <dc:creator>Choi JiHyun</dc:creator>
  <cp:lastModifiedBy>Kim Eunsuk</cp:lastModifiedBy>
  <cp:revision>148</cp:revision>
  <cp:lastPrinted>2019-03-21T16:10:37Z</cp:lastPrinted>
  <dcterms:created xsi:type="dcterms:W3CDTF">2018-12-07T00:32:38Z</dcterms:created>
  <dcterms:modified xsi:type="dcterms:W3CDTF">2019-04-12T02:06:55Z</dcterms:modified>
</cp:coreProperties>
</file>