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5" r:id="rId3"/>
    <p:sldId id="275" r:id="rId4"/>
    <p:sldId id="280" r:id="rId5"/>
    <p:sldId id="281" r:id="rId6"/>
    <p:sldId id="282" r:id="rId7"/>
    <p:sldId id="283" r:id="rId8"/>
    <p:sldId id="284" r:id="rId9"/>
    <p:sldId id="286" r:id="rId10"/>
    <p:sldId id="295" r:id="rId11"/>
    <p:sldId id="287" r:id="rId12"/>
    <p:sldId id="290" r:id="rId13"/>
    <p:sldId id="289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797DE8"/>
    <a:srgbClr val="FFD8D9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solidFill>
            <a:schemeClr val="accent2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사물인터넷 기반 </a:t>
            </a:r>
            <a:endParaRPr kumimoji="1" lang="en-US" altLang="ko-KR" sz="20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kumimoji="1" lang="ko-KR" altLang="en-US" sz="2000" dirty="0" err="1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스마트그리드</a:t>
            </a:r>
            <a:r>
              <a:rPr kumimoji="1" lang="ko-KR" altLang="en-US" sz="20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관리 시스템</a:t>
            </a:r>
            <a:endParaRPr kumimoji="1" lang="ja-JP" altLang="en-US" sz="2000" dirty="0">
              <a:solidFill>
                <a:schemeClr val="tx1"/>
              </a:solidFill>
              <a:latin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C:\Users\USER\Desktop\팜플렛\픽토그램\server.png">
            <a:extLst>
              <a:ext uri="{FF2B5EF4-FFF2-40B4-BE49-F238E27FC236}">
                <a16:creationId xmlns:a16="http://schemas.microsoft.com/office/drawing/2014/main" id="{6E5FDF3E-5720-4D56-A8D7-EAC890A5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66" y="674579"/>
            <a:ext cx="1588406" cy="158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9183B4-6CCC-4801-A022-9FC44CC0E8AB}"/>
              </a:ext>
            </a:extLst>
          </p:cNvPr>
          <p:cNvSpPr txBox="1"/>
          <p:nvPr/>
        </p:nvSpPr>
        <p:spPr>
          <a:xfrm>
            <a:off x="2984499" y="745507"/>
            <a:ext cx="77153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MQTT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얻은 </a:t>
            </a:r>
            <a:r>
              <a:rPr lang="ko-KR" altLang="en-US" sz="22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센싱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값 가공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어플리케이션에서 받은 제어 신호 내부 서버로 전송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와 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php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이용한 실시간 소켓 통신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어플리케이션을 위한 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WAS(Web Application Server) 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1EB10-A492-4352-9F46-8639BD42DBCC}"/>
              </a:ext>
            </a:extLst>
          </p:cNvPr>
          <p:cNvSpPr txBox="1"/>
          <p:nvPr/>
        </p:nvSpPr>
        <p:spPr>
          <a:xfrm>
            <a:off x="2984499" y="2798032"/>
            <a:ext cx="57999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전력 요금을 누진세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태양광 </a:t>
            </a:r>
            <a:r>
              <a:rPr lang="ko-KR" altLang="en-US" sz="22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충전량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고려하여 예측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파일 일정 시간 간격으로 압축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베터리의 잔량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충전에 필요한 시간 계산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42B514A-F086-484E-B5A5-2D78BC0DB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91" y="4616448"/>
            <a:ext cx="1566973" cy="1566973"/>
          </a:xfrm>
          <a:prstGeom prst="rect">
            <a:avLst/>
          </a:prstGeom>
        </p:spPr>
      </p:pic>
      <p:pic>
        <p:nvPicPr>
          <p:cNvPr id="24" name="Picture 4" descr="C:\Users\USER\Desktop\팜플렛\픽토그램\algorithm.png">
            <a:extLst>
              <a:ext uri="{FF2B5EF4-FFF2-40B4-BE49-F238E27FC236}">
                <a16:creationId xmlns:a16="http://schemas.microsoft.com/office/drawing/2014/main" id="{8A4B1C40-BEFA-4E51-91E3-3F924A47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54" y="2704795"/>
            <a:ext cx="1448409" cy="14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USER\Desktop\팜플렛\픽토그램\user.png">
            <a:extLst>
              <a:ext uri="{FF2B5EF4-FFF2-40B4-BE49-F238E27FC236}">
                <a16:creationId xmlns:a16="http://schemas.microsoft.com/office/drawing/2014/main" id="{DAB41463-543B-4307-BB85-38FF7A8C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580" y="4808520"/>
            <a:ext cx="499721" cy="49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A2D33F6-47AD-49DA-B85F-0A3B1ACED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88728"/>
              </p:ext>
            </p:extLst>
          </p:nvPr>
        </p:nvGraphicFramePr>
        <p:xfrm>
          <a:off x="4186983" y="4848363"/>
          <a:ext cx="5038017" cy="4385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9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PW</a:t>
                      </a:r>
                      <a:endParaRPr lang="ko-KR" altLang="en-US" sz="1100" dirty="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marL="75571" marR="75571" marT="25807" marB="258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69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5571" marR="75571" marT="25807" marB="258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AA8926F-E883-41F5-9DB8-27E1C60FA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54342"/>
              </p:ext>
            </p:extLst>
          </p:nvPr>
        </p:nvGraphicFramePr>
        <p:xfrm>
          <a:off x="4186983" y="5684386"/>
          <a:ext cx="5038020" cy="4385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7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userID</a:t>
                      </a:r>
                      <a:endParaRPr lang="ko-KR" altLang="en-US" sz="1100" dirty="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FOLDER</a:t>
                      </a:r>
                      <a:endParaRPr lang="ko-KR" altLang="en-US" sz="1100" dirty="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FLAG</a:t>
                      </a:r>
                      <a:endParaRPr lang="ko-KR" altLang="en-US" sz="1100" dirty="0"/>
                    </a:p>
                  </a:txBody>
                  <a:tcPr marL="75571" marR="75571" marT="25807" marB="258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69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75571" marR="75571" marT="25807" marB="258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5571" marR="75571" marT="25807" marB="258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C9D20D7-5939-430B-9B7E-802D04830BDC}"/>
              </a:ext>
            </a:extLst>
          </p:cNvPr>
          <p:cNvSpPr txBox="1"/>
          <p:nvPr/>
        </p:nvSpPr>
        <p:spPr>
          <a:xfrm>
            <a:off x="3127764" y="4512003"/>
            <a:ext cx="1111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User table</a:t>
            </a:r>
            <a:endParaRPr lang="ko-KR" altLang="en-US" sz="11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5D2769-4A7F-4106-A1BE-A708D718C31E}"/>
              </a:ext>
            </a:extLst>
          </p:cNvPr>
          <p:cNvSpPr txBox="1"/>
          <p:nvPr/>
        </p:nvSpPr>
        <p:spPr>
          <a:xfrm>
            <a:off x="3019489" y="5390142"/>
            <a:ext cx="1327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Device table</a:t>
            </a:r>
            <a:endParaRPr lang="ko-KR" altLang="en-US" sz="11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544C4-E07D-4689-9FF6-CB1B9182ED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59389" y="5572784"/>
            <a:ext cx="796331" cy="7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USER\Desktop\팜플렛\픽토그램\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53" y="4232326"/>
            <a:ext cx="1588406" cy="158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SER\Desktop\팜플렛\픽토그램\smartphone-c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344" y="4326569"/>
            <a:ext cx="1566973" cy="156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3685" y="1476158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김영연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김은숙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이동엽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3685" y="4795696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김은숙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이동엽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최지현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43669" y="4795695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김영연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이동엽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최지현</a:t>
            </a:r>
          </a:p>
        </p:txBody>
      </p:sp>
      <p:pic>
        <p:nvPicPr>
          <p:cNvPr id="1026" name="Picture 2" descr="C:\Users\USER\Desktop\팜플렛\픽토그램\transis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31" y="628201"/>
            <a:ext cx="1903231" cy="190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43669" y="1483581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김영연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김은숙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최지현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5711" y="2643585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스마트 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04" y="2639280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회로 구성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5711" y="5928580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중앙 서버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1344" y="5928580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어플리케이션</a:t>
            </a:r>
          </a:p>
        </p:txBody>
      </p:sp>
      <p:pic>
        <p:nvPicPr>
          <p:cNvPr id="18" name="Picture 3" descr="C:\Users\USER\Desktop\팜플렛\픽토그램\smart-home.png">
            <a:extLst>
              <a:ext uri="{FF2B5EF4-FFF2-40B4-BE49-F238E27FC236}">
                <a16:creationId xmlns:a16="http://schemas.microsoft.com/office/drawing/2014/main" id="{6D66166E-C06C-4A8B-AFDA-BE360448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6" y="580562"/>
            <a:ext cx="1955175" cy="19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6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간트</a:t>
            </a:r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차트</a:t>
            </a: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F8974A-D6B6-4342-A9BA-D10AB86F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65701"/>
              </p:ext>
            </p:extLst>
          </p:nvPr>
        </p:nvGraphicFramePr>
        <p:xfrm>
          <a:off x="1414598" y="983543"/>
          <a:ext cx="9958262" cy="566491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77195">
                  <a:extLst>
                    <a:ext uri="{9D8B030D-6E8A-4147-A177-3AD203B41FA5}">
                      <a16:colId xmlns:a16="http://schemas.microsoft.com/office/drawing/2014/main" val="3680154568"/>
                    </a:ext>
                  </a:extLst>
                </a:gridCol>
                <a:gridCol w="2541198">
                  <a:extLst>
                    <a:ext uri="{9D8B030D-6E8A-4147-A177-3AD203B41FA5}">
                      <a16:colId xmlns:a16="http://schemas.microsoft.com/office/drawing/2014/main" val="2932904220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2159678086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4020583516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4253748646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3086665671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2194008488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656685446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3114166362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2754710727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3797751616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394739630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3191822218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180757164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3047956655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879886055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2637128556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613629141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2740973028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4061834713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1825402972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2608448900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288745320"/>
                    </a:ext>
                  </a:extLst>
                </a:gridCol>
                <a:gridCol w="279734">
                  <a:extLst>
                    <a:ext uri="{9D8B030D-6E8A-4147-A177-3AD203B41FA5}">
                      <a16:colId xmlns:a16="http://schemas.microsoft.com/office/drawing/2014/main" val="1583475485"/>
                    </a:ext>
                  </a:extLst>
                </a:gridCol>
                <a:gridCol w="685721">
                  <a:extLst>
                    <a:ext uri="{9D8B030D-6E8A-4147-A177-3AD203B41FA5}">
                      <a16:colId xmlns:a16="http://schemas.microsoft.com/office/drawing/2014/main" val="2470334038"/>
                    </a:ext>
                  </a:extLst>
                </a:gridCol>
              </a:tblGrid>
              <a:tr h="314749">
                <a:tc gridSpan="25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0" dirty="0" err="1">
                          <a:effectLst/>
                        </a:rPr>
                        <a:t>캡스톤</a:t>
                      </a:r>
                      <a:r>
                        <a:rPr lang="ko-KR" sz="900" kern="0" dirty="0">
                          <a:effectLst/>
                        </a:rPr>
                        <a:t> 진행 일정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11932"/>
                  </a:ext>
                </a:extLst>
              </a:tr>
              <a:tr h="209587">
                <a:tc rowSpan="2"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effectLst/>
                        </a:rPr>
                        <a:t>일련번호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effectLst/>
                        </a:rPr>
                        <a:t>개발내용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추진일정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effectLst/>
                        </a:rPr>
                        <a:t>기간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(</a:t>
                      </a:r>
                      <a:r>
                        <a:rPr lang="ko-KR" sz="900" kern="0" dirty="0">
                          <a:effectLst/>
                        </a:rPr>
                        <a:t>주</a:t>
                      </a:r>
                      <a:r>
                        <a:rPr lang="en-US" sz="900" kern="0" dirty="0">
                          <a:effectLst/>
                        </a:rPr>
                        <a:t>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513949"/>
                  </a:ext>
                </a:extLst>
              </a:tr>
              <a:tr h="25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9" marR="8179" marT="8179" marB="81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9" marR="8179" marT="8179" marB="81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9" marR="8179" marT="8179" marB="81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5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9" marR="8179" marT="8179" marB="81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9" marR="8179" marT="8179" marB="81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9" marR="8179" marT="8179" marB="81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9" marR="8179" marT="8179" marB="81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9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9" marR="8179" marT="8179" marB="81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10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9" marR="8179" marT="8179" marB="81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11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9" marR="8179" marT="8179" marB="817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13017"/>
                  </a:ext>
                </a:extLst>
              </a:tr>
              <a:tr h="203417"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개발환경구축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</a:t>
                      </a:r>
                      <a:r>
                        <a:rPr lang="ko-KR" sz="900" kern="0" dirty="0">
                          <a:effectLst/>
                        </a:rPr>
                        <a:t>주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79111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10718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35974"/>
                  </a:ext>
                </a:extLst>
              </a:tr>
              <a:tr h="203417"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2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회로 설계 및 구성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r>
                        <a:rPr lang="ko-KR" sz="900" kern="0">
                          <a:effectLst/>
                        </a:rPr>
                        <a:t>주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786232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0076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68898"/>
                  </a:ext>
                </a:extLst>
              </a:tr>
              <a:tr h="203417"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3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센서 정보 처리 프로그램작성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r>
                        <a:rPr lang="ko-KR" sz="900" kern="0">
                          <a:effectLst/>
                        </a:rPr>
                        <a:t>주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44463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75795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85473"/>
                  </a:ext>
                </a:extLst>
              </a:tr>
              <a:tr h="203417"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4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제어시스템 프로그램 작성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2</a:t>
                      </a:r>
                      <a:r>
                        <a:rPr lang="ko-KR" sz="900" kern="0" dirty="0">
                          <a:effectLst/>
                        </a:rPr>
                        <a:t>주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16665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59374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16155"/>
                  </a:ext>
                </a:extLst>
              </a:tr>
              <a:tr h="203417"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5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웹서버 </a:t>
                      </a:r>
                      <a:r>
                        <a:rPr lang="en-US" sz="800" kern="0">
                          <a:effectLst/>
                        </a:rPr>
                        <a:t>DB</a:t>
                      </a:r>
                      <a:r>
                        <a:rPr lang="ko-KR" sz="800" kern="0">
                          <a:effectLst/>
                        </a:rPr>
                        <a:t>설계 및 구성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</a:t>
                      </a:r>
                      <a:r>
                        <a:rPr lang="ko-KR" sz="900" kern="0" dirty="0">
                          <a:effectLst/>
                        </a:rPr>
                        <a:t>주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5493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35519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18510"/>
                  </a:ext>
                </a:extLst>
              </a:tr>
              <a:tr h="203417"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6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WAS(Web Application Server) </a:t>
                      </a:r>
                      <a:r>
                        <a:rPr lang="ko-KR" sz="800" kern="0">
                          <a:effectLst/>
                        </a:rPr>
                        <a:t>설계 및 작성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r>
                        <a:rPr lang="ko-KR" sz="900" kern="0">
                          <a:effectLst/>
                        </a:rPr>
                        <a:t>주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61718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38964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65167"/>
                  </a:ext>
                </a:extLst>
              </a:tr>
              <a:tr h="203417"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7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>
                          <a:effectLst/>
                        </a:rPr>
                        <a:t>어플리케이션 </a:t>
                      </a:r>
                      <a:r>
                        <a:rPr lang="en-US" sz="800" kern="0">
                          <a:effectLst/>
                        </a:rPr>
                        <a:t>UI </a:t>
                      </a:r>
                      <a:r>
                        <a:rPr lang="ko-KR" sz="800" kern="0">
                          <a:effectLst/>
                        </a:rPr>
                        <a:t>설계 및 작성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r>
                        <a:rPr lang="ko-KR" sz="900" kern="0">
                          <a:effectLst/>
                        </a:rPr>
                        <a:t>주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57708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25056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60106"/>
                  </a:ext>
                </a:extLst>
              </a:tr>
              <a:tr h="203417"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0" dirty="0">
                          <a:effectLst/>
                        </a:rPr>
                        <a:t>테스트 및 에러 확인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</a:t>
                      </a:r>
                      <a:r>
                        <a:rPr lang="ko-KR" sz="900" kern="0" dirty="0">
                          <a:effectLst/>
                        </a:rPr>
                        <a:t>주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05026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97899"/>
                  </a:ext>
                </a:extLst>
              </a:tr>
              <a:tr h="203417">
                <a:tc vMerge="1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5267" marR="15267" marT="15267" marB="1526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77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1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기대 효과</a:t>
            </a: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61586" y="4400552"/>
            <a:ext cx="2793151" cy="1504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편리하고 간편한</a:t>
            </a:r>
            <a:b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</a:b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 제어 시스템</a:t>
            </a:r>
          </a:p>
        </p:txBody>
      </p:sp>
      <p:pic>
        <p:nvPicPr>
          <p:cNvPr id="6" name="그래픽 9" descr="악수">
            <a:extLst>
              <a:ext uri="{FF2B5EF4-FFF2-40B4-BE49-F238E27FC236}">
                <a16:creationId xmlns:a16="http://schemas.microsoft.com/office/drawing/2014/main" id="{87320523-C137-4205-820F-43D21375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877" y="2068450"/>
            <a:ext cx="2144780" cy="2144780"/>
          </a:xfrm>
          <a:prstGeom prst="rect">
            <a:avLst/>
          </a:prstGeom>
        </p:spPr>
      </p:pic>
      <p:pic>
        <p:nvPicPr>
          <p:cNvPr id="2050" name="Picture 2" descr="C:\Users\USER\Desktop\팜플렛\픽토그램\sm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2211579"/>
            <a:ext cx="1858522" cy="185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7128887" y="4343400"/>
            <a:ext cx="3610759" cy="1352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 낭비 차단을 통한 환경 보호</a:t>
            </a:r>
          </a:p>
        </p:txBody>
      </p:sp>
    </p:spTree>
    <p:extLst>
      <p:ext uri="{BB962C8B-B14F-4D97-AF65-F5344CB8AC3E}">
        <p14:creationId xmlns:p14="http://schemas.microsoft.com/office/powerpoint/2010/main" val="293451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D6EF746E-36FC-4085-A4FE-B2FF4A5F8B5B}"/>
              </a:ext>
            </a:extLst>
          </p:cNvPr>
          <p:cNvGrpSpPr/>
          <p:nvPr/>
        </p:nvGrpSpPr>
        <p:grpSpPr>
          <a:xfrm>
            <a:off x="1705510" y="1204633"/>
            <a:ext cx="1887318" cy="3661048"/>
            <a:chOff x="1594115" y="1055728"/>
            <a:chExt cx="1887318" cy="366104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316F71A-C9FF-4BDC-BAD9-42D0A1FB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4115" y="1055728"/>
              <a:ext cx="1887318" cy="366104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A986A1B-ECD4-428B-B3C8-BC3A14D2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770" y="1358628"/>
              <a:ext cx="1675447" cy="2936536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072BF35-E9C1-46D9-B384-5A90F0339902}"/>
              </a:ext>
            </a:extLst>
          </p:cNvPr>
          <p:cNvGrpSpPr/>
          <p:nvPr/>
        </p:nvGrpSpPr>
        <p:grpSpPr>
          <a:xfrm>
            <a:off x="4680512" y="1204633"/>
            <a:ext cx="1887318" cy="3661048"/>
            <a:chOff x="3555921" y="936185"/>
            <a:chExt cx="1887318" cy="366104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106957A-734D-47E2-B777-74D481FE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921" y="936185"/>
              <a:ext cx="1887318" cy="366104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40F799A-4E9E-4749-9B43-D89847331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712" y="1239085"/>
              <a:ext cx="1723736" cy="2933385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2484F74B-7C3F-49D0-9E75-AC584DEBC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416" y="1218029"/>
            <a:ext cx="1887318" cy="36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4FBB589-E993-4A42-9B49-C55F2060AF0F}"/>
              </a:ext>
            </a:extLst>
          </p:cNvPr>
          <p:cNvGrpSpPr/>
          <p:nvPr/>
        </p:nvGrpSpPr>
        <p:grpSpPr>
          <a:xfrm>
            <a:off x="1739113" y="1122477"/>
            <a:ext cx="8206415" cy="4230515"/>
            <a:chOff x="1739113" y="1122477"/>
            <a:chExt cx="8206415" cy="42305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4F52C3-8B2E-40DB-9BFE-BC47688C9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113" y="1122477"/>
              <a:ext cx="8206415" cy="423051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2B5795-6FE9-4886-9B60-6713247D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16" y="1375225"/>
              <a:ext cx="6108405" cy="3602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08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AEEED22-F574-4EE1-9452-D145B52D2301}"/>
              </a:ext>
            </a:extLst>
          </p:cNvPr>
          <p:cNvGrpSpPr/>
          <p:nvPr/>
        </p:nvGrpSpPr>
        <p:grpSpPr>
          <a:xfrm>
            <a:off x="2030971" y="783776"/>
            <a:ext cx="2646166" cy="5133073"/>
            <a:chOff x="2538230" y="550290"/>
            <a:chExt cx="2646166" cy="513307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A686D7-B69F-4AB1-B23B-8F2066A24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230" y="550290"/>
              <a:ext cx="2646166" cy="513307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1BFA37-8076-4282-8AE2-4F8CE088D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273" y="940703"/>
              <a:ext cx="2424066" cy="4143025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10BFA41-D685-44F1-95AB-5D43D46CD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331"/>
            <a:ext cx="2979178" cy="57790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9C364D-E31A-4FC0-BDCB-5BB51EA890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0" y="940703"/>
            <a:ext cx="2597821" cy="4554933"/>
          </a:xfrm>
          <a:prstGeom prst="rect">
            <a:avLst/>
          </a:prstGeom>
          <a:noFill/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D23957B-4370-43C0-A777-B078861920D8}"/>
              </a:ext>
            </a:extLst>
          </p:cNvPr>
          <p:cNvGrpSpPr/>
          <p:nvPr/>
        </p:nvGrpSpPr>
        <p:grpSpPr>
          <a:xfrm>
            <a:off x="6441437" y="1407802"/>
            <a:ext cx="961058" cy="1856956"/>
            <a:chOff x="6453813" y="2225036"/>
            <a:chExt cx="961058" cy="1856956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8324C46B-2AA9-4FB2-AEC3-8DE879345D67}"/>
                </a:ext>
              </a:extLst>
            </p:cNvPr>
            <p:cNvSpPr/>
            <p:nvPr/>
          </p:nvSpPr>
          <p:spPr>
            <a:xfrm>
              <a:off x="6453813" y="2354345"/>
              <a:ext cx="961058" cy="1727647"/>
            </a:xfrm>
            <a:prstGeom prst="can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978ABA15-08D3-42B7-B8FE-5132D273CC5E}"/>
                </a:ext>
              </a:extLst>
            </p:cNvPr>
            <p:cNvSpPr/>
            <p:nvPr/>
          </p:nvSpPr>
          <p:spPr>
            <a:xfrm>
              <a:off x="6757767" y="2225036"/>
              <a:ext cx="353149" cy="258618"/>
            </a:xfrm>
            <a:prstGeom prst="can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D2C7BF4-0B35-445F-9078-5F49BDBF5208}"/>
                </a:ext>
              </a:extLst>
            </p:cNvPr>
            <p:cNvGrpSpPr/>
            <p:nvPr/>
          </p:nvGrpSpPr>
          <p:grpSpPr>
            <a:xfrm>
              <a:off x="6567055" y="2705394"/>
              <a:ext cx="729672" cy="1191902"/>
              <a:chOff x="6567055" y="2705394"/>
              <a:chExt cx="729672" cy="1072191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A014C41E-B9A9-4310-B359-2DF2C402E2BC}"/>
                  </a:ext>
                </a:extLst>
              </p:cNvPr>
              <p:cNvSpPr/>
              <p:nvPr/>
            </p:nvSpPr>
            <p:spPr>
              <a:xfrm>
                <a:off x="6567055" y="3630253"/>
                <a:ext cx="729672" cy="147332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57F5DB7-61AA-4EA6-B910-5FF0C288C348}"/>
                  </a:ext>
                </a:extLst>
              </p:cNvPr>
              <p:cNvSpPr/>
              <p:nvPr/>
            </p:nvSpPr>
            <p:spPr>
              <a:xfrm>
                <a:off x="6567055" y="2705394"/>
                <a:ext cx="729672" cy="14733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BC26E53C-F1F4-4199-9842-ACE5C1089D96}"/>
                  </a:ext>
                </a:extLst>
              </p:cNvPr>
              <p:cNvSpPr/>
              <p:nvPr/>
            </p:nvSpPr>
            <p:spPr>
              <a:xfrm>
                <a:off x="6567055" y="2938549"/>
                <a:ext cx="729672" cy="14733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221BF231-FF52-42A9-84AB-760C3AE9F458}"/>
                  </a:ext>
                </a:extLst>
              </p:cNvPr>
              <p:cNvSpPr/>
              <p:nvPr/>
            </p:nvSpPr>
            <p:spPr>
              <a:xfrm>
                <a:off x="6567055" y="3166268"/>
                <a:ext cx="729672" cy="147332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401D1226-5D04-484A-9643-9AB970D21D36}"/>
                  </a:ext>
                </a:extLst>
              </p:cNvPr>
              <p:cNvSpPr/>
              <p:nvPr/>
            </p:nvSpPr>
            <p:spPr>
              <a:xfrm>
                <a:off x="6567055" y="3393987"/>
                <a:ext cx="729672" cy="147332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B761D77-5F32-4FCF-9BD6-3D1FC23F6A05}"/>
                  </a:ext>
                </a:extLst>
              </p:cNvPr>
              <p:cNvSpPr/>
              <p:nvPr/>
            </p:nvSpPr>
            <p:spPr>
              <a:xfrm>
                <a:off x="6567055" y="3040161"/>
                <a:ext cx="729672" cy="45719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EB39C5A-A11E-4271-82B4-4BA77950C7FB}"/>
              </a:ext>
            </a:extLst>
          </p:cNvPr>
          <p:cNvSpPr txBox="1"/>
          <p:nvPr/>
        </p:nvSpPr>
        <p:spPr>
          <a:xfrm>
            <a:off x="7558984" y="2166729"/>
            <a:ext cx="117301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68 %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960BE1-43A6-4684-B5A3-9B8DE18CB0E9}"/>
              </a:ext>
            </a:extLst>
          </p:cNvPr>
          <p:cNvSpPr txBox="1"/>
          <p:nvPr/>
        </p:nvSpPr>
        <p:spPr>
          <a:xfrm>
            <a:off x="7556372" y="2735526"/>
            <a:ext cx="117301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??? kwh</a:t>
            </a:r>
            <a:endParaRPr lang="ko-KR" altLang="en-US" dirty="0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147B2BE3-EF47-487F-B8AC-81E0FDF9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68282"/>
              </p:ext>
            </p:extLst>
          </p:nvPr>
        </p:nvGraphicFramePr>
        <p:xfrm>
          <a:off x="6373556" y="3509819"/>
          <a:ext cx="2424066" cy="18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753">
                  <a:extLst>
                    <a:ext uri="{9D8B030D-6E8A-4147-A177-3AD203B41FA5}">
                      <a16:colId xmlns:a16="http://schemas.microsoft.com/office/drawing/2014/main" val="1091298204"/>
                    </a:ext>
                  </a:extLst>
                </a:gridCol>
                <a:gridCol w="1048313">
                  <a:extLst>
                    <a:ext uri="{9D8B030D-6E8A-4147-A177-3AD203B41FA5}">
                      <a16:colId xmlns:a16="http://schemas.microsoft.com/office/drawing/2014/main" val="1966463204"/>
                    </a:ext>
                  </a:extLst>
                </a:gridCol>
              </a:tblGrid>
              <a:tr h="3361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▼ </a:t>
                      </a:r>
                      <a:r>
                        <a:rPr lang="ko-KR" altLang="en-US" sz="1400" dirty="0" err="1"/>
                        <a:t>기기별</a:t>
                      </a:r>
                      <a:r>
                        <a:rPr lang="ko-KR" altLang="en-US" sz="1400" dirty="0"/>
                        <a:t> 사용 가능 시간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60761"/>
                  </a:ext>
                </a:extLst>
              </a:tr>
              <a:tr h="384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냉장고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678480"/>
                  </a:ext>
                </a:extLst>
              </a:tr>
              <a:tr h="384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드라이기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04584"/>
                  </a:ext>
                </a:extLst>
              </a:tr>
              <a:tr h="384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전자레인지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2224"/>
                  </a:ext>
                </a:extLst>
              </a:tr>
              <a:tr h="384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에어컨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3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B519F66-D8BE-4637-8C06-446EF0A2E8C0}"/>
              </a:ext>
            </a:extLst>
          </p:cNvPr>
          <p:cNvGrpSpPr/>
          <p:nvPr/>
        </p:nvGrpSpPr>
        <p:grpSpPr>
          <a:xfrm>
            <a:off x="3426691" y="451750"/>
            <a:ext cx="2979178" cy="5779055"/>
            <a:chOff x="4248727" y="793495"/>
            <a:chExt cx="2979178" cy="57790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5DFF33F-E7C3-4EF7-AE12-75F763EB4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727" y="793495"/>
              <a:ext cx="2979178" cy="577905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604E4B-53AD-4AF7-8DD8-812AC2F39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287" y="1337868"/>
              <a:ext cx="2597821" cy="1266786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98DB42-CA42-4624-BA06-635FBAD21B5B}"/>
              </a:ext>
            </a:extLst>
          </p:cNvPr>
          <p:cNvSpPr txBox="1"/>
          <p:nvPr/>
        </p:nvSpPr>
        <p:spPr>
          <a:xfrm>
            <a:off x="4034207" y="1475627"/>
            <a:ext cx="1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액션을 설정하세요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12B6-5026-45F8-80DB-112EDB6BF70D}"/>
              </a:ext>
            </a:extLst>
          </p:cNvPr>
          <p:cNvSpPr txBox="1"/>
          <p:nvPr/>
        </p:nvSpPr>
        <p:spPr>
          <a:xfrm>
            <a:off x="3849159" y="2499505"/>
            <a:ext cx="815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냉장고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28639-5943-496F-A00F-0D8353D9660B}"/>
              </a:ext>
            </a:extLst>
          </p:cNvPr>
          <p:cNvSpPr txBox="1"/>
          <p:nvPr/>
        </p:nvSpPr>
        <p:spPr>
          <a:xfrm>
            <a:off x="3849158" y="2880819"/>
            <a:ext cx="12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드라이기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834A2-AE6F-4DCA-ACAF-7B1991233F20}"/>
              </a:ext>
            </a:extLst>
          </p:cNvPr>
          <p:cNvSpPr txBox="1"/>
          <p:nvPr/>
        </p:nvSpPr>
        <p:spPr>
          <a:xfrm>
            <a:off x="3849158" y="3288081"/>
            <a:ext cx="1452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전자레인지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810C8-9D6F-4173-84A0-0BEFBACE41B0}"/>
              </a:ext>
            </a:extLst>
          </p:cNvPr>
          <p:cNvSpPr txBox="1"/>
          <p:nvPr/>
        </p:nvSpPr>
        <p:spPr>
          <a:xfrm>
            <a:off x="3849159" y="3688442"/>
            <a:ext cx="815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에어컨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ABD12-5F24-4898-A96C-EAA17B9EE66C}"/>
              </a:ext>
            </a:extLst>
          </p:cNvPr>
          <p:cNvSpPr txBox="1"/>
          <p:nvPr/>
        </p:nvSpPr>
        <p:spPr>
          <a:xfrm>
            <a:off x="3849159" y="4072703"/>
            <a:ext cx="815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가습기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6125C1-E32A-4E25-8F04-4DD25B4897DB}"/>
              </a:ext>
            </a:extLst>
          </p:cNvPr>
          <p:cNvSpPr/>
          <p:nvPr/>
        </p:nvSpPr>
        <p:spPr>
          <a:xfrm>
            <a:off x="3701376" y="2587575"/>
            <a:ext cx="147782" cy="137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974C93-1096-4EB8-9E72-E432C33F4519}"/>
              </a:ext>
            </a:extLst>
          </p:cNvPr>
          <p:cNvSpPr/>
          <p:nvPr/>
        </p:nvSpPr>
        <p:spPr>
          <a:xfrm>
            <a:off x="3701376" y="2969147"/>
            <a:ext cx="147782" cy="137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0823C6-031C-4C5B-A108-DE4284718C79}"/>
              </a:ext>
            </a:extLst>
          </p:cNvPr>
          <p:cNvSpPr/>
          <p:nvPr/>
        </p:nvSpPr>
        <p:spPr>
          <a:xfrm>
            <a:off x="3701376" y="3389479"/>
            <a:ext cx="147782" cy="137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0FB109-EFE7-403E-BAB9-14E05F00DC28}"/>
              </a:ext>
            </a:extLst>
          </p:cNvPr>
          <p:cNvSpPr/>
          <p:nvPr/>
        </p:nvSpPr>
        <p:spPr>
          <a:xfrm>
            <a:off x="3701376" y="3759738"/>
            <a:ext cx="147782" cy="137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7AC818-8D54-4737-8A42-C68F0649BE7D}"/>
              </a:ext>
            </a:extLst>
          </p:cNvPr>
          <p:cNvSpPr/>
          <p:nvPr/>
        </p:nvSpPr>
        <p:spPr>
          <a:xfrm>
            <a:off x="3701376" y="4155868"/>
            <a:ext cx="147782" cy="137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D2C52AA-6AC6-4D87-AD29-623BF6E11543}"/>
              </a:ext>
            </a:extLst>
          </p:cNvPr>
          <p:cNvSpPr/>
          <p:nvPr/>
        </p:nvSpPr>
        <p:spPr>
          <a:xfrm>
            <a:off x="3581625" y="4989186"/>
            <a:ext cx="2669307" cy="51723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D5622-C537-42F5-9D6F-15788F9B09E1}"/>
              </a:ext>
            </a:extLst>
          </p:cNvPr>
          <p:cNvSpPr txBox="1"/>
          <p:nvPr/>
        </p:nvSpPr>
        <p:spPr>
          <a:xfrm>
            <a:off x="4664363" y="5123788"/>
            <a:ext cx="846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7F7F7"/>
                </a:solidFill>
              </a:rPr>
              <a:t>저장</a:t>
            </a:r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D0FD76E8-A500-41ED-B846-09508E379DD0}"/>
              </a:ext>
            </a:extLst>
          </p:cNvPr>
          <p:cNvSpPr/>
          <p:nvPr/>
        </p:nvSpPr>
        <p:spPr>
          <a:xfrm>
            <a:off x="5562600" y="2474802"/>
            <a:ext cx="533400" cy="286566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4F6BBB2B-1460-434F-A8E0-9D4AED48A8E8}"/>
              </a:ext>
            </a:extLst>
          </p:cNvPr>
          <p:cNvSpPr/>
          <p:nvPr/>
        </p:nvSpPr>
        <p:spPr>
          <a:xfrm>
            <a:off x="5798352" y="2499505"/>
            <a:ext cx="259772" cy="22507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766276E-D970-4CF2-890A-65B066D871AA}"/>
              </a:ext>
            </a:extLst>
          </p:cNvPr>
          <p:cNvGrpSpPr/>
          <p:nvPr/>
        </p:nvGrpSpPr>
        <p:grpSpPr>
          <a:xfrm>
            <a:off x="5562600" y="3656237"/>
            <a:ext cx="533400" cy="286566"/>
            <a:chOff x="5562600" y="2474802"/>
            <a:chExt cx="533400" cy="286566"/>
          </a:xfrm>
        </p:grpSpPr>
        <p:sp>
          <p:nvSpPr>
            <p:cNvPr id="33" name="순서도: 수행의 시작/종료 32">
              <a:extLst>
                <a:ext uri="{FF2B5EF4-FFF2-40B4-BE49-F238E27FC236}">
                  <a16:creationId xmlns:a16="http://schemas.microsoft.com/office/drawing/2014/main" id="{3E3B3D12-5D6C-4F79-9405-0EC987E852DE}"/>
                </a:ext>
              </a:extLst>
            </p:cNvPr>
            <p:cNvSpPr/>
            <p:nvPr/>
          </p:nvSpPr>
          <p:spPr>
            <a:xfrm>
              <a:off x="5562600" y="2474802"/>
              <a:ext cx="533400" cy="286566"/>
            </a:xfrm>
            <a:prstGeom prst="flowChartTermina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순서도: 수행의 시작/종료 33">
              <a:extLst>
                <a:ext uri="{FF2B5EF4-FFF2-40B4-BE49-F238E27FC236}">
                  <a16:creationId xmlns:a16="http://schemas.microsoft.com/office/drawing/2014/main" id="{66779E4B-EB9D-4EE1-BD2E-6D327482CA07}"/>
                </a:ext>
              </a:extLst>
            </p:cNvPr>
            <p:cNvSpPr/>
            <p:nvPr/>
          </p:nvSpPr>
          <p:spPr>
            <a:xfrm>
              <a:off x="5798352" y="2499505"/>
              <a:ext cx="259772" cy="225070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384F009-92FD-410C-A179-5E6740D2C6E2}"/>
              </a:ext>
            </a:extLst>
          </p:cNvPr>
          <p:cNvGrpSpPr/>
          <p:nvPr/>
        </p:nvGrpSpPr>
        <p:grpSpPr>
          <a:xfrm>
            <a:off x="5562600" y="4062854"/>
            <a:ext cx="533400" cy="286566"/>
            <a:chOff x="5562600" y="2474802"/>
            <a:chExt cx="533400" cy="286566"/>
          </a:xfrm>
        </p:grpSpPr>
        <p:sp>
          <p:nvSpPr>
            <p:cNvPr id="36" name="순서도: 수행의 시작/종료 35">
              <a:extLst>
                <a:ext uri="{FF2B5EF4-FFF2-40B4-BE49-F238E27FC236}">
                  <a16:creationId xmlns:a16="http://schemas.microsoft.com/office/drawing/2014/main" id="{A63E35C0-AF5C-4390-BA41-07B222FAD8D8}"/>
                </a:ext>
              </a:extLst>
            </p:cNvPr>
            <p:cNvSpPr/>
            <p:nvPr/>
          </p:nvSpPr>
          <p:spPr>
            <a:xfrm>
              <a:off x="5562600" y="2474802"/>
              <a:ext cx="533400" cy="286566"/>
            </a:xfrm>
            <a:prstGeom prst="flowChartTermina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순서도: 수행의 시작/종료 36">
              <a:extLst>
                <a:ext uri="{FF2B5EF4-FFF2-40B4-BE49-F238E27FC236}">
                  <a16:creationId xmlns:a16="http://schemas.microsoft.com/office/drawing/2014/main" id="{16548B54-188D-4E7B-B3B9-46944AC56B52}"/>
                </a:ext>
              </a:extLst>
            </p:cNvPr>
            <p:cNvSpPr/>
            <p:nvPr/>
          </p:nvSpPr>
          <p:spPr>
            <a:xfrm>
              <a:off x="5798352" y="2499505"/>
              <a:ext cx="259772" cy="225070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A0947E5-DAB6-4A0C-B624-4DC733FEEB3F}"/>
              </a:ext>
            </a:extLst>
          </p:cNvPr>
          <p:cNvGrpSpPr/>
          <p:nvPr/>
        </p:nvGrpSpPr>
        <p:grpSpPr>
          <a:xfrm>
            <a:off x="5562600" y="2859472"/>
            <a:ext cx="533400" cy="286566"/>
            <a:chOff x="5562600" y="2859472"/>
            <a:chExt cx="533400" cy="286566"/>
          </a:xfrm>
        </p:grpSpPr>
        <p:sp>
          <p:nvSpPr>
            <p:cNvPr id="38" name="순서도: 수행의 시작/종료 37">
              <a:extLst>
                <a:ext uri="{FF2B5EF4-FFF2-40B4-BE49-F238E27FC236}">
                  <a16:creationId xmlns:a16="http://schemas.microsoft.com/office/drawing/2014/main" id="{36F0BFC6-4886-4933-80CD-767F473211E5}"/>
                </a:ext>
              </a:extLst>
            </p:cNvPr>
            <p:cNvSpPr/>
            <p:nvPr/>
          </p:nvSpPr>
          <p:spPr>
            <a:xfrm>
              <a:off x="5562600" y="2859472"/>
              <a:ext cx="533400" cy="28656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순서도: 수행의 시작/종료 38">
              <a:extLst>
                <a:ext uri="{FF2B5EF4-FFF2-40B4-BE49-F238E27FC236}">
                  <a16:creationId xmlns:a16="http://schemas.microsoft.com/office/drawing/2014/main" id="{08F13C4D-2AF4-4F53-ABA4-BD381F99B3A4}"/>
                </a:ext>
              </a:extLst>
            </p:cNvPr>
            <p:cNvSpPr/>
            <p:nvPr/>
          </p:nvSpPr>
          <p:spPr>
            <a:xfrm>
              <a:off x="5603811" y="2898788"/>
              <a:ext cx="259772" cy="225070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50F62A9-1271-4F58-AD71-C75982A7DB9F}"/>
              </a:ext>
            </a:extLst>
          </p:cNvPr>
          <p:cNvGrpSpPr/>
          <p:nvPr/>
        </p:nvGrpSpPr>
        <p:grpSpPr>
          <a:xfrm>
            <a:off x="5562600" y="3253097"/>
            <a:ext cx="533400" cy="286566"/>
            <a:chOff x="5562600" y="2859472"/>
            <a:chExt cx="533400" cy="286566"/>
          </a:xfrm>
        </p:grpSpPr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3AC635C9-A4A0-447A-98D9-92FC64A58DED}"/>
                </a:ext>
              </a:extLst>
            </p:cNvPr>
            <p:cNvSpPr/>
            <p:nvPr/>
          </p:nvSpPr>
          <p:spPr>
            <a:xfrm>
              <a:off x="5562600" y="2859472"/>
              <a:ext cx="533400" cy="28656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순서도: 수행의 시작/종료 42">
              <a:extLst>
                <a:ext uri="{FF2B5EF4-FFF2-40B4-BE49-F238E27FC236}">
                  <a16:creationId xmlns:a16="http://schemas.microsoft.com/office/drawing/2014/main" id="{7205ECA8-FB83-4BE2-B707-9E8CAA1A695C}"/>
                </a:ext>
              </a:extLst>
            </p:cNvPr>
            <p:cNvSpPr/>
            <p:nvPr/>
          </p:nvSpPr>
          <p:spPr>
            <a:xfrm>
              <a:off x="5603811" y="2898788"/>
              <a:ext cx="259772" cy="225070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37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6" y="2311400"/>
            <a:ext cx="3965933" cy="2578100"/>
          </a:xfrm>
          <a:prstGeom prst="rect">
            <a:avLst/>
          </a:prstGeom>
          <a:noFill/>
          <a:ln w="136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862064" y="2611778"/>
            <a:ext cx="28905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122165 </a:t>
            </a:r>
            <a:r>
              <a:rPr lang="ko-KR" altLang="en-US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김영연</a:t>
            </a:r>
            <a:endParaRPr lang="en-US" altLang="ko-KR" sz="2800"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16010946 </a:t>
            </a:r>
            <a:r>
              <a:rPr lang="ko-KR" altLang="en-US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김은숙</a:t>
            </a:r>
            <a:endParaRPr lang="en-US" altLang="ko-KR" sz="2800"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16010977 </a:t>
            </a:r>
            <a:r>
              <a:rPr lang="ko-KR" altLang="en-US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이동엽</a:t>
            </a:r>
            <a:endParaRPr lang="en-US" altLang="ko-KR" sz="2800"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16011008 </a:t>
            </a:r>
            <a:r>
              <a:rPr lang="ko-KR" altLang="en-US" sz="28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최지현</a:t>
            </a: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1616" y="1224073"/>
            <a:ext cx="5645888" cy="47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50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72692" y="996552"/>
            <a:ext cx="4178441" cy="640356"/>
            <a:chOff x="572692" y="1825926"/>
            <a:chExt cx="4178441" cy="640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825926"/>
              <a:ext cx="737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01</a:t>
              </a:r>
              <a:endParaRPr lang="ko-KR" altLang="en-US" sz="1600" b="1" spc="3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5577" y="1943062"/>
              <a:ext cx="34355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8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개발 배경 및 중요성</a:t>
              </a:r>
              <a:endParaRPr kumimoji="1" lang="ja-JP" altLang="en-US" sz="2800" b="1" spc="300" dirty="0">
                <a:solidFill>
                  <a:schemeClr val="bg1"/>
                </a:solidFill>
                <a:latin typeface="210 콤퓨타세탁 L" panose="02020603020101020101" pitchFamily="18" charset="-127"/>
              </a:endParaRPr>
            </a:p>
          </p:txBody>
        </p:sp>
        <p:sp>
          <p:nvSpPr>
            <p:cNvPr id="1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210 콤퓨타세탁 L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5597" y="1755033"/>
            <a:ext cx="2411293" cy="617601"/>
            <a:chOff x="572692" y="1825926"/>
            <a:chExt cx="2411293" cy="6176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825926"/>
              <a:ext cx="737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02</a:t>
              </a:r>
              <a:endParaRPr lang="ko-KR" altLang="en-US" sz="1600" b="1" spc="3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38984" y="1904262"/>
              <a:ext cx="16450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개발 목표</a:t>
              </a:r>
              <a:endParaRPr kumimoji="1" lang="ja-JP" altLang="en-US" sz="2600" b="1" spc="300" dirty="0">
                <a:solidFill>
                  <a:schemeClr val="bg1"/>
                </a:solidFill>
                <a:latin typeface="210 콤퓨타세탁 L" panose="02020603020101020101" pitchFamily="18" charset="-127"/>
              </a:endParaRPr>
            </a:p>
          </p:txBody>
        </p:sp>
        <p:sp>
          <p:nvSpPr>
            <p:cNvPr id="22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00">
                <a:latin typeface="210 콤퓨타세탁 L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9135" y="2545413"/>
            <a:ext cx="2453790" cy="617601"/>
            <a:chOff x="572692" y="1825926"/>
            <a:chExt cx="2453790" cy="6176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825926"/>
              <a:ext cx="737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03</a:t>
              </a:r>
              <a:endParaRPr lang="ko-KR" altLang="en-US" sz="1600" b="1" spc="3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5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81481" y="1943062"/>
              <a:ext cx="16450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개발 내용</a:t>
              </a:r>
              <a:endParaRPr kumimoji="1" lang="ja-JP" altLang="en-US" sz="2600" b="1" spc="300" dirty="0">
                <a:solidFill>
                  <a:schemeClr val="bg1"/>
                </a:solidFill>
                <a:latin typeface="210 콤퓨타세탁 L" panose="02020603020101020101" pitchFamily="18" charset="-127"/>
              </a:endParaRPr>
            </a:p>
          </p:txBody>
        </p:sp>
        <p:sp>
          <p:nvSpPr>
            <p:cNvPr id="26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00">
                <a:latin typeface="210 콤퓨타세탁 L" panose="0202060302010102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2673" y="3271995"/>
            <a:ext cx="2015234" cy="617601"/>
            <a:chOff x="572692" y="1825926"/>
            <a:chExt cx="2015234" cy="6176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825926"/>
              <a:ext cx="737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04</a:t>
              </a:r>
              <a:endParaRPr lang="ko-KR" altLang="en-US" sz="1600" b="1" spc="3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9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402986" y="1943062"/>
              <a:ext cx="118494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차별성</a:t>
              </a:r>
              <a:endParaRPr kumimoji="1" lang="ja-JP" altLang="en-US" sz="2600" b="1" spc="300" dirty="0">
                <a:solidFill>
                  <a:schemeClr val="bg1"/>
                </a:solidFill>
                <a:latin typeface="210 콤퓨타세탁 L" panose="02020603020101020101" pitchFamily="18" charset="-127"/>
              </a:endParaRPr>
            </a:p>
          </p:txBody>
        </p:sp>
        <p:sp>
          <p:nvSpPr>
            <p:cNvPr id="30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00">
                <a:latin typeface="210 콤퓨타세탁 L" panose="02020603020101020101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76211" y="4019843"/>
            <a:ext cx="3676014" cy="617601"/>
            <a:chOff x="572692" y="1825926"/>
            <a:chExt cx="3676014" cy="61760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825926"/>
              <a:ext cx="737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1600" b="1" spc="3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33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50157" y="1943062"/>
              <a:ext cx="28985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개발 방법 및 체계</a:t>
              </a:r>
              <a:endParaRPr kumimoji="1" lang="ja-JP" altLang="en-US" sz="2600" b="1" spc="300" dirty="0">
                <a:solidFill>
                  <a:schemeClr val="bg1"/>
                </a:solidFill>
                <a:latin typeface="210 콤퓨타세탁 L" panose="02020603020101020101" pitchFamily="18" charset="-127"/>
              </a:endParaRPr>
            </a:p>
          </p:txBody>
        </p:sp>
        <p:sp>
          <p:nvSpPr>
            <p:cNvPr id="34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00">
                <a:latin typeface="210 콤퓨타세탁 L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9116" y="4746425"/>
            <a:ext cx="2432524" cy="606968"/>
            <a:chOff x="572692" y="1836559"/>
            <a:chExt cx="2432524" cy="60696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836559"/>
              <a:ext cx="737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06</a:t>
              </a:r>
              <a:endParaRPr lang="ko-KR" altLang="en-US" sz="1600" b="1" spc="3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3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60215" y="1943062"/>
              <a:ext cx="16450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개발 추진</a:t>
              </a:r>
              <a:endParaRPr kumimoji="1" lang="ja-JP" altLang="en-US" sz="2600" b="1" spc="300" dirty="0">
                <a:solidFill>
                  <a:schemeClr val="bg1"/>
                </a:solidFill>
                <a:latin typeface="210 콤퓨타세탁 L" panose="02020603020101020101" pitchFamily="18" charset="-127"/>
              </a:endParaRPr>
            </a:p>
          </p:txBody>
        </p:sp>
        <p:sp>
          <p:nvSpPr>
            <p:cNvPr id="38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00">
                <a:latin typeface="210 콤퓨타세탁 L" panose="0202060302010102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62021" y="5515539"/>
            <a:ext cx="2443158" cy="606968"/>
            <a:chOff x="572692" y="1836559"/>
            <a:chExt cx="2443158" cy="6069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836559"/>
              <a:ext cx="737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07</a:t>
              </a:r>
              <a:endParaRPr lang="ko-KR" altLang="en-US" sz="1600" b="1" spc="3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41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70849" y="1943062"/>
              <a:ext cx="16450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600" b="1" spc="300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기대 효과</a:t>
              </a:r>
              <a:endParaRPr kumimoji="1" lang="ja-JP" altLang="en-US" sz="2600" b="1" spc="300" dirty="0">
                <a:solidFill>
                  <a:schemeClr val="bg1"/>
                </a:solidFill>
                <a:latin typeface="210 콤퓨타세탁 L" panose="02020603020101020101" pitchFamily="18" charset="-127"/>
              </a:endParaRPr>
            </a:p>
          </p:txBody>
        </p:sp>
        <p:sp>
          <p:nvSpPr>
            <p:cNvPr id="42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00">
                <a:latin typeface="210 콤퓨타세탁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배경 및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1380" y="1689189"/>
            <a:ext cx="6472086" cy="1151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스마트그리드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스마트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+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그리드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전력량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=&gt;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지능형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전력망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1027" name="Picture 3" descr="C:\Users\USER\Desktop\팜플렛\픽토그램\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67" y="3241649"/>
            <a:ext cx="1322610" cy="13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1315530" y="4774398"/>
            <a:ext cx="4617451" cy="1339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에너지 사용량 예측과 </a:t>
            </a:r>
            <a:b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</a:b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에너지 생산의 탄력적인 운용</a:t>
            </a:r>
          </a:p>
        </p:txBody>
      </p:sp>
      <p:pic>
        <p:nvPicPr>
          <p:cNvPr id="1028" name="Picture 4" descr="C:\Users\USER\Desktop\팜플렛\픽토그램\exchange-arrow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700" y="2978910"/>
            <a:ext cx="1848088" cy="18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990503" y="4774398"/>
            <a:ext cx="4617451" cy="1339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전력 공급자와 소비자의 </a:t>
            </a:r>
            <a:b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</a:b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양방향 실시간 정보 교환</a:t>
            </a:r>
          </a:p>
        </p:txBody>
      </p:sp>
    </p:spTree>
    <p:extLst>
      <p:ext uri="{BB962C8B-B14F-4D97-AF65-F5344CB8AC3E}">
        <p14:creationId xmlns:p14="http://schemas.microsoft.com/office/powerpoint/2010/main" val="375646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6468" y="1637449"/>
            <a:ext cx="6472086" cy="115149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 이용 현황에 대한 데이터를 제공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 요금 등 그래프로 확인 가능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팝업을 이용한 기기의 전기 차단 여부 결정</a:t>
            </a:r>
          </a:p>
          <a:p>
            <a:pPr marL="0" indent="0">
              <a:buNone/>
            </a:pP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34587" y="4686353"/>
            <a:ext cx="6103102" cy="1339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전기를 절약할 수 있는 편리한 시스템</a:t>
            </a:r>
          </a:p>
        </p:txBody>
      </p:sp>
      <p:pic>
        <p:nvPicPr>
          <p:cNvPr id="2050" name="Picture 2" descr="C:\Users\USER\Desktop\팜플렛\픽토그램\smartphone-c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0" y="1447480"/>
            <a:ext cx="1531430" cy="153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팜플렛\픽토그램\social-c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341" y="3678879"/>
            <a:ext cx="2223758" cy="22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팜플렛\픽토그램\ne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18568" y="2908904"/>
            <a:ext cx="1539949" cy="15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0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내용</a:t>
            </a: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899174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4803343" y="3274508"/>
            <a:ext cx="2547791" cy="2547791"/>
          </a:xfrm>
          <a:prstGeom prst="diamond">
            <a:avLst/>
          </a:prstGeom>
          <a:solidFill>
            <a:schemeClr val="accent5">
              <a:lumMod val="25000"/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3501953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2200564" y="3265343"/>
            <a:ext cx="2547791" cy="2547791"/>
          </a:xfrm>
          <a:prstGeom prst="diamond">
            <a:avLst/>
          </a:prstGeom>
          <a:solidFill>
            <a:schemeClr val="accent3">
              <a:lumMod val="75000"/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6104733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82069" y="2978756"/>
            <a:ext cx="2042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정전 시 충전 전기 </a:t>
            </a:r>
            <a:br>
              <a:rPr lang="en-US" altLang="ko-KR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</a:br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집안 구동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5322" y="4176639"/>
            <a:ext cx="1452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 사용량 </a:t>
            </a:r>
            <a:br>
              <a:rPr lang="en-US" altLang="ko-KR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</a:br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모니터링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9296" y="306850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 요금 예측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6263" y="2978756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태양광 패널 통한 </a:t>
            </a:r>
            <a:br>
              <a:rPr lang="en-US" altLang="ko-KR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</a:br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전기 충전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5295" y="4348348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저가 전기 사용</a:t>
            </a:r>
          </a:p>
        </p:txBody>
      </p:sp>
      <p:sp>
        <p:nvSpPr>
          <p:cNvPr id="21" name="다이아몬드 20"/>
          <p:cNvSpPr/>
          <p:nvPr/>
        </p:nvSpPr>
        <p:spPr>
          <a:xfrm>
            <a:off x="7387162" y="3274508"/>
            <a:ext cx="2547791" cy="2547791"/>
          </a:xfrm>
          <a:prstGeom prst="diamond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8688552" y="1973118"/>
            <a:ext cx="2547791" cy="2547791"/>
          </a:xfrm>
          <a:prstGeom prst="diamond">
            <a:avLst/>
          </a:prstGeom>
          <a:solidFill>
            <a:schemeClr val="accent6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543878" y="4251368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최다 전력 사용 기기 </a:t>
            </a:r>
            <a:br>
              <a:rPr lang="en-US" altLang="ko-KR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</a:br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확인 및 팝업 기능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36128" y="2972805"/>
            <a:ext cx="1452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스마트 기기 </a:t>
            </a:r>
            <a:br>
              <a:rPr lang="en-US" altLang="ko-KR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on/off</a:t>
            </a:r>
            <a:endParaRPr lang="ko-KR" altLang="en-US" sz="2000"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5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차별성</a:t>
            </a: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502342" y="1218092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972723" y="2001464"/>
            <a:ext cx="4318776" cy="4155071"/>
            <a:chOff x="2511570" y="2069247"/>
            <a:chExt cx="4318776" cy="4155071"/>
          </a:xfrm>
        </p:grpSpPr>
        <p:sp>
          <p:nvSpPr>
            <p:cNvPr id="23" name="타원 22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전기 요금</a:t>
              </a:r>
              <a:endParaRPr lang="en-US" altLang="ko-KR" sz="2400" dirty="0">
                <a:solidFill>
                  <a:schemeClr val="accent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관리 시스템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기기 별 </a:t>
              </a:r>
              <a:br>
                <a: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</a:br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전력 관리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실시간 전력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12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924" y="14236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방법 및 체계</a:t>
            </a:r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827112" y="44734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210 콤퓨타세탁 L" panose="02020603020101020101" pitchFamily="18" charset="-127"/>
            </a:endParaRPr>
          </a:p>
        </p:txBody>
      </p:sp>
      <p:pic>
        <p:nvPicPr>
          <p:cNvPr id="3079" name="Picture 7" descr="C:\Users\USER\Desktop\팜플렛\픽토그램\smartphone-c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019" y="2672782"/>
            <a:ext cx="1719757" cy="171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Desktop\팜플렛\픽토그램\left-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36" y="2871079"/>
            <a:ext cx="1384968" cy="66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USER\Desktop\팜플렛\픽토그램\left-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05533" y="3759748"/>
            <a:ext cx="1384968" cy="66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USER\Desktop\팜플렛\픽토그램\left-arro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208" y="2901225"/>
            <a:ext cx="1414813" cy="67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USER\Desktop\팜플렛\픽토그램\left-arro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76206" y="3789895"/>
            <a:ext cx="1414813" cy="67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5811" y="1100380"/>
            <a:ext cx="11297403" cy="4512169"/>
          </a:xfrm>
          <a:prstGeom prst="rect">
            <a:avLst/>
          </a:prstGeom>
          <a:noFill/>
          <a:ln w="3810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9807" y="2089921"/>
            <a:ext cx="2834194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스마트 홈</a:t>
            </a:r>
            <a:r>
              <a:rPr lang="en-US" altLang="ko-KR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내부 서버</a:t>
            </a:r>
            <a:r>
              <a:rPr lang="en-US" altLang="ko-KR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2000" b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2718" y="1838364"/>
            <a:ext cx="1400804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중앙 서버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89141" y="2147153"/>
            <a:ext cx="1864376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어플리케이션</a:t>
            </a:r>
          </a:p>
        </p:txBody>
      </p:sp>
      <p:pic>
        <p:nvPicPr>
          <p:cNvPr id="1027" name="Picture 3" descr="C:\Users\USER\Desktop\팜플렛\픽토그램\smart-ho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86" y="2556720"/>
            <a:ext cx="1955175" cy="19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팜플렛\픽토그램\algorith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85" y="2440847"/>
            <a:ext cx="1008508" cy="100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1F7E75-1393-4BCD-AE19-1FABF44EB5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658" y="2198983"/>
            <a:ext cx="1053721" cy="105372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E3F430-6B24-44A1-9D4E-9EEAA7FAF60E}"/>
              </a:ext>
            </a:extLst>
          </p:cNvPr>
          <p:cNvSpPr/>
          <p:nvPr/>
        </p:nvSpPr>
        <p:spPr>
          <a:xfrm>
            <a:off x="4608906" y="1761985"/>
            <a:ext cx="3374497" cy="3188957"/>
          </a:xfrm>
          <a:prstGeom prst="rect">
            <a:avLst/>
          </a:prstGeom>
          <a:noFill/>
          <a:ln w="3810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00D06-5D68-4822-8664-875D74DA94BE}"/>
              </a:ext>
            </a:extLst>
          </p:cNvPr>
          <p:cNvSpPr txBox="1"/>
          <p:nvPr/>
        </p:nvSpPr>
        <p:spPr>
          <a:xfrm>
            <a:off x="6601659" y="2064459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86EAEB-EFB9-4E6B-8DEE-CF458F885E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41" y="3825034"/>
            <a:ext cx="1008508" cy="10085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5CCC5C-54A0-4526-ACCB-232412749FD2}"/>
              </a:ext>
            </a:extLst>
          </p:cNvPr>
          <p:cNvSpPr txBox="1"/>
          <p:nvPr/>
        </p:nvSpPr>
        <p:spPr>
          <a:xfrm>
            <a:off x="5525752" y="348262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64291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93735" y="589323"/>
            <a:ext cx="73693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전압센서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전류센서 값 측정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태양광패널에서 얻은 전력으로 배터리 충전 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완충 시 충전 중단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통신 프로토콜 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MQTT</a:t>
            </a:r>
          </a:p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작성 언어 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Python, Java</a:t>
            </a:r>
            <a:endParaRPr lang="ko-KR" altLang="en-US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3735" y="3214967"/>
            <a:ext cx="41617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멀티 스레드로 구성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센서별로 다른 포트 할당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SQL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변환 및 파일 작성</a:t>
            </a:r>
          </a:p>
        </p:txBody>
      </p:sp>
      <p:pic>
        <p:nvPicPr>
          <p:cNvPr id="10" name="Picture 3" descr="C:\Users\USER\Desktop\팜플렛\픽토그램\smart-home.png">
            <a:extLst>
              <a:ext uri="{FF2B5EF4-FFF2-40B4-BE49-F238E27FC236}">
                <a16:creationId xmlns:a16="http://schemas.microsoft.com/office/drawing/2014/main" id="{8FA2F278-F8F1-4BEB-9515-59553977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6" y="335011"/>
            <a:ext cx="1955175" cy="19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AF80E2-96EF-4C4F-9245-84A58E27D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61" y="2929036"/>
            <a:ext cx="1624440" cy="1624440"/>
          </a:xfrm>
          <a:prstGeom prst="rect">
            <a:avLst/>
          </a:prstGeom>
        </p:spPr>
      </p:pic>
      <p:pic>
        <p:nvPicPr>
          <p:cNvPr id="15" name="Picture 7" descr="C:\Users\USER\Desktop\팜플렛\픽토그램\smartphone-call.png">
            <a:extLst>
              <a:ext uri="{FF2B5EF4-FFF2-40B4-BE49-F238E27FC236}">
                <a16:creationId xmlns:a16="http://schemas.microsoft.com/office/drawing/2014/main" id="{57B665F2-BEC6-487F-A7FD-C4E7F156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37" y="4822128"/>
            <a:ext cx="1566973" cy="156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7BF49A-D76E-4AAE-A2B6-DC5884373AEE}"/>
              </a:ext>
            </a:extLst>
          </p:cNvPr>
          <p:cNvSpPr txBox="1"/>
          <p:nvPr/>
        </p:nvSpPr>
        <p:spPr>
          <a:xfrm>
            <a:off x="2993735" y="5051616"/>
            <a:ext cx="58977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하이브리드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2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앱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스위치 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on/off 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등의 제어신호 중앙 서버와의 통신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2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ios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웹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2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안드로이드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모두 가능한 </a:t>
            </a:r>
            <a:r>
              <a:rPr lang="ko-KR" altLang="en-US" sz="22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플렛폼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222071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401</Words>
  <Application>Microsoft Office PowerPoint</Application>
  <PresentationFormat>와이드스크린</PresentationFormat>
  <Paragraphs>144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210 콤퓨타세탁 L</vt:lpstr>
      <vt:lpstr>나눔스퀘어라운드 Regular</vt:lpstr>
      <vt:lpstr>맑은 고딕</vt:lpstr>
      <vt:lpstr>Arial</vt:lpstr>
      <vt:lpstr>Times New Roman</vt:lpstr>
      <vt:lpstr>Office テーマ</vt:lpstr>
      <vt:lpstr>PowerPoint 프레젠테이션</vt:lpstr>
      <vt:lpstr>PowerPoint 프레젠테이션</vt:lpstr>
      <vt:lpstr>PowerPoint 프레젠테이션</vt:lpstr>
      <vt:lpstr>개발 배경 및 중요성</vt:lpstr>
      <vt:lpstr>개발 목표</vt:lpstr>
      <vt:lpstr>개발 내용</vt:lpstr>
      <vt:lpstr>차별성</vt:lpstr>
      <vt:lpstr>개발 방법 및 체계</vt:lpstr>
      <vt:lpstr>PowerPoint 프레젠테이션</vt:lpstr>
      <vt:lpstr>PowerPoint 프레젠테이션</vt:lpstr>
      <vt:lpstr>PowerPoint 프레젠테이션</vt:lpstr>
      <vt:lpstr>간트 차트</vt:lpstr>
      <vt:lpstr>기대 효과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Choi JiHyun</dc:creator>
  <cp:lastModifiedBy>JiHyun</cp:lastModifiedBy>
  <cp:revision>93</cp:revision>
  <cp:lastPrinted>2019-03-21T16:10:37Z</cp:lastPrinted>
  <dcterms:created xsi:type="dcterms:W3CDTF">2018-12-07T00:32:38Z</dcterms:created>
  <dcterms:modified xsi:type="dcterms:W3CDTF">2019-03-28T09:05:51Z</dcterms:modified>
</cp:coreProperties>
</file>