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8"/>
  </p:notesMasterIdLst>
  <p:sldIdLst>
    <p:sldId id="292" r:id="rId3"/>
    <p:sldId id="269" r:id="rId4"/>
    <p:sldId id="268" r:id="rId5"/>
    <p:sldId id="267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6" r:id="rId18"/>
    <p:sldId id="347" r:id="rId19"/>
    <p:sldId id="349" r:id="rId20"/>
    <p:sldId id="350" r:id="rId21"/>
    <p:sldId id="351" r:id="rId22"/>
    <p:sldId id="293" r:id="rId23"/>
    <p:sldId id="295" r:id="rId24"/>
    <p:sldId id="296" r:id="rId25"/>
    <p:sldId id="297" r:id="rId26"/>
    <p:sldId id="299" r:id="rId27"/>
    <p:sldId id="311" r:id="rId28"/>
    <p:sldId id="312" r:id="rId29"/>
    <p:sldId id="316" r:id="rId30"/>
    <p:sldId id="313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260" r:id="rId46"/>
    <p:sldId id="266" r:id="rId47"/>
    <p:sldId id="264" r:id="rId48"/>
    <p:sldId id="271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/>
    <p:restoredTop sz="94691"/>
  </p:normalViewPr>
  <p:slideViewPr>
    <p:cSldViewPr snapToGrid="0" snapToObjects="1">
      <p:cViewPr>
        <p:scale>
          <a:sx n="117" d="100"/>
          <a:sy n="117" d="100"/>
        </p:scale>
        <p:origin x="-142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CD1A-EC6C-4357-9013-8C1B92D5B3EE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7831-A77E-4D75-B4F0-FA36997A3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A7831-A77E-4D75-B4F0-FA36997A31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2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26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52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6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20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57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7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2350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44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5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2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68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2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7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4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10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6010-E6CD-B343-884B-C7DE8BC2D180}" type="datetimeFigureOut">
              <a:rPr kumimoji="1" lang="ko-KR" altLang="en-US" smtClean="0"/>
              <a:t>2017-06-05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821A-AF36-CE45-A686-767B608E7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57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6010-E6CD-B343-884B-C7DE8BC2D180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2017-06-05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821A-AF36-CE45-A686-767B608E7EEC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3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07835"/>
            <a:ext cx="7772400" cy="2387600"/>
          </a:xfrm>
        </p:spPr>
        <p:txBody>
          <a:bodyPr/>
          <a:lstStyle/>
          <a:p>
            <a:r>
              <a:rPr lang="ko-KR" altLang="en-US" dirty="0" err="1"/>
              <a:t>스택을</a:t>
            </a:r>
            <a:r>
              <a:rPr lang="ko-KR" altLang="en-US" dirty="0"/>
              <a:t>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이진트리</a:t>
            </a:r>
            <a:r>
              <a:rPr lang="ko-KR" altLang="en-US" dirty="0"/>
              <a:t> 순회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09174"/>
            <a:ext cx="6858000" cy="1655762"/>
          </a:xfrm>
        </p:spPr>
        <p:txBody>
          <a:bodyPr/>
          <a:lstStyle/>
          <a:p>
            <a:r>
              <a:rPr lang="en-US" altLang="ko-KR" dirty="0"/>
              <a:t>16010953 </a:t>
            </a:r>
            <a:r>
              <a:rPr lang="ko-KR" altLang="en-US" dirty="0" smtClean="0"/>
              <a:t>김다은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후위 순회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16010977 </a:t>
            </a:r>
            <a:r>
              <a:rPr lang="ko-KR" altLang="en-US" dirty="0" smtClean="0"/>
              <a:t>이동엽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전위 순회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16010946 </a:t>
            </a:r>
            <a:r>
              <a:rPr lang="ko-KR" altLang="en-US" dirty="0" smtClean="0"/>
              <a:t>김은숙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중위 순회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185818" y="3981127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2" grpId="0" animBg="1"/>
      <p:bldP spid="12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</a:t>
            </a:r>
            <a:endParaRPr kumimoji="1"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177111" y="5272863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17 11 8 13 16 15 37</a:t>
            </a:r>
            <a:endParaRPr kumimoji="1"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9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17 11 8 13 16 15 37 32</a:t>
            </a:r>
            <a:endParaRPr kumimoji="1"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17 11 8 13 16 15 37 32 27</a:t>
            </a:r>
            <a:endParaRPr kumimoji="1"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7111" y="461725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17 11 8 13 16 15 37 32 27 20</a:t>
            </a:r>
            <a:endParaRPr kumimoji="1"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177111" y="5272863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17 11 8 13 16 15 37 32 27 20 38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95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bandicam 2017-06-03 22-09-00-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950976"/>
            <a:ext cx="81438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bandicam 2017-06-04 21-02-23-55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30" r="30151" b="81831"/>
          <a:stretch/>
        </p:blipFill>
        <p:spPr bwMode="auto">
          <a:xfrm>
            <a:off x="3036379" y="5785728"/>
            <a:ext cx="5688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-3745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400" b="1" dirty="0"/>
              <a:t>Random number </a:t>
            </a:r>
            <a:r>
              <a:rPr kumimoji="1" lang="ko-KR" altLang="en-US" sz="4400" b="1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53791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066" y="2337689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따라서 출력이 </a:t>
            </a:r>
            <a:endParaRPr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17, 11, 8, 13, 16, 15, 37, 32, 27, 20, </a:t>
            </a:r>
            <a:r>
              <a:rPr kumimoji="1" lang="en-US" altLang="ko-KR" dirty="0"/>
              <a:t>38</a:t>
            </a:r>
            <a:endParaRPr kumimoji="1" lang="ko-KR" altLang="en-US" dirty="0"/>
          </a:p>
          <a:p>
            <a:pPr marL="0" indent="0">
              <a:buNone/>
            </a:pPr>
            <a:r>
              <a:rPr kumimoji="1" lang="ko-KR" altLang="en-US" dirty="0" smtClean="0"/>
              <a:t>이 </a:t>
            </a:r>
            <a:r>
              <a:rPr kumimoji="1" lang="ko-KR" altLang="en-US" dirty="0"/>
              <a:t>된다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03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*</a:t>
            </a:r>
            <a:r>
              <a:rPr lang="ko-KR" altLang="en-US" b="1" dirty="0"/>
              <a:t> 중위 순회 의사코드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void </a:t>
            </a:r>
            <a:r>
              <a:rPr lang="en-US" altLang="ko-KR" b="1" dirty="0" err="1"/>
              <a:t>inorder_stack</a:t>
            </a:r>
            <a:r>
              <a:rPr lang="en-US" altLang="ko-KR" b="1" dirty="0"/>
              <a:t>(</a:t>
            </a:r>
            <a:r>
              <a:rPr lang="en-US" altLang="ko-KR" b="1" dirty="0" err="1"/>
              <a:t>TreeNode</a:t>
            </a:r>
            <a:r>
              <a:rPr lang="en-US" altLang="ko-KR" b="1" dirty="0"/>
              <a:t>* root)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TreeNode</a:t>
            </a:r>
            <a:r>
              <a:rPr lang="en-US" altLang="ko-KR" b="1" dirty="0"/>
              <a:t>* </a:t>
            </a:r>
            <a:r>
              <a:rPr lang="en-US" altLang="ko-KR" b="1" dirty="0" err="1"/>
              <a:t>indexnode</a:t>
            </a:r>
            <a:r>
              <a:rPr lang="en-US" altLang="ko-KR" b="1" dirty="0"/>
              <a:t>&lt;-root</a:t>
            </a:r>
          </a:p>
          <a:p>
            <a:pPr marL="0" indent="0">
              <a:buNone/>
            </a:pPr>
            <a:r>
              <a:rPr lang="en-US" altLang="ko-KR" b="1" dirty="0"/>
              <a:t>	Stack *s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b="1" dirty="0"/>
              <a:t>	while True</a:t>
            </a:r>
          </a:p>
          <a:p>
            <a:pPr marL="0" indent="0">
              <a:buNone/>
            </a:pPr>
            <a:r>
              <a:rPr lang="en-US" altLang="ko-KR" b="1" dirty="0"/>
              <a:t>		while </a:t>
            </a:r>
            <a:r>
              <a:rPr lang="en-US" altLang="ko-KR" b="1" dirty="0" err="1"/>
              <a:t>indexnode</a:t>
            </a:r>
            <a:r>
              <a:rPr lang="en-US" altLang="ko-KR" b="1" dirty="0"/>
              <a:t> not NULL</a:t>
            </a:r>
          </a:p>
          <a:p>
            <a:pPr marL="0" indent="0">
              <a:buNone/>
            </a:pPr>
            <a:r>
              <a:rPr lang="en-US" altLang="ko-KR" b="1" dirty="0"/>
              <a:t>			push(</a:t>
            </a:r>
            <a:r>
              <a:rPr lang="en-US" altLang="ko-KR" b="1" dirty="0" err="1"/>
              <a:t>indexnode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r>
              <a:rPr lang="en-US" altLang="ko-KR" b="1" dirty="0"/>
              <a:t>			</a:t>
            </a:r>
            <a:r>
              <a:rPr lang="en-US" altLang="ko-KR" b="1" dirty="0" err="1"/>
              <a:t>indexnode</a:t>
            </a:r>
            <a:r>
              <a:rPr lang="en-US" altLang="ko-KR" b="1" dirty="0"/>
              <a:t>&lt;-</a:t>
            </a:r>
            <a:r>
              <a:rPr lang="en-US" altLang="ko-KR" b="1" dirty="0" err="1"/>
              <a:t>indexnode</a:t>
            </a:r>
            <a:r>
              <a:rPr lang="en-US" altLang="ko-KR" b="1" dirty="0"/>
              <a:t>-&gt;left;</a:t>
            </a:r>
          </a:p>
          <a:p>
            <a:pPr marL="0" indent="0">
              <a:buNone/>
            </a:pPr>
            <a:r>
              <a:rPr lang="en-US" altLang="ko-KR" b="1" dirty="0"/>
              <a:t>		if not </a:t>
            </a:r>
            <a:r>
              <a:rPr lang="en-US" altLang="ko-KR" b="1" dirty="0" err="1"/>
              <a:t>is_empty</a:t>
            </a:r>
            <a:r>
              <a:rPr lang="en-US" altLang="ko-KR" b="1" dirty="0"/>
              <a:t>(s)</a:t>
            </a:r>
          </a:p>
          <a:p>
            <a:pPr marL="0" indent="0">
              <a:buNone/>
            </a:pPr>
            <a:r>
              <a:rPr lang="en-US" altLang="ko-KR" b="1" dirty="0"/>
              <a:t>		           then</a:t>
            </a:r>
          </a:p>
          <a:p>
            <a:pPr marL="0" indent="0">
              <a:buNone/>
            </a:pPr>
            <a:r>
              <a:rPr lang="en-US" altLang="ko-KR" b="1" dirty="0"/>
              <a:t>			</a:t>
            </a:r>
            <a:r>
              <a:rPr lang="en-US" altLang="ko-KR" b="1" dirty="0" err="1"/>
              <a:t>indexnode</a:t>
            </a:r>
            <a:r>
              <a:rPr lang="en-US" altLang="ko-KR" b="1" dirty="0"/>
              <a:t>&lt;-pop(s)</a:t>
            </a:r>
          </a:p>
          <a:p>
            <a:pPr marL="0" indent="0">
              <a:buNone/>
            </a:pPr>
            <a:r>
              <a:rPr lang="en-US" altLang="ko-KR" b="1" dirty="0"/>
              <a:t>			print index-&gt;data</a:t>
            </a:r>
          </a:p>
          <a:p>
            <a:pPr marL="0" indent="0">
              <a:buNone/>
            </a:pPr>
            <a:r>
              <a:rPr lang="en-US" altLang="ko-KR" b="1" dirty="0"/>
              <a:t>			</a:t>
            </a:r>
            <a:r>
              <a:rPr lang="en-US" altLang="ko-KR" b="1" dirty="0" err="1"/>
              <a:t>indexnode</a:t>
            </a:r>
            <a:r>
              <a:rPr lang="en-US" altLang="ko-KR" b="1" dirty="0"/>
              <a:t>&lt;-</a:t>
            </a:r>
            <a:r>
              <a:rPr lang="en-US" altLang="ko-KR" b="1" dirty="0" err="1"/>
              <a:t>indexnode</a:t>
            </a:r>
            <a:r>
              <a:rPr lang="en-US" altLang="ko-KR" b="1" dirty="0"/>
              <a:t>-&gt;right</a:t>
            </a:r>
          </a:p>
          <a:p>
            <a:pPr marL="0" indent="0">
              <a:buNone/>
            </a:pPr>
            <a:r>
              <a:rPr lang="en-US" altLang="ko-KR" b="1" dirty="0"/>
              <a:t>		else break;</a:t>
            </a:r>
          </a:p>
        </p:txBody>
      </p:sp>
    </p:spTree>
    <p:extLst>
      <p:ext uri="{BB962C8B-B14F-4D97-AF65-F5344CB8AC3E}">
        <p14:creationId xmlns:p14="http://schemas.microsoft.com/office/powerpoint/2010/main" val="71672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94696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5739" y="461369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7997" y="46228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97667" y="400619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5818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94696" y="461394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7997" y="46228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</a:t>
            </a:r>
            <a:endParaRPr kumimoji="1"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6185818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97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7997" y="46228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5818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70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4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7997" y="46228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</a:t>
            </a:r>
            <a:endParaRPr kumimoji="1" lang="ko-KR" altLang="en-US" sz="2000" dirty="0"/>
          </a:p>
        </p:txBody>
      </p:sp>
      <p:sp>
        <p:nvSpPr>
          <p:cNvPr id="49" name="직사각형 48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97667" y="40051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023956" y="-37670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400" b="1" dirty="0" err="1"/>
              <a:t>메인함수</a:t>
            </a:r>
            <a:endParaRPr kumimoji="1" lang="ko-KR" altLang="en-US" sz="4400" b="1" dirty="0"/>
          </a:p>
        </p:txBody>
      </p:sp>
      <p:sp>
        <p:nvSpPr>
          <p:cNvPr id="5" name="직사각형 4"/>
          <p:cNvSpPr/>
          <p:nvPr/>
        </p:nvSpPr>
        <p:spPr>
          <a:xfrm>
            <a:off x="855119" y="863591"/>
            <a:ext cx="51227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 {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LinkedStackType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stack;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init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(&amp;stack);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TreeNode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n1 = { 20, NULL, NULL };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TreeNode n2 = { 27, &amp;n1, NULL };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TreeNode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n3 = { 32, &amp;n2, NULL };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TreeNode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n4 = { 38, NULL, NULL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n5 = { 37, &amp;n3, &amp;n4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n6 = { 15, NULL, NULL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n7 = { 16, &amp;n6, NULL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n8 = { 13, NULL, &amp;n7};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n9 = { 8, NULL, NULL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n10 = { 11, &amp;n9, &amp;n8 };</a:t>
            </a:r>
          </a:p>
          <a:p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TreeNode n11 = { 17, &amp;n10, &amp;n5 };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r>
              <a:rPr lang="en-US" altLang="ko-KR" dirty="0"/>
              <a:t>        </a:t>
            </a:r>
            <a:r>
              <a:rPr lang="en-US" altLang="ko-KR" dirty="0" err="1"/>
              <a:t>BinaryTreePostorder_Stack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(&amp;n11);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inorder_stack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(&amp;n11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PreOrder_usingStack_inBinaryTree</a:t>
            </a:r>
            <a:r>
              <a:rPr lang="en-US" altLang="ko-KR" dirty="0" smtClean="0"/>
              <a:t>(&amp;</a:t>
            </a:r>
            <a:r>
              <a:rPr lang="en-US" altLang="ko-KR" dirty="0"/>
              <a:t>n</a:t>
            </a:r>
            <a:r>
              <a:rPr lang="en-US" altLang="ko-KR" dirty="0" smtClean="0"/>
              <a:t>11);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ko-KR" altLang="en-US" dirty="0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717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7997" y="46228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3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87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17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08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68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endParaRPr kumimoji="1"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8789" y="46265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endParaRPr kumimoji="1"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8789" y="46265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88789" y="40051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4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endParaRPr kumimoji="1"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8789" y="46265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97667" y="40051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7296" y="4006176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90267" y="3394043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r>
              <a:rPr kumimoji="1" lang="en-US" altLang="ko-KR" sz="2000" dirty="0"/>
              <a:t>20</a:t>
            </a:r>
            <a:endParaRPr kumimoji="1"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8789" y="46265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97667" y="40051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</a:t>
            </a:r>
            <a:r>
              <a:rPr kumimoji="1" lang="en-US" altLang="ko-KR" sz="2000" dirty="0" smtClean="0"/>
              <a:t>17 20 </a:t>
            </a:r>
            <a:r>
              <a:rPr kumimoji="1" lang="en-US" altLang="ko-KR" sz="2000" dirty="0"/>
              <a:t>27</a:t>
            </a:r>
            <a:endParaRPr kumimoji="1"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6176940" y="52395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8789" y="462655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</a:t>
            </a:r>
            <a:r>
              <a:rPr kumimoji="1" lang="en-US" altLang="ko-KR" sz="2000" dirty="0" smtClean="0"/>
              <a:t>17 20 </a:t>
            </a:r>
            <a:r>
              <a:rPr kumimoji="1" lang="en-US" altLang="ko-KR" sz="2000" dirty="0"/>
              <a:t>27 32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43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791689" y="1134495"/>
            <a:ext cx="5284332" cy="4969822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669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</a:t>
            </a:r>
            <a:r>
              <a:rPr kumimoji="1" lang="en-US" altLang="ko-KR" sz="2000" dirty="0" smtClean="0"/>
              <a:t>17 20 </a:t>
            </a:r>
            <a:r>
              <a:rPr kumimoji="1" lang="en-US" altLang="ko-KR" sz="2000" dirty="0"/>
              <a:t>27 32 37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0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187997" y="523951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7111" y="52395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16 </a:t>
            </a:r>
            <a:r>
              <a:rPr kumimoji="1" lang="en-US" altLang="ko-KR" sz="2000" dirty="0" smtClean="0"/>
              <a:t>17 20 </a:t>
            </a:r>
            <a:r>
              <a:rPr kumimoji="1" lang="en-US" altLang="ko-KR" sz="2000" dirty="0"/>
              <a:t>27 32 37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92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146" y="96902"/>
            <a:ext cx="7886700" cy="1325563"/>
          </a:xfrm>
        </p:spPr>
        <p:txBody>
          <a:bodyPr/>
          <a:lstStyle/>
          <a:p>
            <a:r>
              <a:rPr kumimoji="1" lang="ko-KR" altLang="en-US" b="1" dirty="0" err="1"/>
              <a:t>탐색이진트리</a:t>
            </a:r>
            <a:endParaRPr kumimoji="1"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9998" y="1219838"/>
            <a:ext cx="4995025" cy="4522593"/>
            <a:chOff x="1791689" y="1134495"/>
            <a:chExt cx="5284332" cy="4969822"/>
          </a:xfrm>
        </p:grpSpPr>
        <p:sp>
          <p:nvSpPr>
            <p:cNvPr id="3" name="타원 2"/>
            <p:cNvSpPr/>
            <p:nvPr/>
          </p:nvSpPr>
          <p:spPr>
            <a:xfrm>
              <a:off x="3900455" y="1134495"/>
              <a:ext cx="926592" cy="988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87588" y="2425381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83085" y="242994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91689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8727" y="336721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41125" y="3397705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42037" y="330575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44512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914308" y="5438323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801243" y="4348157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78496" y="5476429"/>
              <a:ext cx="633984" cy="627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17" idx="7"/>
            </p:cNvCxnSpPr>
            <p:nvPr/>
          </p:nvCxnSpPr>
          <p:spPr>
            <a:xfrm flipH="1">
              <a:off x="3028727" y="1977952"/>
              <a:ext cx="1007424" cy="539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30" idx="1"/>
            </p:cNvCxnSpPr>
            <p:nvPr/>
          </p:nvCxnSpPr>
          <p:spPr>
            <a:xfrm>
              <a:off x="4691351" y="1977952"/>
              <a:ext cx="1084579" cy="5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7" idx="3"/>
              <a:endCxn id="31" idx="7"/>
            </p:cNvCxnSpPr>
            <p:nvPr/>
          </p:nvCxnSpPr>
          <p:spPr>
            <a:xfrm flipH="1">
              <a:off x="2332828" y="2961317"/>
              <a:ext cx="247605" cy="497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7" idx="5"/>
              <a:endCxn id="32" idx="0"/>
            </p:cNvCxnSpPr>
            <p:nvPr/>
          </p:nvCxnSpPr>
          <p:spPr>
            <a:xfrm>
              <a:off x="3028727" y="2961317"/>
              <a:ext cx="316992" cy="405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2" idx="5"/>
              <a:endCxn id="35" idx="0"/>
            </p:cNvCxnSpPr>
            <p:nvPr/>
          </p:nvCxnSpPr>
          <p:spPr>
            <a:xfrm>
              <a:off x="3569866" y="3903149"/>
              <a:ext cx="391638" cy="44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5" idx="3"/>
              <a:endCxn id="36" idx="0"/>
            </p:cNvCxnSpPr>
            <p:nvPr/>
          </p:nvCxnSpPr>
          <p:spPr>
            <a:xfrm flipH="1">
              <a:off x="3231300" y="4884093"/>
              <a:ext cx="506057" cy="554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3"/>
              <a:endCxn id="33" idx="0"/>
            </p:cNvCxnSpPr>
            <p:nvPr/>
          </p:nvCxnSpPr>
          <p:spPr>
            <a:xfrm flipH="1">
              <a:off x="5558117" y="2965883"/>
              <a:ext cx="217813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5"/>
              <a:endCxn id="34" idx="1"/>
            </p:cNvCxnSpPr>
            <p:nvPr/>
          </p:nvCxnSpPr>
          <p:spPr>
            <a:xfrm>
              <a:off x="6224224" y="2965883"/>
              <a:ext cx="310658" cy="431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3" idx="3"/>
              <a:endCxn id="37" idx="0"/>
            </p:cNvCxnSpPr>
            <p:nvPr/>
          </p:nvCxnSpPr>
          <p:spPr>
            <a:xfrm flipH="1">
              <a:off x="5118235" y="3933641"/>
              <a:ext cx="215735" cy="414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38" idx="0"/>
            </p:cNvCxnSpPr>
            <p:nvPr/>
          </p:nvCxnSpPr>
          <p:spPr>
            <a:xfrm flipH="1">
              <a:off x="4595488" y="4884093"/>
              <a:ext cx="298600" cy="592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11 13 15 </a:t>
            </a:r>
            <a:r>
              <a:rPr kumimoji="1" lang="en-US" altLang="ko-KR" sz="2000" dirty="0" smtClean="0"/>
              <a:t>16 17 </a:t>
            </a:r>
            <a:r>
              <a:rPr kumimoji="1" lang="en-US" altLang="ko-KR" sz="2000" dirty="0"/>
              <a:t>20 27 32 37 38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6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066" y="2337689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따라서 출력이 </a:t>
            </a:r>
            <a:endParaRPr lang="en-US" altLang="ko-KR" dirty="0"/>
          </a:p>
          <a:p>
            <a:pPr marL="0" indent="0">
              <a:buNone/>
            </a:pPr>
            <a:r>
              <a:rPr kumimoji="1" lang="en-US" altLang="ko-KR" dirty="0"/>
              <a:t>8, 11, 13, 15, 16</a:t>
            </a:r>
            <a:r>
              <a:rPr kumimoji="1" lang="en-US" altLang="ko-KR"/>
              <a:t>, </a:t>
            </a:r>
            <a:r>
              <a:rPr kumimoji="1" lang="en-US" altLang="ko-KR" smtClean="0"/>
              <a:t>17, 20</a:t>
            </a:r>
            <a:r>
              <a:rPr kumimoji="1" lang="en-US" altLang="ko-KR" dirty="0"/>
              <a:t>, 27, 32, 37, 38 </a:t>
            </a:r>
            <a:r>
              <a:rPr kumimoji="1" lang="ko-KR" altLang="en-US" dirty="0"/>
              <a:t>이 된다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16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2890" y="-64959"/>
            <a:ext cx="7886700" cy="1325563"/>
          </a:xfrm>
        </p:spPr>
        <p:txBody>
          <a:bodyPr/>
          <a:lstStyle/>
          <a:p>
            <a:r>
              <a:rPr kumimoji="1" lang="en-US" altLang="ko-KR" b="1" dirty="0" smtClean="0"/>
              <a:t>*</a:t>
            </a:r>
            <a:r>
              <a:rPr kumimoji="1" lang="ko-KR" altLang="en-US" b="1" dirty="0" smtClean="0"/>
              <a:t>후위순회 </a:t>
            </a:r>
            <a:r>
              <a:rPr kumimoji="1" lang="ko-KR" altLang="en-US" b="1" dirty="0"/>
              <a:t>전체 알고리즘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2890" y="854059"/>
            <a:ext cx="102916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void</a:t>
            </a:r>
            <a:r>
              <a:rPr lang="ko-KR" altLang="en-US" dirty="0"/>
              <a:t> </a:t>
            </a:r>
            <a:r>
              <a:rPr lang="en-US" altLang="ko-KR" dirty="0" err="1"/>
              <a:t>BinaryTreePostorder_Stack</a:t>
            </a:r>
            <a:r>
              <a:rPr lang="en-US" altLang="ko-KR" dirty="0"/>
              <a:t>(NODE</a:t>
            </a:r>
            <a:r>
              <a:rPr lang="ko-KR" altLang="en-US" dirty="0"/>
              <a:t>* </a:t>
            </a:r>
            <a:r>
              <a:rPr lang="en-US" altLang="ko-KR" dirty="0" err="1"/>
              <a:t>rootNode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       </a:t>
            </a:r>
            <a:r>
              <a:rPr lang="en-US" altLang="ko-KR" dirty="0"/>
              <a:t>NODE</a:t>
            </a:r>
            <a:r>
              <a:rPr lang="ko-KR" altLang="en-US" dirty="0"/>
              <a:t> *</a:t>
            </a:r>
            <a:r>
              <a:rPr lang="en-US" altLang="ko-KR" dirty="0" err="1"/>
              <a:t>indexNode</a:t>
            </a:r>
            <a:r>
              <a:rPr lang="en-US" altLang="ko-KR" dirty="0"/>
              <a:t> = </a:t>
            </a:r>
            <a:r>
              <a:rPr lang="en-US" altLang="ko-KR" dirty="0" err="1"/>
              <a:t>rootNode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       </a:t>
            </a:r>
            <a:r>
              <a:rPr lang="en-US" altLang="ko-KR" dirty="0"/>
              <a:t>NODE</a:t>
            </a:r>
            <a:r>
              <a:rPr lang="ko-KR" altLang="en-US" dirty="0"/>
              <a:t> *</a:t>
            </a:r>
            <a:r>
              <a:rPr lang="en-US" altLang="ko-KR" dirty="0" err="1"/>
              <a:t>doneNode</a:t>
            </a:r>
            <a:r>
              <a:rPr lang="en-US" altLang="ko-KR" dirty="0"/>
              <a:t> = NULL;        </a:t>
            </a:r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 err="1"/>
              <a:t>m_Stack.Clear</a:t>
            </a:r>
            <a:r>
              <a:rPr lang="en-US" altLang="ko-KR" dirty="0"/>
              <a:t>();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</a:t>
            </a:r>
            <a:r>
              <a:rPr lang="en-US" altLang="ko-KR" dirty="0"/>
              <a:t>while</a:t>
            </a:r>
            <a:r>
              <a:rPr lang="ko-KR" altLang="en-US" dirty="0"/>
              <a:t> </a:t>
            </a:r>
            <a:r>
              <a:rPr lang="en-US" altLang="ko-KR" dirty="0"/>
              <a:t>(true)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m_Stack.Push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do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 while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 != NULL);</a:t>
            </a:r>
            <a:r>
              <a:rPr lang="ko-KR" altLang="en-US" dirty="0"/>
              <a:t>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</a:t>
            </a:r>
            <a:r>
              <a:rPr lang="en-US" altLang="ko-KR" dirty="0"/>
              <a:t>//(</a:t>
            </a:r>
            <a:r>
              <a:rPr lang="ko-KR" altLang="en-US" dirty="0"/>
              <a:t>뒤에 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11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7264"/>
            <a:ext cx="102916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             </a:t>
            </a:r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</a:t>
            </a:r>
          </a:p>
          <a:p>
            <a:pPr latinLnBrk="0"/>
            <a:r>
              <a:rPr lang="ko-KR" altLang="en-US" dirty="0"/>
              <a:t>                                                    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916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25625"/>
            <a:ext cx="4374808" cy="4351338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sz="2400" dirty="0"/>
              <a:t>NODE</a:t>
            </a:r>
            <a:r>
              <a:rPr lang="ko-KR" altLang="en-US" sz="2400" dirty="0"/>
              <a:t> *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= </a:t>
            </a:r>
            <a:r>
              <a:rPr lang="en-US" altLang="ko-KR" sz="2400" dirty="0" err="1"/>
              <a:t>rootNode</a:t>
            </a:r>
            <a:r>
              <a:rPr lang="en-US" altLang="ko-KR" sz="2400" dirty="0"/>
              <a:t>;</a:t>
            </a:r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/>
              <a:t>NODE</a:t>
            </a:r>
            <a:r>
              <a:rPr lang="ko-KR" altLang="en-US" sz="2400" dirty="0"/>
              <a:t> *</a:t>
            </a:r>
            <a:r>
              <a:rPr lang="en-US" altLang="ko-KR" sz="2400" dirty="0" err="1"/>
              <a:t>doneNode</a:t>
            </a:r>
            <a:r>
              <a:rPr lang="en-US" altLang="ko-KR" sz="2400" dirty="0"/>
              <a:t>= NULL;      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 err="1"/>
              <a:t>m_Stack.Clear</a:t>
            </a:r>
            <a:r>
              <a:rPr lang="en-US" altLang="ko-KR" sz="2400" dirty="0"/>
              <a:t>();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865251" y="3798947"/>
            <a:ext cx="2124892" cy="2717074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타원 49"/>
          <p:cNvSpPr/>
          <p:nvPr/>
        </p:nvSpPr>
        <p:spPr>
          <a:xfrm>
            <a:off x="5777662" y="1292496"/>
            <a:ext cx="926592" cy="98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4364795" y="2583382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560292" y="2587948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668896" y="3525214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905934" y="3525214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118332" y="3555706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8319244" y="3463754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521719" y="4506158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4791515" y="5596324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678450" y="4506158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6155703" y="5634430"/>
            <a:ext cx="633984" cy="627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50" idx="3"/>
            <a:endCxn id="55" idx="7"/>
          </p:cNvCxnSpPr>
          <p:nvPr/>
        </p:nvCxnSpPr>
        <p:spPr>
          <a:xfrm flipH="1">
            <a:off x="4905934" y="2135953"/>
            <a:ext cx="1007424" cy="53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0" idx="5"/>
            <a:endCxn id="56" idx="1"/>
          </p:cNvCxnSpPr>
          <p:nvPr/>
        </p:nvCxnSpPr>
        <p:spPr>
          <a:xfrm>
            <a:off x="6568558" y="2135953"/>
            <a:ext cx="1084579" cy="54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5" idx="3"/>
            <a:endCxn id="57" idx="7"/>
          </p:cNvCxnSpPr>
          <p:nvPr/>
        </p:nvCxnSpPr>
        <p:spPr>
          <a:xfrm flipH="1">
            <a:off x="4210035" y="3119318"/>
            <a:ext cx="247605" cy="49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5" idx="5"/>
            <a:endCxn id="58" idx="0"/>
          </p:cNvCxnSpPr>
          <p:nvPr/>
        </p:nvCxnSpPr>
        <p:spPr>
          <a:xfrm>
            <a:off x="4905934" y="3119318"/>
            <a:ext cx="316992" cy="40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8" idx="5"/>
            <a:endCxn id="61" idx="0"/>
          </p:cNvCxnSpPr>
          <p:nvPr/>
        </p:nvCxnSpPr>
        <p:spPr>
          <a:xfrm>
            <a:off x="5447073" y="4061150"/>
            <a:ext cx="391638" cy="44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1" idx="3"/>
            <a:endCxn id="62" idx="0"/>
          </p:cNvCxnSpPr>
          <p:nvPr/>
        </p:nvCxnSpPr>
        <p:spPr>
          <a:xfrm flipH="1">
            <a:off x="5108507" y="5042094"/>
            <a:ext cx="506057" cy="55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6" idx="3"/>
            <a:endCxn id="59" idx="0"/>
          </p:cNvCxnSpPr>
          <p:nvPr/>
        </p:nvCxnSpPr>
        <p:spPr>
          <a:xfrm flipH="1">
            <a:off x="7435324" y="3123884"/>
            <a:ext cx="217813" cy="43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6" idx="5"/>
            <a:endCxn id="60" idx="1"/>
          </p:cNvCxnSpPr>
          <p:nvPr/>
        </p:nvCxnSpPr>
        <p:spPr>
          <a:xfrm>
            <a:off x="8101431" y="3123884"/>
            <a:ext cx="310658" cy="43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9" idx="3"/>
            <a:endCxn id="63" idx="0"/>
          </p:cNvCxnSpPr>
          <p:nvPr/>
        </p:nvCxnSpPr>
        <p:spPr>
          <a:xfrm flipH="1">
            <a:off x="6995442" y="4091642"/>
            <a:ext cx="215735" cy="4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3" idx="3"/>
            <a:endCxn id="64" idx="0"/>
          </p:cNvCxnSpPr>
          <p:nvPr/>
        </p:nvCxnSpPr>
        <p:spPr>
          <a:xfrm flipH="1">
            <a:off x="6472695" y="5042094"/>
            <a:ext cx="298600" cy="59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6"/>
          <p:cNvSpPr/>
          <p:nvPr/>
        </p:nvSpPr>
        <p:spPr>
          <a:xfrm>
            <a:off x="6020483" y="877824"/>
            <a:ext cx="463058" cy="316992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1376" y="1825624"/>
            <a:ext cx="4754880" cy="4733327"/>
          </a:xfrm>
        </p:spPr>
        <p:txBody>
          <a:bodyPr>
            <a:normAutofit fontScale="70000" lnSpcReduction="2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/>
              <a:t>while</a:t>
            </a:r>
            <a:r>
              <a:rPr lang="ko-KR" altLang="en-US" sz="2400" dirty="0"/>
              <a:t> </a:t>
            </a:r>
            <a:r>
              <a:rPr lang="en-US" altLang="ko-KR" sz="2400" dirty="0"/>
              <a:t>(true)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</a:t>
            </a:r>
            <a:r>
              <a:rPr lang="en-US" altLang="ko-KR" sz="2400" dirty="0"/>
              <a:t>if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</a:t>
            </a:r>
            <a:r>
              <a:rPr lang="ko-KR" altLang="en-US" sz="2400" dirty="0"/>
              <a:t> 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 </a:t>
            </a:r>
            <a:r>
              <a:rPr lang="en-US" altLang="ko-KR" sz="2400" dirty="0" err="1"/>
              <a:t>doneNode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 </a:t>
            </a:r>
            <a:r>
              <a:rPr lang="en-US" altLang="ko-KR" sz="2400" dirty="0"/>
              <a:t>{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 err="1"/>
              <a:t>m_Stack.Push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</a:t>
            </a:r>
            <a:r>
              <a:rPr lang="en-US" altLang="ko-KR" sz="2400" dirty="0"/>
              <a:t>do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-&gt;Right);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} while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NULL);</a:t>
            </a:r>
            <a:r>
              <a:rPr lang="ko-KR" altLang="en-US" sz="2400" dirty="0"/>
              <a:t>              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}</a:t>
            </a:r>
            <a:endParaRPr lang="ko-KR" altLang="en-US" sz="2400" dirty="0"/>
          </a:p>
          <a:p>
            <a:endParaRPr lang="en-US" altLang="ko-KR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992489" y="3289666"/>
            <a:ext cx="2124892" cy="2717074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090461" y="534924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90461" y="47418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0461" y="413440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79575" y="534924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90461" y="4741822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9575" y="5349242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앞에 이어서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1376" y="1825624"/>
            <a:ext cx="4754880" cy="4733327"/>
          </a:xfrm>
        </p:spPr>
        <p:txBody>
          <a:bodyPr>
            <a:normAutofit fontScale="70000" lnSpcReduction="2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/>
              <a:t>while</a:t>
            </a:r>
            <a:r>
              <a:rPr lang="ko-KR" altLang="en-US" sz="2400" dirty="0"/>
              <a:t> </a:t>
            </a:r>
            <a:r>
              <a:rPr lang="en-US" altLang="ko-KR" sz="2400" dirty="0"/>
              <a:t>(true)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</a:t>
            </a:r>
            <a:r>
              <a:rPr lang="en-US" altLang="ko-KR" sz="2400" dirty="0"/>
              <a:t>if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</a:t>
            </a:r>
            <a:r>
              <a:rPr lang="ko-KR" altLang="en-US" sz="2400" dirty="0"/>
              <a:t> 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 </a:t>
            </a:r>
            <a:r>
              <a:rPr lang="en-US" altLang="ko-KR" sz="2400" dirty="0" err="1"/>
              <a:t>doneNode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 </a:t>
            </a:r>
            <a:r>
              <a:rPr lang="en-US" altLang="ko-KR" sz="2400" dirty="0"/>
              <a:t>{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 err="1"/>
              <a:t>m_Stack.Push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</a:t>
            </a:r>
            <a:r>
              <a:rPr lang="en-US" altLang="ko-KR" sz="2400" dirty="0"/>
              <a:t>do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-&gt;Right);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} while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NULL);</a:t>
            </a:r>
            <a:r>
              <a:rPr lang="ko-KR" altLang="en-US" sz="2400" dirty="0"/>
              <a:t>              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}</a:t>
            </a:r>
            <a:endParaRPr lang="ko-KR" altLang="en-US" sz="2400" dirty="0"/>
          </a:p>
          <a:p>
            <a:endParaRPr lang="en-US" altLang="ko-KR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992489" y="1690689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090461" y="534924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90461" y="474182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0461" y="413440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79575" y="534924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90461" y="4741822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9575" y="5349242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0461" y="351870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0461" y="291258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82941" y="4076052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2941" y="3469936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14951" y="568189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57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*</a:t>
            </a:r>
            <a:r>
              <a:rPr lang="ko-KR" altLang="en-US" b="1" dirty="0"/>
              <a:t> </a:t>
            </a:r>
            <a:r>
              <a:rPr lang="ko-KR" altLang="en-US" b="1" dirty="0" smtClean="0"/>
              <a:t>전위 </a:t>
            </a:r>
            <a:r>
              <a:rPr lang="ko-KR" altLang="en-US" b="1" dirty="0"/>
              <a:t>순회 의사코드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Algorithm</a:t>
            </a:r>
            <a:r>
              <a:rPr lang="en-US" altLang="ko-KR" dirty="0"/>
              <a:t> </a:t>
            </a:r>
            <a:r>
              <a:rPr lang="en-US" altLang="ko-KR" dirty="0" err="1"/>
              <a:t>PreOrder_usingStack_inBinaryTree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/>
              <a:t>i</a:t>
            </a:r>
            <a:r>
              <a:rPr lang="en-US" altLang="ko-KR" dirty="0" smtClean="0"/>
              <a:t>nput </a:t>
            </a:r>
            <a:r>
              <a:rPr lang="en-US" altLang="ko-KR" dirty="0"/>
              <a:t>:   root (root node of Binary Search </a:t>
            </a:r>
            <a:r>
              <a:rPr lang="en-US" altLang="ko-KR" dirty="0" smtClean="0"/>
              <a:t>Tree)</a:t>
            </a:r>
          </a:p>
          <a:p>
            <a:pPr marL="0" indent="0">
              <a:buNone/>
            </a:pPr>
            <a:r>
              <a:rPr lang="en-US" altLang="ko-KR" dirty="0" smtClean="0"/>
              <a:t>	output </a:t>
            </a:r>
            <a:r>
              <a:rPr lang="en-US" altLang="ko-KR" dirty="0"/>
              <a:t>:   Result of pre-order traversal from root node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92D050"/>
                </a:solidFill>
              </a:rPr>
              <a:t>Stack</a:t>
            </a:r>
            <a:r>
              <a:rPr lang="en-US" altLang="ko-KR" dirty="0" smtClean="0"/>
              <a:t> </a:t>
            </a:r>
            <a:r>
              <a:rPr lang="en-US" altLang="ko-KR" dirty="0" err="1"/>
              <a:t>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st.push</a:t>
            </a:r>
            <a:r>
              <a:rPr lang="en-US" altLang="ko-KR" dirty="0" smtClean="0"/>
              <a:t>(root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	while </a:t>
            </a:r>
            <a:r>
              <a:rPr lang="en-US" altLang="ko-KR" dirty="0"/>
              <a:t>!</a:t>
            </a:r>
            <a:r>
              <a:rPr lang="en-US" altLang="ko-KR" dirty="0" err="1"/>
              <a:t>st.is_empty</a:t>
            </a:r>
            <a:r>
              <a:rPr lang="en-US" altLang="ko-KR" dirty="0"/>
              <a:t>() do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		root &lt;-</a:t>
            </a:r>
            <a:r>
              <a:rPr lang="en-US" altLang="ko-KR" dirty="0" err="1" smtClean="0"/>
              <a:t>st.pop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		if </a:t>
            </a:r>
            <a:r>
              <a:rPr lang="en-US" altLang="ko-KR" dirty="0"/>
              <a:t>!</a:t>
            </a:r>
            <a:r>
              <a:rPr lang="en-US" altLang="ko-KR" dirty="0" err="1"/>
              <a:t>root.is_leaf</a:t>
            </a:r>
            <a:r>
              <a:rPr lang="en-US" altLang="ko-KR" dirty="0"/>
              <a:t>() do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			</a:t>
            </a:r>
            <a:r>
              <a:rPr lang="en-US" altLang="ko-KR" dirty="0" err="1" smtClean="0"/>
              <a:t>root.visit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			</a:t>
            </a:r>
            <a:r>
              <a:rPr lang="en-US" altLang="ko-KR" dirty="0" err="1" smtClean="0"/>
              <a:t>st.push</a:t>
            </a:r>
            <a:r>
              <a:rPr lang="en-US" altLang="ko-KR" dirty="0" smtClean="0"/>
              <a:t>(root-</a:t>
            </a:r>
            <a:r>
              <a:rPr lang="en-US" altLang="ko-KR" dirty="0"/>
              <a:t>&gt;right)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			</a:t>
            </a:r>
            <a:r>
              <a:rPr lang="en-US" altLang="ko-KR" dirty="0" err="1" smtClean="0"/>
              <a:t>st.push</a:t>
            </a:r>
            <a:r>
              <a:rPr lang="en-US" altLang="ko-KR" dirty="0" smtClean="0"/>
              <a:t>(root-</a:t>
            </a:r>
            <a:r>
              <a:rPr lang="en-US" altLang="ko-KR" dirty="0"/>
              <a:t>&gt;left)</a:t>
            </a:r>
          </a:p>
        </p:txBody>
      </p:sp>
    </p:spTree>
    <p:extLst>
      <p:ext uri="{BB962C8B-B14F-4D97-AF65-F5344CB8AC3E}">
        <p14:creationId xmlns:p14="http://schemas.microsoft.com/office/powerpoint/2010/main" val="1231418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2941" y="406691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14951" y="568189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1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2941" y="406691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713392" y="2764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</a:t>
            </a:r>
            <a:endParaRPr kumimoji="1" lang="ko-KR" altLang="en-US" sz="2000" dirty="0"/>
          </a:p>
        </p:txBody>
      </p:sp>
      <p:sp>
        <p:nvSpPr>
          <p:cNvPr id="18" name="내용 개체 틀 4"/>
          <p:cNvSpPr>
            <a:spLocks noGrp="1"/>
          </p:cNvSpPr>
          <p:nvPr>
            <p:ph idx="1"/>
          </p:nvPr>
        </p:nvSpPr>
        <p:spPr>
          <a:xfrm>
            <a:off x="341376" y="1825624"/>
            <a:ext cx="4754880" cy="4733327"/>
          </a:xfrm>
        </p:spPr>
        <p:txBody>
          <a:bodyPr>
            <a:normAutofit fontScale="70000" lnSpcReduction="2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/>
              <a:t>while</a:t>
            </a:r>
            <a:r>
              <a:rPr lang="ko-KR" altLang="en-US" sz="2400" dirty="0"/>
              <a:t> </a:t>
            </a:r>
            <a:r>
              <a:rPr lang="en-US" altLang="ko-KR" sz="2400" dirty="0"/>
              <a:t>(true)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</a:t>
            </a:r>
            <a:r>
              <a:rPr lang="en-US" altLang="ko-KR" sz="2400" dirty="0"/>
              <a:t>if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</a:t>
            </a:r>
            <a:r>
              <a:rPr lang="ko-KR" altLang="en-US" sz="2400" dirty="0"/>
              <a:t> 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 </a:t>
            </a:r>
            <a:r>
              <a:rPr lang="en-US" altLang="ko-KR" sz="2400" dirty="0" err="1"/>
              <a:t>doneNode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 </a:t>
            </a:r>
            <a:r>
              <a:rPr lang="en-US" altLang="ko-KR" sz="2400" dirty="0"/>
              <a:t>{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 err="1"/>
              <a:t>m_Stack.Push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</a:t>
            </a:r>
            <a:r>
              <a:rPr lang="en-US" altLang="ko-KR" sz="2400" dirty="0"/>
              <a:t>do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-&gt;Right);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} while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NULL);</a:t>
            </a:r>
            <a:r>
              <a:rPr lang="ko-KR" altLang="en-US" sz="2400" dirty="0"/>
              <a:t>              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}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872055" y="341768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5" grpId="0" animBg="1"/>
      <p:bldP spid="15" grpId="1" animBg="1"/>
      <p:bldP spid="19" grpId="0" animBg="1"/>
      <p:bldP spid="1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2941" y="3437859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177636" y="365126"/>
            <a:ext cx="2705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</a:t>
            </a:r>
            <a:endParaRPr kumimoji="1"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6882941" y="4068359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 //</a:t>
            </a:r>
            <a:r>
              <a:rPr lang="ko-KR" altLang="en-US" dirty="0"/>
              <a:t>예외처리</a:t>
            </a:r>
            <a:r>
              <a:rPr lang="en-US" altLang="ko-KR" dirty="0"/>
              <a:t>(15)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65466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5" grpId="0" animBg="1"/>
      <p:bldP spid="15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</a:t>
            </a:r>
            <a:endParaRPr kumimoji="1"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6882941" y="4068359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3438959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16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2941" y="46917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</a:t>
            </a:r>
            <a:endParaRPr kumimoji="1"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72055" y="407504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1" grpId="0" animBg="1"/>
      <p:bldP spid="21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2941" y="529917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</a:t>
            </a:r>
            <a:endParaRPr kumimoji="1"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468561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11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1" grpId="0" animBg="1"/>
      <p:bldP spid="2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</a:t>
            </a:r>
            <a:endParaRPr kumimoji="1"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내용 개체 틀 4"/>
          <p:cNvSpPr>
            <a:spLocks noGrp="1"/>
          </p:cNvSpPr>
          <p:nvPr>
            <p:ph idx="1"/>
          </p:nvPr>
        </p:nvSpPr>
        <p:spPr>
          <a:xfrm>
            <a:off x="341376" y="1825624"/>
            <a:ext cx="4754880" cy="4733327"/>
          </a:xfrm>
        </p:spPr>
        <p:txBody>
          <a:bodyPr>
            <a:normAutofit fontScale="70000" lnSpcReduction="2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 </a:t>
            </a:r>
            <a:r>
              <a:rPr lang="en-US" altLang="ko-KR" sz="2400" dirty="0"/>
              <a:t>while</a:t>
            </a:r>
            <a:r>
              <a:rPr lang="ko-KR" altLang="en-US" sz="2400" dirty="0"/>
              <a:t> </a:t>
            </a:r>
            <a:r>
              <a:rPr lang="en-US" altLang="ko-KR" sz="2400" dirty="0"/>
              <a:t>(true)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</a:t>
            </a:r>
            <a:r>
              <a:rPr lang="en-US" altLang="ko-KR" sz="2400" dirty="0"/>
              <a:t>if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</a:t>
            </a:r>
            <a:r>
              <a:rPr lang="ko-KR" altLang="en-US" sz="2400" dirty="0"/>
              <a:t> </a:t>
            </a:r>
            <a:r>
              <a:rPr lang="en-US" altLang="ko-KR" sz="2400" dirty="0"/>
              <a:t>&amp;&amp;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 </a:t>
            </a:r>
            <a:r>
              <a:rPr lang="en-US" altLang="ko-KR" sz="2400" dirty="0" err="1"/>
              <a:t>doneNode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 </a:t>
            </a:r>
            <a:r>
              <a:rPr lang="en-US" altLang="ko-KR" sz="2400" dirty="0"/>
              <a:t>{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 err="1"/>
              <a:t>m_Stack.Push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</a:t>
            </a:r>
            <a:r>
              <a:rPr lang="en-US" altLang="ko-KR" sz="2400" dirty="0"/>
              <a:t>do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{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-&gt;Right);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StackNode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-&gt;Left);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        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-&gt;Left;</a:t>
            </a:r>
            <a:endParaRPr lang="ko-KR" altLang="en-US" sz="2400" dirty="0"/>
          </a:p>
          <a:p>
            <a:pPr marL="0" indent="0" latinLnBrk="0">
              <a:buNone/>
            </a:pPr>
            <a:r>
              <a:rPr lang="ko-KR" altLang="en-US" sz="2400" dirty="0"/>
              <a:t> </a:t>
            </a:r>
          </a:p>
          <a:p>
            <a:pPr marL="0" indent="0" latinLnBrk="0">
              <a:buNone/>
            </a:pPr>
            <a:r>
              <a:rPr lang="ko-KR" altLang="en-US" sz="2400" dirty="0"/>
              <a:t>                       </a:t>
            </a:r>
            <a:r>
              <a:rPr lang="en-US" altLang="ko-KR" sz="2400" dirty="0"/>
              <a:t>} while</a:t>
            </a:r>
            <a:r>
              <a:rPr lang="ko-KR" altLang="en-US" sz="2400" dirty="0"/>
              <a:t>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indexNode</a:t>
            </a:r>
            <a:r>
              <a:rPr lang="en-US" altLang="ko-KR" sz="2400" dirty="0"/>
              <a:t> != NULL);</a:t>
            </a:r>
            <a:r>
              <a:rPr lang="ko-KR" altLang="en-US" sz="2400" dirty="0"/>
              <a:t>              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en-US" altLang="ko-KR" sz="2400" dirty="0"/>
              <a:t>}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6872055" y="4632526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2055" y="39950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2941" y="337884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055" y="277265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2055" y="4632526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2055" y="39950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2941" y="33788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055" y="277265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4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2055" y="4632526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2055" y="39950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2941" y="337884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055" y="337884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6177111" y="5265975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27, 32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2055" y="4632526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2055" y="3995018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055" y="39950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27, 32, 38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2055" y="4632526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055" y="4644718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4" grpId="0" animBg="1"/>
      <p:bldP spid="14" grpId="1" animBg="1"/>
      <p:bldP spid="18" grpId="0" animBg="1"/>
      <p:bldP spid="1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27, 32, 38, 37</a:t>
            </a:r>
            <a:endParaRPr kumimoji="1"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2941" y="52789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21" grpId="0" animBg="1"/>
      <p:bldP spid="21" grpId="1" animBg="1"/>
      <p:bldP spid="18" grpId="0" animBg="1"/>
      <p:bldP spid="1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82941" y="590659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2055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2055" y="5906590"/>
            <a:ext cx="1950720" cy="55734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27, 32, 38, 37, 17</a:t>
            </a:r>
            <a:endParaRPr kumimoji="1"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6882941" y="5906594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/>
              <a:t>break;</a:t>
            </a:r>
            <a:endParaRPr lang="ko-KR" altLang="en-US" dirty="0"/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  <p:bldP spid="18" grpId="0" animBg="1"/>
      <p:bldP spid="1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81478" cy="1325563"/>
          </a:xfrm>
        </p:spPr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784969" y="2248037"/>
            <a:ext cx="2124892" cy="4316051"/>
            <a:chOff x="1053737" y="1358537"/>
            <a:chExt cx="2124892" cy="271707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/>
          <p:cNvSpPr txBox="1">
            <a:spLocks/>
          </p:cNvSpPr>
          <p:nvPr/>
        </p:nvSpPr>
        <p:spPr>
          <a:xfrm>
            <a:off x="390406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8 , 15, 16, 13, 11, 20, 27, 32, 38, 37, 17</a:t>
            </a:r>
            <a:endParaRPr kumimoji="1"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0" y="1498689"/>
            <a:ext cx="66202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(!</a:t>
            </a:r>
            <a:r>
              <a:rPr lang="en-US" altLang="ko-KR" dirty="0" err="1"/>
              <a:t>m_Stack.IsEmpty</a:t>
            </a:r>
            <a:r>
              <a:rPr lang="en-US" altLang="ko-KR" dirty="0"/>
              <a:t>())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{</a:t>
            </a:r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m_Stack.Pop</a:t>
            </a:r>
            <a:r>
              <a:rPr lang="en-US" altLang="ko-KR" dirty="0"/>
              <a:t>();</a:t>
            </a:r>
            <a:r>
              <a:rPr lang="ko-KR" altLang="en-US" dirty="0"/>
              <a:t>                        </a:t>
            </a:r>
            <a:endParaRPr lang="en-US" altLang="ko-KR" dirty="0"/>
          </a:p>
          <a:p>
            <a:pPr latinLnBrk="0"/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-&gt;Left != NULL</a:t>
            </a:r>
            <a:r>
              <a:rPr lang="ko-KR" altLang="en-US" dirty="0"/>
              <a:t> </a:t>
            </a:r>
            <a:r>
              <a:rPr lang="en-US" altLang="ko-KR" dirty="0"/>
              <a:t>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endParaRPr lang="en-US" altLang="ko-KR" dirty="0"/>
          </a:p>
          <a:p>
            <a:pPr latinLnBrk="0"/>
            <a:r>
              <a:rPr lang="en-US" altLang="ko-KR" dirty="0"/>
              <a:t>	&amp;&amp; </a:t>
            </a:r>
            <a:r>
              <a:rPr lang="en-US" altLang="ko-KR" dirty="0" err="1"/>
              <a:t>indexNode</a:t>
            </a:r>
            <a:r>
              <a:rPr lang="en-US" altLang="ko-KR" dirty="0"/>
              <a:t>-&gt;Left !=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StackNode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 </a:t>
            </a:r>
            <a:r>
              <a:rPr lang="en-US" altLang="ko-KR" dirty="0" err="1"/>
              <a:t>indexNode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-&gt;Left;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</a:p>
          <a:p>
            <a:pPr latinLnBrk="0"/>
            <a:r>
              <a:rPr lang="ko-KR" altLang="en-US" dirty="0"/>
              <a:t>                    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 NULL</a:t>
            </a:r>
            <a:r>
              <a:rPr lang="ko-KR" altLang="en-US" dirty="0"/>
              <a:t> </a:t>
            </a:r>
            <a:r>
              <a:rPr lang="en-US" altLang="ko-KR" dirty="0"/>
              <a:t>|| </a:t>
            </a:r>
            <a:r>
              <a:rPr lang="en-US" altLang="ko-KR" dirty="0" err="1"/>
              <a:t>indexNode</a:t>
            </a:r>
            <a:r>
              <a:rPr lang="en-US" altLang="ko-KR" dirty="0"/>
              <a:t>-&gt;Right == </a:t>
            </a:r>
            <a:r>
              <a:rPr lang="en-US" altLang="ko-KR" dirty="0" err="1"/>
              <a:t>doneNode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        </a:t>
            </a:r>
            <a:r>
              <a:rPr lang="en-US" altLang="ko-KR" dirty="0" err="1"/>
              <a:t>PrintNode</a:t>
            </a:r>
            <a:r>
              <a:rPr lang="en-US" altLang="ko-KR" dirty="0"/>
              <a:t>(</a:t>
            </a:r>
            <a:r>
              <a:rPr lang="en-US" altLang="ko-KR" dirty="0" err="1"/>
              <a:t>indexNode</a:t>
            </a:r>
            <a:r>
              <a:rPr lang="en-US" altLang="ko-KR" dirty="0"/>
              <a:t>-&gt;Data);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                </a:t>
            </a:r>
            <a:r>
              <a:rPr lang="en-US" altLang="ko-KR" dirty="0" err="1"/>
              <a:t>doneNode</a:t>
            </a:r>
            <a:r>
              <a:rPr lang="en-US" altLang="ko-KR" dirty="0"/>
              <a:t> = </a:t>
            </a:r>
            <a:r>
              <a:rPr lang="en-US" altLang="ko-KR" dirty="0" err="1"/>
              <a:t>indexNode</a:t>
            </a:r>
            <a:r>
              <a:rPr lang="en-US" altLang="ko-KR" dirty="0"/>
              <a:t>;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</a:t>
            </a:r>
            <a:r>
              <a:rPr lang="en-US" altLang="ko-KR" dirty="0"/>
              <a:t>else</a:t>
            </a:r>
            <a:endParaRPr lang="ko-KR" altLang="en-US" dirty="0"/>
          </a:p>
          <a:p>
            <a:pPr latinLnBrk="0"/>
            <a:r>
              <a:rPr lang="ko-KR" altLang="en-US" dirty="0"/>
              <a:t>                       </a:t>
            </a:r>
            <a:r>
              <a:rPr lang="en-US" altLang="ko-KR" dirty="0">
                <a:solidFill>
                  <a:srgbClr val="FF0000"/>
                </a:solidFill>
              </a:rPr>
              <a:t>break;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/>
            <a:r>
              <a:rPr lang="ko-KR" altLang="en-US" dirty="0"/>
              <a:t>        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8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066" y="2337689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따라서 출력이 </a:t>
            </a:r>
            <a:endParaRPr lang="en-US" altLang="ko-KR" dirty="0"/>
          </a:p>
          <a:p>
            <a:pPr marL="0" indent="0">
              <a:buNone/>
            </a:pPr>
            <a:r>
              <a:rPr kumimoji="1" lang="en-US" altLang="ko-KR" dirty="0"/>
              <a:t>8 , 15, 16, 13, 11, 20, 27, 32, 38, 37, 17</a:t>
            </a:r>
          </a:p>
          <a:p>
            <a:pPr marL="0" indent="0">
              <a:buNone/>
            </a:pPr>
            <a:r>
              <a:rPr kumimoji="1" lang="ko-KR" altLang="en-US" dirty="0"/>
              <a:t>이 된다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61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7111" y="4626282"/>
            <a:ext cx="1950720" cy="557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918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그림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3904" y="1775683"/>
            <a:ext cx="5032881" cy="473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 </a:t>
            </a:r>
            <a:r>
              <a:rPr lang="en-US" altLang="ko-KR" sz="1400" dirty="0"/>
              <a:t>Algorithm </a:t>
            </a:r>
            <a:r>
              <a:rPr lang="en-US" altLang="ko-KR" sz="1400" dirty="0" err="1"/>
              <a:t>PreOrder_usingStack_inBinaryTree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input :   root (root node of Binary Search Tree)</a:t>
            </a:r>
          </a:p>
          <a:p>
            <a:pPr marL="0" indent="0">
              <a:buNone/>
            </a:pPr>
            <a:r>
              <a:rPr lang="en-US" altLang="ko-KR" sz="1400" dirty="0"/>
              <a:t>	output :   Result of pre-order traversal from root node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Stack </a:t>
            </a:r>
            <a:r>
              <a:rPr lang="en-US" altLang="ko-KR" sz="1400" dirty="0" err="1"/>
              <a:t>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(root)</a:t>
            </a:r>
          </a:p>
          <a:p>
            <a:pPr marL="0" indent="0">
              <a:buNone/>
            </a:pPr>
            <a:r>
              <a:rPr lang="en-US" altLang="ko-KR" sz="1400" dirty="0"/>
              <a:t>   	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!</a:t>
            </a:r>
            <a:r>
              <a:rPr lang="en-US" altLang="ko-KR" sz="1400" dirty="0" err="1"/>
              <a:t>st.is_empty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		root </a:t>
            </a:r>
            <a:r>
              <a:rPr lang="en-US" altLang="ko-KR" sz="1400" dirty="0" smtClean="0"/>
              <a:t>&lt;-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</a:p>
          <a:p>
            <a:pPr marL="0" indent="0">
              <a:buNone/>
            </a:pPr>
            <a:r>
              <a:rPr lang="en-US" altLang="ko-KR" sz="1400" dirty="0"/>
              <a:t>      		if !</a:t>
            </a:r>
            <a:r>
              <a:rPr lang="en-US" altLang="ko-KR" sz="1400" dirty="0" err="1"/>
              <a:t>root.is_leaf</a:t>
            </a:r>
            <a:r>
              <a:rPr lang="en-US" altLang="ko-KR" sz="1400" dirty="0"/>
              <a:t>() do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root.visit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(root-&gt;right)</a:t>
            </a:r>
          </a:p>
          <a:p>
            <a:pPr marL="0" indent="0">
              <a:buNone/>
            </a:pPr>
            <a:r>
              <a:rPr lang="en-US" altLang="ko-KR" sz="1400" dirty="0"/>
              <a:t>         		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(root-&gt;left)</a:t>
            </a:r>
          </a:p>
          <a:p>
            <a:endParaRPr lang="en-US" altLang="ko-KR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90025" y="3179938"/>
            <a:ext cx="2124892" cy="2717074"/>
            <a:chOff x="1053737" y="1358537"/>
            <a:chExt cx="2124892" cy="27170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53737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053737" y="4075611"/>
              <a:ext cx="2124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178629" y="1358537"/>
              <a:ext cx="0" cy="2717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/>
          <p:cNvSpPr txBox="1">
            <a:spLocks/>
          </p:cNvSpPr>
          <p:nvPr/>
        </p:nvSpPr>
        <p:spPr>
          <a:xfrm>
            <a:off x="4947433" y="967359"/>
            <a:ext cx="3917165" cy="5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출력</a:t>
            </a:r>
            <a:r>
              <a:rPr kumimoji="1" lang="en-US" altLang="ko-KR" sz="2000" dirty="0"/>
              <a:t>: </a:t>
            </a:r>
            <a:r>
              <a:rPr kumimoji="1" lang="en-US" altLang="ko-KR" sz="2000" dirty="0" smtClean="0"/>
              <a:t>17 11</a:t>
            </a:r>
            <a:endParaRPr kumimoji="1"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77111" y="5265632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5818" y="461725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13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5818" y="3969925"/>
            <a:ext cx="1950720" cy="568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1279</Words>
  <Application>Microsoft Office PowerPoint</Application>
  <PresentationFormat>화면 슬라이드 쇼(4:3)</PresentationFormat>
  <Paragraphs>1179</Paragraphs>
  <Slides>65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67" baseType="lpstr">
      <vt:lpstr>Office 테마</vt:lpstr>
      <vt:lpstr>1_Office 테마</vt:lpstr>
      <vt:lpstr>스택을 이용한  이진트리 순회</vt:lpstr>
      <vt:lpstr>PowerPoint 프레젠테이션</vt:lpstr>
      <vt:lpstr>PowerPoint 프레젠테이션</vt:lpstr>
      <vt:lpstr>탐색이진트리</vt:lpstr>
      <vt:lpstr>* 전위 순회 의사코드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결과</vt:lpstr>
      <vt:lpstr>* 중위 순회 의사코드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탐색이진트리</vt:lpstr>
      <vt:lpstr>결과</vt:lpstr>
      <vt:lpstr>*후위순회 전체 알고리즘</vt:lpstr>
      <vt:lpstr>PowerPoint 프레젠테이션</vt:lpstr>
      <vt:lpstr>그림 예시</vt:lpstr>
      <vt:lpstr>그림 예시</vt:lpstr>
      <vt:lpstr>그림 예시(앞에 이어서)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그림 예시</vt:lpstr>
      <vt:lpstr>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이용준</dc:creator>
  <cp:lastModifiedBy>Windows 사용자</cp:lastModifiedBy>
  <cp:revision>55</cp:revision>
  <dcterms:created xsi:type="dcterms:W3CDTF">2015-11-25T06:41:07Z</dcterms:created>
  <dcterms:modified xsi:type="dcterms:W3CDTF">2017-06-05T14:20:53Z</dcterms:modified>
</cp:coreProperties>
</file>