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4" r:id="rId14"/>
    <p:sldId id="275" r:id="rId15"/>
    <p:sldId id="276" r:id="rId16"/>
    <p:sldId id="277" r:id="rId17"/>
    <p:sldId id="278" r:id="rId18"/>
    <p:sldId id="261" r:id="rId19"/>
    <p:sldId id="260" r:id="rId20"/>
    <p:sldId id="279" r:id="rId21"/>
    <p:sldId id="26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57" autoAdjust="0"/>
    <p:restoredTop sz="94660"/>
  </p:normalViewPr>
  <p:slideViewPr>
    <p:cSldViewPr snapToGrid="0">
      <p:cViewPr>
        <p:scale>
          <a:sx n="125" d="100"/>
          <a:sy n="125" d="100"/>
        </p:scale>
        <p:origin x="144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358D-D9E9-41BA-ADD0-E8083A90F781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0E8B0-1D5E-421F-AB50-2936B86E7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55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358D-D9E9-41BA-ADD0-E8083A90F781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0E8B0-1D5E-421F-AB50-2936B86E7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59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358D-D9E9-41BA-ADD0-E8083A90F781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0E8B0-1D5E-421F-AB50-2936B86E7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70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358D-D9E9-41BA-ADD0-E8083A90F781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0E8B0-1D5E-421F-AB50-2936B86E7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0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358D-D9E9-41BA-ADD0-E8083A90F781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0E8B0-1D5E-421F-AB50-2936B86E7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54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358D-D9E9-41BA-ADD0-E8083A90F781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0E8B0-1D5E-421F-AB50-2936B86E7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77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358D-D9E9-41BA-ADD0-E8083A90F781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0E8B0-1D5E-421F-AB50-2936B86E7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29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358D-D9E9-41BA-ADD0-E8083A90F781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0E8B0-1D5E-421F-AB50-2936B86E7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81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358D-D9E9-41BA-ADD0-E8083A90F781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0E8B0-1D5E-421F-AB50-2936B86E7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33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358D-D9E9-41BA-ADD0-E8083A90F781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0E8B0-1D5E-421F-AB50-2936B86E7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16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358D-D9E9-41BA-ADD0-E8083A90F781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0E8B0-1D5E-421F-AB50-2936B86E7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89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358D-D9E9-41BA-ADD0-E8083A90F781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0E8B0-1D5E-421F-AB50-2936B86E7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9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oreaherald.com/view.php?ud=2017052300067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oreaherald.com/view.php?ud=2017052300067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57881"/>
            <a:ext cx="9144000" cy="2752082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허프만</a:t>
            </a:r>
            <a:r>
              <a:rPr lang="ko-KR" altLang="en-US" dirty="0" smtClean="0"/>
              <a:t> </a:t>
            </a:r>
            <a:r>
              <a:rPr lang="ko-KR" altLang="en-US" dirty="0"/>
              <a:t>코딩 </a:t>
            </a:r>
            <a:r>
              <a:rPr lang="ko-KR" altLang="en-US" dirty="0" smtClean="0"/>
              <a:t>숙제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16010946 </a:t>
            </a:r>
            <a:r>
              <a:rPr lang="ko-KR" altLang="en-US" dirty="0"/>
              <a:t>김은숙</a:t>
            </a:r>
            <a:endParaRPr lang="en-US" altLang="ko-KR" dirty="0"/>
          </a:p>
          <a:p>
            <a:r>
              <a:rPr lang="en-US" altLang="ko-KR" dirty="0"/>
              <a:t>16010953 </a:t>
            </a:r>
            <a:r>
              <a:rPr lang="ko-KR" altLang="en-US" dirty="0" smtClean="0"/>
              <a:t>김다은</a:t>
            </a:r>
            <a:endParaRPr lang="en-US" altLang="ko-KR" dirty="0" smtClean="0"/>
          </a:p>
          <a:p>
            <a:r>
              <a:rPr lang="en-US" altLang="ko-KR" dirty="0" smtClean="0"/>
              <a:t>16010977 </a:t>
            </a:r>
            <a:r>
              <a:rPr lang="ko-KR" altLang="en-US" dirty="0" smtClean="0"/>
              <a:t>이동엽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2123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(3) </a:t>
            </a:r>
            <a:r>
              <a:rPr lang="ko-KR" altLang="en-US" sz="3200" dirty="0" err="1"/>
              <a:t>허프만</a:t>
            </a:r>
            <a:r>
              <a:rPr lang="ko-KR" altLang="en-US" sz="3200" dirty="0"/>
              <a:t> 코딩을 만들기 위한 과정 그림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이진 트리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400930"/>
              </p:ext>
            </p:extLst>
          </p:nvPr>
        </p:nvGraphicFramePr>
        <p:xfrm>
          <a:off x="631568" y="1815297"/>
          <a:ext cx="11024975" cy="565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300"/>
                <a:gridCol w="3392300"/>
                <a:gridCol w="848075"/>
                <a:gridCol w="848075"/>
                <a:gridCol w="848075"/>
                <a:gridCol w="848075"/>
                <a:gridCol w="848075"/>
              </a:tblGrid>
              <a:tr h="5654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>
            <a:off x="7842415" y="20822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92704" y="28022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u</a:t>
            </a:r>
            <a:r>
              <a:rPr lang="en-US" altLang="ko-KR" sz="2400" dirty="0" smtClean="0"/>
              <a:t>4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695031" y="20822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445320" y="28022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n</a:t>
            </a:r>
            <a:r>
              <a:rPr lang="ko-KR" altLang="en-US" sz="2400" dirty="0" smtClean="0"/>
              <a:t>３</a:t>
            </a:r>
            <a:endParaRPr lang="en-US" altLang="ko-KR" sz="2400" dirty="0" smtClean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9539409" y="20822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289698" y="28022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t</a:t>
            </a:r>
            <a:r>
              <a:rPr lang="en-US" altLang="ko-KR" sz="2400" dirty="0" smtClean="0"/>
              <a:t> 2</a:t>
            </a: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10383787" y="20822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134076" y="28022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r 2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11228165" y="20822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978454" y="28022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o</a:t>
            </a:r>
            <a:r>
              <a:rPr lang="en-US" altLang="ko-KR" sz="2400" dirty="0"/>
              <a:t>2</a:t>
            </a:r>
            <a:endParaRPr lang="en-US" altLang="ko-KR" sz="2400" dirty="0" smtClean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4551397" y="3804045"/>
            <a:ext cx="391302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301686" y="4458140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C</a:t>
            </a:r>
            <a:r>
              <a:rPr lang="en-US" altLang="ko-KR" sz="2400" dirty="0"/>
              <a:t>1</a:t>
            </a:r>
            <a:endParaRPr lang="en-US" altLang="ko-KR" sz="2400" dirty="0" smtClean="0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4942699" y="3804045"/>
            <a:ext cx="453076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46064" y="4458140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l</a:t>
            </a:r>
            <a:r>
              <a:rPr lang="en-US" altLang="ko-KR" sz="2400" dirty="0" smtClean="0"/>
              <a:t>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990444" y="4458140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e1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914115" y="4458142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f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21194" y="4458142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d1</a:t>
            </a:r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1462208" y="2998019"/>
            <a:ext cx="832022" cy="57519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665572" y="4458142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a1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509950" y="4458141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err="1"/>
              <a:t>i</a:t>
            </a:r>
            <a:r>
              <a:rPr lang="en-US" altLang="ko-KR" sz="2400" dirty="0" smtClean="0"/>
              <a:t> 1</a:t>
            </a:r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2294230" y="2998019"/>
            <a:ext cx="856727" cy="57519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354328" y="4458141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s</a:t>
            </a:r>
            <a:r>
              <a:rPr lang="en-US" altLang="ko-KR" sz="2400" dirty="0" smtClean="0"/>
              <a:t>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18722" y="3573212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2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6273103" y="3804045"/>
            <a:ext cx="391302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6664405" y="3804045"/>
            <a:ext cx="453076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14694" y="3573213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2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1070906" y="3804047"/>
            <a:ext cx="391302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1462208" y="3804047"/>
            <a:ext cx="453076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12497" y="3573215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2</a:t>
            </a:r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2759655" y="3804047"/>
            <a:ext cx="391302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150957" y="3804047"/>
            <a:ext cx="453076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901246" y="3573215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10529" y="2823952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4</a:t>
            </a:r>
            <a:endParaRPr lang="en-US" altLang="ko-KR" sz="2400" dirty="0" smtClean="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2260239" y="2103952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4968420" y="2976352"/>
            <a:ext cx="832022" cy="57519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5800442" y="2976352"/>
            <a:ext cx="856727" cy="57519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516741" y="2802285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4</a:t>
            </a:r>
            <a:endParaRPr lang="en-US" altLang="ko-KR" sz="2400" dirty="0" smtClean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5766451" y="20822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6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(3) </a:t>
            </a:r>
            <a:r>
              <a:rPr lang="ko-KR" altLang="en-US" sz="3200" dirty="0" err="1"/>
              <a:t>허프만</a:t>
            </a:r>
            <a:r>
              <a:rPr lang="ko-KR" altLang="en-US" sz="3200" dirty="0"/>
              <a:t> 코딩을 만들기 위한 과정 그림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이진 트리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055132"/>
              </p:ext>
            </p:extLst>
          </p:nvPr>
        </p:nvGraphicFramePr>
        <p:xfrm>
          <a:off x="631568" y="1815297"/>
          <a:ext cx="11024975" cy="565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300"/>
                <a:gridCol w="3392300"/>
                <a:gridCol w="1696150"/>
                <a:gridCol w="848075"/>
                <a:gridCol w="848075"/>
                <a:gridCol w="848075"/>
              </a:tblGrid>
              <a:tr h="5654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>
            <a:off x="9520357" y="2082284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270646" y="2802284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u</a:t>
            </a:r>
            <a:r>
              <a:rPr lang="en-US" altLang="ko-KR" sz="2400" dirty="0" smtClean="0"/>
              <a:t>4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0400264" y="20822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150553" y="28022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n</a:t>
            </a:r>
            <a:r>
              <a:rPr lang="ko-KR" altLang="en-US" sz="2400" dirty="0" smtClean="0"/>
              <a:t>３</a:t>
            </a:r>
            <a:endParaRPr lang="en-US" altLang="ko-KR" sz="2400" dirty="0" smtClean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11244642" y="20822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994931" y="28022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t</a:t>
            </a:r>
            <a:r>
              <a:rPr lang="en-US" altLang="ko-KR" sz="2400" dirty="0" smtClean="0"/>
              <a:t> 2</a:t>
            </a: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7838807" y="2998019"/>
            <a:ext cx="401094" cy="660809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589096" y="3658828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r 2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239901" y="2998019"/>
            <a:ext cx="443284" cy="660809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433474" y="3658828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o</a:t>
            </a:r>
            <a:r>
              <a:rPr lang="en-US" altLang="ko-KR" sz="2400" dirty="0"/>
              <a:t>2</a:t>
            </a:r>
            <a:endParaRPr lang="en-US" altLang="ko-KR" sz="2400" dirty="0" smtClean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4551397" y="3804045"/>
            <a:ext cx="391302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301686" y="4458140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C</a:t>
            </a:r>
            <a:r>
              <a:rPr lang="en-US" altLang="ko-KR" sz="2400" dirty="0"/>
              <a:t>1</a:t>
            </a:r>
            <a:endParaRPr lang="en-US" altLang="ko-KR" sz="2400" dirty="0" smtClean="0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4942699" y="3804045"/>
            <a:ext cx="453076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46064" y="4458140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l</a:t>
            </a:r>
            <a:r>
              <a:rPr lang="en-US" altLang="ko-KR" sz="2400" dirty="0" smtClean="0"/>
              <a:t>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990444" y="4458140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e1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914115" y="4458142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f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21194" y="4458142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d1</a:t>
            </a:r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1462208" y="2998019"/>
            <a:ext cx="832022" cy="57519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665572" y="4458142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a1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509950" y="4458141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err="1"/>
              <a:t>i</a:t>
            </a:r>
            <a:r>
              <a:rPr lang="en-US" altLang="ko-KR" sz="2400" dirty="0" smtClean="0"/>
              <a:t> 1</a:t>
            </a:r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2294230" y="2998019"/>
            <a:ext cx="856727" cy="57519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354328" y="4458141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s</a:t>
            </a:r>
            <a:r>
              <a:rPr lang="en-US" altLang="ko-KR" sz="2400" dirty="0" smtClean="0"/>
              <a:t>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18722" y="3573212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2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6273103" y="3804045"/>
            <a:ext cx="391302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6664405" y="3804045"/>
            <a:ext cx="453076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14694" y="3573213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2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1070906" y="3804047"/>
            <a:ext cx="391302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1462208" y="3804047"/>
            <a:ext cx="453076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12497" y="3573215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2</a:t>
            </a:r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2759655" y="3804047"/>
            <a:ext cx="391302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150957" y="3804047"/>
            <a:ext cx="453076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901246" y="3573215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10529" y="2823952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4</a:t>
            </a:r>
            <a:endParaRPr lang="en-US" altLang="ko-KR" sz="2400" dirty="0" smtClean="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2260239" y="2103952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4968420" y="2976352"/>
            <a:ext cx="832022" cy="57519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5800442" y="2976352"/>
            <a:ext cx="856727" cy="57519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516741" y="2802285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4</a:t>
            </a:r>
            <a:endParaRPr lang="en-US" altLang="ko-KR" sz="2400" dirty="0" smtClean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5766451" y="20822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990189" y="2767186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4</a:t>
            </a:r>
            <a:endParaRPr lang="en-US" altLang="ko-KR" sz="2400" dirty="0" smtClean="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8244013" y="2047186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89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(3) </a:t>
            </a:r>
            <a:r>
              <a:rPr lang="ko-KR" altLang="en-US" sz="3200" dirty="0" err="1"/>
              <a:t>허프만</a:t>
            </a:r>
            <a:r>
              <a:rPr lang="ko-KR" altLang="en-US" sz="3200" dirty="0"/>
              <a:t> 코딩을 만들기 위한 과정 그림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이진 트리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621992"/>
              </p:ext>
            </p:extLst>
          </p:nvPr>
        </p:nvGraphicFramePr>
        <p:xfrm>
          <a:off x="631568" y="1815297"/>
          <a:ext cx="11024975" cy="565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150"/>
                <a:gridCol w="3392300"/>
                <a:gridCol w="3392300"/>
                <a:gridCol w="1696150"/>
                <a:gridCol w="848075"/>
              </a:tblGrid>
              <a:tr h="5654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>
            <a:off x="11235876" y="2082280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986165" y="2802280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u</a:t>
            </a:r>
            <a:r>
              <a:rPr lang="en-US" altLang="ko-KR" sz="2400" dirty="0" smtClean="0"/>
              <a:t>4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062675" y="2981773"/>
            <a:ext cx="432494" cy="604044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2964" y="3585817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n</a:t>
            </a:r>
            <a:r>
              <a:rPr lang="ko-KR" altLang="en-US" sz="2400" dirty="0" smtClean="0"/>
              <a:t>３</a:t>
            </a:r>
            <a:endParaRPr lang="en-US" altLang="ko-KR" sz="2400" dirty="0" smtClean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1495169" y="2960106"/>
            <a:ext cx="411884" cy="625711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657342" y="3585817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t</a:t>
            </a:r>
            <a:r>
              <a:rPr lang="en-US" altLang="ko-KR" sz="2400" dirty="0" smtClean="0"/>
              <a:t> 2</a:t>
            </a: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9554326" y="2998015"/>
            <a:ext cx="401094" cy="660809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304615" y="3658824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r 2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9955420" y="2998015"/>
            <a:ext cx="443284" cy="660809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148993" y="3658824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o</a:t>
            </a:r>
            <a:r>
              <a:rPr lang="en-US" altLang="ko-KR" sz="2400" dirty="0"/>
              <a:t>2</a:t>
            </a:r>
            <a:endParaRPr lang="en-US" altLang="ko-KR" sz="2400" dirty="0" smtClean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6266916" y="3804041"/>
            <a:ext cx="391302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017205" y="4458136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C</a:t>
            </a:r>
            <a:r>
              <a:rPr lang="en-US" altLang="ko-KR" sz="2400" dirty="0"/>
              <a:t>1</a:t>
            </a:r>
            <a:endParaRPr lang="en-US" altLang="ko-KR" sz="2400" dirty="0" smtClean="0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6658218" y="3804041"/>
            <a:ext cx="453076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861583" y="4458136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l</a:t>
            </a:r>
            <a:r>
              <a:rPr lang="en-US" altLang="ko-KR" sz="2400" dirty="0" smtClean="0"/>
              <a:t>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05963" y="4458136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e1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629634" y="4458138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f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536713" y="4458138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d1</a:t>
            </a:r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3177727" y="2998015"/>
            <a:ext cx="832022" cy="57519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381091" y="4458138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a1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25469" y="4458137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err="1"/>
              <a:t>i</a:t>
            </a:r>
            <a:r>
              <a:rPr lang="en-US" altLang="ko-KR" sz="2400" dirty="0" smtClean="0"/>
              <a:t> 1</a:t>
            </a:r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4009749" y="2998015"/>
            <a:ext cx="856727" cy="57519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069847" y="4458137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s</a:t>
            </a:r>
            <a:r>
              <a:rPr lang="en-US" altLang="ko-KR" sz="2400" dirty="0" smtClean="0"/>
              <a:t>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34241" y="3573208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2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7988622" y="3804041"/>
            <a:ext cx="391302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8379924" y="3804041"/>
            <a:ext cx="453076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130213" y="3573209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2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2786425" y="3804043"/>
            <a:ext cx="391302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3177727" y="3804043"/>
            <a:ext cx="453076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28016" y="3573211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2</a:t>
            </a:r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4475174" y="3804043"/>
            <a:ext cx="391302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4866476" y="3804043"/>
            <a:ext cx="453076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616765" y="3573211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726048" y="2823948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4</a:t>
            </a:r>
            <a:endParaRPr lang="en-US" altLang="ko-KR" sz="2400" dirty="0" smtClean="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3975758" y="2103948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6683939" y="2976348"/>
            <a:ext cx="832022" cy="57519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7515961" y="2976348"/>
            <a:ext cx="856727" cy="57519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232260" y="2802281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4</a:t>
            </a:r>
            <a:endParaRPr lang="en-US" altLang="ko-KR" sz="2400" dirty="0" smtClean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7481970" y="2082281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705708" y="2767182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4</a:t>
            </a:r>
            <a:endParaRPr lang="en-US" altLang="ko-KR" sz="2400" dirty="0" smtClean="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9959532" y="2047182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202208" y="2750941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5</a:t>
            </a:r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1451918" y="2047182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85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(3) </a:t>
            </a:r>
            <a:r>
              <a:rPr lang="ko-KR" altLang="en-US" sz="3200" dirty="0" err="1"/>
              <a:t>허프만</a:t>
            </a:r>
            <a:r>
              <a:rPr lang="ko-KR" altLang="en-US" sz="3200" dirty="0"/>
              <a:t> 코딩을 만들기 위한 과정 그림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이진 트리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128602"/>
              </p:ext>
            </p:extLst>
          </p:nvPr>
        </p:nvGraphicFramePr>
        <p:xfrm>
          <a:off x="631568" y="1815297"/>
          <a:ext cx="11024975" cy="565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4225"/>
                <a:gridCol w="1696150"/>
                <a:gridCol w="3392300"/>
                <a:gridCol w="3392300"/>
              </a:tblGrid>
              <a:tr h="5654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415982" y="3617833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u</a:t>
            </a:r>
            <a:r>
              <a:rPr lang="en-US" altLang="ko-KR" sz="2400" dirty="0" smtClean="0"/>
              <a:t>4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3682299" y="3020450"/>
            <a:ext cx="432494" cy="604044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32588" y="3624494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n</a:t>
            </a:r>
            <a:r>
              <a:rPr lang="ko-KR" altLang="en-US" sz="2400" dirty="0" smtClean="0"/>
              <a:t>３</a:t>
            </a:r>
            <a:endParaRPr lang="en-US" altLang="ko-KR" sz="2400" dirty="0" smtClean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4114793" y="2998783"/>
            <a:ext cx="411884" cy="625711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76966" y="3624494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t</a:t>
            </a:r>
            <a:r>
              <a:rPr lang="en-US" altLang="ko-KR" sz="2400" dirty="0" smtClean="0"/>
              <a:t> 2</a:t>
            </a: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984143" y="3813568"/>
            <a:ext cx="401094" cy="660809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34432" y="4474377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r 2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1385237" y="3813568"/>
            <a:ext cx="443284" cy="660809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578810" y="4474377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o</a:t>
            </a:r>
            <a:r>
              <a:rPr lang="en-US" altLang="ko-KR" sz="2400" dirty="0"/>
              <a:t>2</a:t>
            </a:r>
            <a:endParaRPr lang="en-US" altLang="ko-KR" sz="2400" dirty="0" smtClean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811861" y="3804041"/>
            <a:ext cx="391302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562150" y="4458136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C</a:t>
            </a:r>
            <a:r>
              <a:rPr lang="en-US" altLang="ko-KR" sz="2400" dirty="0"/>
              <a:t>1</a:t>
            </a:r>
            <a:endParaRPr lang="en-US" altLang="ko-KR" sz="2400" dirty="0" smtClean="0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9203163" y="3804041"/>
            <a:ext cx="453076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406528" y="4458136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l</a:t>
            </a:r>
            <a:r>
              <a:rPr lang="en-US" altLang="ko-KR" sz="2400" dirty="0" smtClean="0"/>
              <a:t>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250908" y="4458136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e1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1174579" y="4458138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f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081658" y="4458138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d1</a:t>
            </a:r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5722672" y="2998015"/>
            <a:ext cx="832022" cy="57519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926036" y="4458138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a1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770414" y="4458137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err="1"/>
              <a:t>i</a:t>
            </a:r>
            <a:r>
              <a:rPr lang="en-US" altLang="ko-KR" sz="2400" dirty="0" smtClean="0"/>
              <a:t> 1</a:t>
            </a:r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6554694" y="2998015"/>
            <a:ext cx="856727" cy="57519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614792" y="4458137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s</a:t>
            </a:r>
            <a:r>
              <a:rPr lang="en-US" altLang="ko-KR" sz="2400" dirty="0" smtClean="0"/>
              <a:t>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79186" y="3573208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2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10533567" y="3804041"/>
            <a:ext cx="391302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10924869" y="3804041"/>
            <a:ext cx="453076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675158" y="3573209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2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5331370" y="3804043"/>
            <a:ext cx="391302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5722672" y="3804043"/>
            <a:ext cx="453076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472961" y="3573211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2</a:t>
            </a:r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7020119" y="3804043"/>
            <a:ext cx="391302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7411421" y="3804043"/>
            <a:ext cx="453076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161710" y="3573211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270993" y="2823948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4</a:t>
            </a:r>
            <a:endParaRPr lang="en-US" altLang="ko-KR" sz="2400" dirty="0" smtClean="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6520703" y="2103948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9228884" y="2976348"/>
            <a:ext cx="832022" cy="57519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10060906" y="2976348"/>
            <a:ext cx="856727" cy="57519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777205" y="2802281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4</a:t>
            </a:r>
            <a:endParaRPr lang="en-US" altLang="ko-KR" sz="2400" dirty="0" smtClean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10026915" y="2082281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135525" y="3582735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4</a:t>
            </a:r>
            <a:endParaRPr lang="en-US" altLang="ko-KR" sz="24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3821832" y="2789618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5</a:t>
            </a:r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4071542" y="2085859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endCxn id="57" idx="0"/>
          </p:cNvCxnSpPr>
          <p:nvPr/>
        </p:nvCxnSpPr>
        <p:spPr>
          <a:xfrm flipH="1">
            <a:off x="1385236" y="2998015"/>
            <a:ext cx="614467" cy="58472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endCxn id="12" idx="0"/>
          </p:cNvCxnSpPr>
          <p:nvPr/>
        </p:nvCxnSpPr>
        <p:spPr>
          <a:xfrm>
            <a:off x="1999703" y="2998015"/>
            <a:ext cx="665990" cy="619818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16002" y="2823948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8</a:t>
            </a:r>
            <a:endParaRPr lang="en-US" altLang="ko-KR" sz="2400" dirty="0" smtClean="0"/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1965712" y="2103948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57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(3) </a:t>
            </a:r>
            <a:r>
              <a:rPr lang="ko-KR" altLang="en-US" sz="3200" dirty="0" err="1"/>
              <a:t>허프만</a:t>
            </a:r>
            <a:r>
              <a:rPr lang="ko-KR" altLang="en-US" sz="3200" dirty="0"/>
              <a:t> 코딩을 만들기 위한 과정 그림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이진 트리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477827"/>
              </p:ext>
            </p:extLst>
          </p:nvPr>
        </p:nvGraphicFramePr>
        <p:xfrm>
          <a:off x="631568" y="1815297"/>
          <a:ext cx="11024975" cy="565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4600"/>
                <a:gridCol w="2544225"/>
                <a:gridCol w="1696150"/>
              </a:tblGrid>
              <a:tr h="5654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228674" y="3617833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u</a:t>
            </a:r>
            <a:r>
              <a:rPr lang="en-US" altLang="ko-KR" sz="2400" dirty="0" smtClean="0"/>
              <a:t>4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0354948" y="3054779"/>
            <a:ext cx="432494" cy="604044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105237" y="3658823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n</a:t>
            </a:r>
            <a:r>
              <a:rPr lang="ko-KR" altLang="en-US" sz="2400" dirty="0" smtClean="0"/>
              <a:t>３</a:t>
            </a:r>
            <a:endParaRPr lang="en-US" altLang="ko-KR" sz="2400" dirty="0" smtClean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10787442" y="3033112"/>
            <a:ext cx="411884" cy="625711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949615" y="3658823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t</a:t>
            </a:r>
            <a:r>
              <a:rPr lang="en-US" altLang="ko-KR" sz="2400" dirty="0" smtClean="0"/>
              <a:t> 2</a:t>
            </a: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7796835" y="3813568"/>
            <a:ext cx="401094" cy="660809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547124" y="4474377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r 2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197929" y="3813568"/>
            <a:ext cx="443284" cy="660809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391502" y="4474377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o</a:t>
            </a:r>
            <a:r>
              <a:rPr lang="en-US" altLang="ko-KR" sz="2400" dirty="0"/>
              <a:t>2</a:t>
            </a:r>
            <a:endParaRPr lang="en-US" altLang="ko-KR" sz="24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7948217" y="3582735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4</a:t>
            </a:r>
            <a:endParaRPr lang="en-US" altLang="ko-KR" sz="24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10494481" y="2823947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5</a:t>
            </a:r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10744191" y="2120188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endCxn id="57" idx="0"/>
          </p:cNvCxnSpPr>
          <p:nvPr/>
        </p:nvCxnSpPr>
        <p:spPr>
          <a:xfrm flipH="1">
            <a:off x="8197928" y="2998015"/>
            <a:ext cx="614467" cy="58472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endCxn id="12" idx="0"/>
          </p:cNvCxnSpPr>
          <p:nvPr/>
        </p:nvCxnSpPr>
        <p:spPr>
          <a:xfrm>
            <a:off x="8812395" y="2998015"/>
            <a:ext cx="665990" cy="619818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528694" y="2823948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8</a:t>
            </a:r>
            <a:endParaRPr lang="en-US" altLang="ko-KR" sz="2400" dirty="0" smtClean="0"/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8778404" y="2103948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 flipH="1">
            <a:off x="4485929" y="4603818"/>
            <a:ext cx="391302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236218" y="5257913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C</a:t>
            </a:r>
            <a:r>
              <a:rPr lang="en-US" altLang="ko-KR" sz="2400" dirty="0"/>
              <a:t>1</a:t>
            </a:r>
            <a:endParaRPr lang="en-US" altLang="ko-KR" sz="2400" dirty="0" smtClean="0"/>
          </a:p>
        </p:txBody>
      </p:sp>
      <p:cxnSp>
        <p:nvCxnSpPr>
          <p:cNvPr id="113" name="직선 화살표 연결선 112"/>
          <p:cNvCxnSpPr/>
          <p:nvPr/>
        </p:nvCxnSpPr>
        <p:spPr>
          <a:xfrm>
            <a:off x="4877231" y="4603818"/>
            <a:ext cx="453076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080596" y="5257913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l</a:t>
            </a:r>
            <a:r>
              <a:rPr lang="en-US" altLang="ko-KR" sz="2400" dirty="0" smtClean="0"/>
              <a:t> 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924976" y="5257913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e1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848647" y="525791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f 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55726" y="525791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d1</a:t>
            </a:r>
          </a:p>
        </p:txBody>
      </p:sp>
      <p:cxnSp>
        <p:nvCxnSpPr>
          <p:cNvPr id="118" name="직선 화살표 연결선 117"/>
          <p:cNvCxnSpPr/>
          <p:nvPr/>
        </p:nvCxnSpPr>
        <p:spPr>
          <a:xfrm flipH="1">
            <a:off x="1396740" y="3797792"/>
            <a:ext cx="832022" cy="57519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600104" y="525791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a1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444482" y="5257914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err="1"/>
              <a:t>i</a:t>
            </a:r>
            <a:r>
              <a:rPr lang="en-US" altLang="ko-KR" sz="2400" dirty="0" smtClean="0"/>
              <a:t> 1</a:t>
            </a:r>
          </a:p>
        </p:txBody>
      </p:sp>
      <p:cxnSp>
        <p:nvCxnSpPr>
          <p:cNvPr id="121" name="직선 화살표 연결선 120"/>
          <p:cNvCxnSpPr/>
          <p:nvPr/>
        </p:nvCxnSpPr>
        <p:spPr>
          <a:xfrm>
            <a:off x="2228762" y="3797792"/>
            <a:ext cx="856727" cy="57519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288860" y="5257914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s</a:t>
            </a:r>
            <a:r>
              <a:rPr lang="en-US" altLang="ko-KR" sz="2400" dirty="0" smtClean="0"/>
              <a:t> 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653254" y="4372985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2</a:t>
            </a:r>
          </a:p>
        </p:txBody>
      </p:sp>
      <p:cxnSp>
        <p:nvCxnSpPr>
          <p:cNvPr id="124" name="직선 화살표 연결선 123"/>
          <p:cNvCxnSpPr/>
          <p:nvPr/>
        </p:nvCxnSpPr>
        <p:spPr>
          <a:xfrm flipH="1">
            <a:off x="6207635" y="4603818"/>
            <a:ext cx="391302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>
            <a:off x="6598937" y="4603818"/>
            <a:ext cx="453076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349226" y="4372986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2</a:t>
            </a:r>
          </a:p>
        </p:txBody>
      </p:sp>
      <p:cxnSp>
        <p:nvCxnSpPr>
          <p:cNvPr id="127" name="직선 화살표 연결선 126"/>
          <p:cNvCxnSpPr/>
          <p:nvPr/>
        </p:nvCxnSpPr>
        <p:spPr>
          <a:xfrm flipH="1">
            <a:off x="1005438" y="4603820"/>
            <a:ext cx="391302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>
            <a:off x="1396740" y="4603820"/>
            <a:ext cx="453076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147029" y="4372988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2</a:t>
            </a:r>
          </a:p>
        </p:txBody>
      </p:sp>
      <p:cxnSp>
        <p:nvCxnSpPr>
          <p:cNvPr id="130" name="직선 화살표 연결선 129"/>
          <p:cNvCxnSpPr/>
          <p:nvPr/>
        </p:nvCxnSpPr>
        <p:spPr>
          <a:xfrm flipH="1">
            <a:off x="2694187" y="4603820"/>
            <a:ext cx="391302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>
            <a:off x="3085489" y="4603820"/>
            <a:ext cx="453076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835778" y="4372988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945061" y="3623725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4</a:t>
            </a:r>
            <a:endParaRPr lang="en-US" altLang="ko-KR" sz="2400" dirty="0" smtClean="0"/>
          </a:p>
        </p:txBody>
      </p:sp>
      <p:cxnSp>
        <p:nvCxnSpPr>
          <p:cNvPr id="134" name="직선 화살표 연결선 133"/>
          <p:cNvCxnSpPr/>
          <p:nvPr/>
        </p:nvCxnSpPr>
        <p:spPr>
          <a:xfrm flipH="1">
            <a:off x="2194771" y="3099705"/>
            <a:ext cx="1751091" cy="52402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/>
          <p:nvPr/>
        </p:nvCxnSpPr>
        <p:spPr>
          <a:xfrm flipH="1">
            <a:off x="4902952" y="3776125"/>
            <a:ext cx="832022" cy="57519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>
            <a:off x="5734974" y="3776125"/>
            <a:ext cx="856727" cy="57519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451273" y="3602058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4</a:t>
            </a:r>
            <a:endParaRPr lang="en-US" altLang="ko-KR" sz="2400" dirty="0" smtClean="0"/>
          </a:p>
        </p:txBody>
      </p:sp>
      <p:cxnSp>
        <p:nvCxnSpPr>
          <p:cNvPr id="138" name="직선 화살표 연결선 137"/>
          <p:cNvCxnSpPr/>
          <p:nvPr/>
        </p:nvCxnSpPr>
        <p:spPr>
          <a:xfrm>
            <a:off x="3945862" y="3099705"/>
            <a:ext cx="1755121" cy="502353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3696151" y="2767182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8</a:t>
            </a:r>
          </a:p>
        </p:txBody>
      </p:sp>
      <p:cxnSp>
        <p:nvCxnSpPr>
          <p:cNvPr id="140" name="직선 화살표 연결선 139"/>
          <p:cNvCxnSpPr/>
          <p:nvPr/>
        </p:nvCxnSpPr>
        <p:spPr>
          <a:xfrm>
            <a:off x="3968507" y="2047182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64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(3) </a:t>
            </a:r>
            <a:r>
              <a:rPr lang="ko-KR" altLang="en-US" sz="3200" dirty="0" err="1"/>
              <a:t>허프만</a:t>
            </a:r>
            <a:r>
              <a:rPr lang="ko-KR" altLang="en-US" sz="3200" dirty="0"/>
              <a:t> 코딩을 만들기 위한 과정 그림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이진 트리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869085"/>
              </p:ext>
            </p:extLst>
          </p:nvPr>
        </p:nvGraphicFramePr>
        <p:xfrm>
          <a:off x="631568" y="1815297"/>
          <a:ext cx="11024975" cy="565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0375"/>
                <a:gridCol w="6784600"/>
              </a:tblGrid>
              <a:tr h="5654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1" name="직선 화살표 연결선 110"/>
          <p:cNvCxnSpPr/>
          <p:nvPr/>
        </p:nvCxnSpPr>
        <p:spPr>
          <a:xfrm flipH="1">
            <a:off x="8857121" y="4603818"/>
            <a:ext cx="391302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607410" y="5257913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C</a:t>
            </a:r>
            <a:r>
              <a:rPr lang="en-US" altLang="ko-KR" sz="2400" dirty="0"/>
              <a:t>1</a:t>
            </a:r>
            <a:endParaRPr lang="en-US" altLang="ko-KR" sz="2400" dirty="0" smtClean="0"/>
          </a:p>
        </p:txBody>
      </p:sp>
      <p:cxnSp>
        <p:nvCxnSpPr>
          <p:cNvPr id="113" name="직선 화살표 연결선 112"/>
          <p:cNvCxnSpPr/>
          <p:nvPr/>
        </p:nvCxnSpPr>
        <p:spPr>
          <a:xfrm>
            <a:off x="9248423" y="4603818"/>
            <a:ext cx="453076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9451788" y="5257913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l</a:t>
            </a:r>
            <a:r>
              <a:rPr lang="en-US" altLang="ko-KR" sz="2400" dirty="0" smtClean="0"/>
              <a:t> 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296168" y="5257913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e1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1219839" y="525791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f 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126918" y="525791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d1</a:t>
            </a:r>
          </a:p>
        </p:txBody>
      </p:sp>
      <p:cxnSp>
        <p:nvCxnSpPr>
          <p:cNvPr id="118" name="직선 화살표 연결선 117"/>
          <p:cNvCxnSpPr/>
          <p:nvPr/>
        </p:nvCxnSpPr>
        <p:spPr>
          <a:xfrm flipH="1">
            <a:off x="5767932" y="3797792"/>
            <a:ext cx="832022" cy="57519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971296" y="525791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a1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815674" y="5257914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err="1"/>
              <a:t>i</a:t>
            </a:r>
            <a:r>
              <a:rPr lang="en-US" altLang="ko-KR" sz="2400" dirty="0" smtClean="0"/>
              <a:t> 1</a:t>
            </a:r>
          </a:p>
        </p:txBody>
      </p:sp>
      <p:cxnSp>
        <p:nvCxnSpPr>
          <p:cNvPr id="121" name="직선 화살표 연결선 120"/>
          <p:cNvCxnSpPr/>
          <p:nvPr/>
        </p:nvCxnSpPr>
        <p:spPr>
          <a:xfrm>
            <a:off x="6599954" y="3797792"/>
            <a:ext cx="856727" cy="57519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60052" y="5257914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s</a:t>
            </a:r>
            <a:r>
              <a:rPr lang="en-US" altLang="ko-KR" sz="2400" dirty="0" smtClean="0"/>
              <a:t> 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9024446" y="4372985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2</a:t>
            </a:r>
          </a:p>
        </p:txBody>
      </p:sp>
      <p:cxnSp>
        <p:nvCxnSpPr>
          <p:cNvPr id="124" name="직선 화살표 연결선 123"/>
          <p:cNvCxnSpPr/>
          <p:nvPr/>
        </p:nvCxnSpPr>
        <p:spPr>
          <a:xfrm flipH="1">
            <a:off x="10578827" y="4603818"/>
            <a:ext cx="391302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>
            <a:off x="10970129" y="4603818"/>
            <a:ext cx="453076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0720418" y="4372986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2</a:t>
            </a:r>
          </a:p>
        </p:txBody>
      </p:sp>
      <p:cxnSp>
        <p:nvCxnSpPr>
          <p:cNvPr id="127" name="직선 화살표 연결선 126"/>
          <p:cNvCxnSpPr/>
          <p:nvPr/>
        </p:nvCxnSpPr>
        <p:spPr>
          <a:xfrm flipH="1">
            <a:off x="5376630" y="4603820"/>
            <a:ext cx="391302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>
            <a:off x="5767932" y="4603820"/>
            <a:ext cx="453076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518221" y="4372988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2</a:t>
            </a:r>
          </a:p>
        </p:txBody>
      </p:sp>
      <p:cxnSp>
        <p:nvCxnSpPr>
          <p:cNvPr id="130" name="직선 화살표 연결선 129"/>
          <p:cNvCxnSpPr/>
          <p:nvPr/>
        </p:nvCxnSpPr>
        <p:spPr>
          <a:xfrm flipH="1">
            <a:off x="7065379" y="4603820"/>
            <a:ext cx="391302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>
            <a:off x="7456681" y="4603820"/>
            <a:ext cx="453076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7206970" y="4372988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316253" y="3623725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4</a:t>
            </a:r>
            <a:endParaRPr lang="en-US" altLang="ko-KR" sz="2400" dirty="0" smtClean="0"/>
          </a:p>
        </p:txBody>
      </p:sp>
      <p:cxnSp>
        <p:nvCxnSpPr>
          <p:cNvPr id="134" name="직선 화살표 연결선 133"/>
          <p:cNvCxnSpPr/>
          <p:nvPr/>
        </p:nvCxnSpPr>
        <p:spPr>
          <a:xfrm flipH="1">
            <a:off x="6565963" y="3099705"/>
            <a:ext cx="1751091" cy="52402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/>
          <p:nvPr/>
        </p:nvCxnSpPr>
        <p:spPr>
          <a:xfrm flipH="1">
            <a:off x="9274144" y="3776125"/>
            <a:ext cx="832022" cy="57519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>
            <a:off x="10106166" y="3776125"/>
            <a:ext cx="856727" cy="57519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9822465" y="3602058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4</a:t>
            </a:r>
            <a:endParaRPr lang="en-US" altLang="ko-KR" sz="2400" dirty="0" smtClean="0"/>
          </a:p>
        </p:txBody>
      </p:sp>
      <p:cxnSp>
        <p:nvCxnSpPr>
          <p:cNvPr id="138" name="직선 화살표 연결선 137"/>
          <p:cNvCxnSpPr/>
          <p:nvPr/>
        </p:nvCxnSpPr>
        <p:spPr>
          <a:xfrm>
            <a:off x="8317054" y="3099705"/>
            <a:ext cx="1755121" cy="502353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8067343" y="2767182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8</a:t>
            </a:r>
          </a:p>
        </p:txBody>
      </p:sp>
      <p:cxnSp>
        <p:nvCxnSpPr>
          <p:cNvPr id="140" name="직선 화살표 연결선 139"/>
          <p:cNvCxnSpPr/>
          <p:nvPr/>
        </p:nvCxnSpPr>
        <p:spPr>
          <a:xfrm>
            <a:off x="8339699" y="2047182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09269" y="4373732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u</a:t>
            </a:r>
            <a:r>
              <a:rPr lang="en-US" altLang="ko-KR" sz="2400" dirty="0" smtClean="0"/>
              <a:t>4</a:t>
            </a:r>
          </a:p>
        </p:txBody>
      </p:sp>
      <p:cxnSp>
        <p:nvCxnSpPr>
          <p:cNvPr id="54" name="직선 화살표 연결선 53"/>
          <p:cNvCxnSpPr/>
          <p:nvPr/>
        </p:nvCxnSpPr>
        <p:spPr>
          <a:xfrm flipH="1">
            <a:off x="3535543" y="3810678"/>
            <a:ext cx="432494" cy="604044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85832" y="4414722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n</a:t>
            </a:r>
            <a:r>
              <a:rPr lang="ko-KR" altLang="en-US" sz="2400" dirty="0" smtClean="0"/>
              <a:t>３</a:t>
            </a:r>
            <a:endParaRPr lang="en-US" altLang="ko-KR" sz="2400" dirty="0" smtClean="0"/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3968037" y="3789011"/>
            <a:ext cx="411884" cy="625711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130210" y="4414722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t</a:t>
            </a:r>
            <a:r>
              <a:rPr lang="en-US" altLang="ko-KR" sz="2400" dirty="0" smtClean="0"/>
              <a:t> 2</a:t>
            </a:r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977430" y="4569467"/>
            <a:ext cx="401094" cy="660809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7719" y="5230276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r 2</a:t>
            </a: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1378524" y="4569467"/>
            <a:ext cx="443284" cy="660809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572097" y="5230276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o</a:t>
            </a:r>
            <a:r>
              <a:rPr lang="en-US" altLang="ko-KR" sz="2400" dirty="0"/>
              <a:t>2</a:t>
            </a:r>
            <a:endParaRPr lang="en-US" altLang="ko-KR" sz="2400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1128812" y="4338634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4</a:t>
            </a:r>
            <a:endParaRPr lang="en-US" altLang="ko-KR" sz="240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3675076" y="3579846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5</a:t>
            </a:r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3033050" y="3064987"/>
            <a:ext cx="891736" cy="5311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endCxn id="63" idx="0"/>
          </p:cNvCxnSpPr>
          <p:nvPr/>
        </p:nvCxnSpPr>
        <p:spPr>
          <a:xfrm flipH="1">
            <a:off x="1378523" y="3753914"/>
            <a:ext cx="614467" cy="58472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53" idx="0"/>
          </p:cNvCxnSpPr>
          <p:nvPr/>
        </p:nvCxnSpPr>
        <p:spPr>
          <a:xfrm>
            <a:off x="1992990" y="3753914"/>
            <a:ext cx="665990" cy="619818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09289" y="3579847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8</a:t>
            </a:r>
            <a:endParaRPr lang="en-US" altLang="ko-KR" sz="2400" dirty="0" smtClean="0"/>
          </a:p>
        </p:txBody>
      </p:sp>
      <p:cxnSp>
        <p:nvCxnSpPr>
          <p:cNvPr id="69" name="직선 화살표 연결선 68"/>
          <p:cNvCxnSpPr/>
          <p:nvPr/>
        </p:nvCxnSpPr>
        <p:spPr>
          <a:xfrm flipH="1">
            <a:off x="1958999" y="3064987"/>
            <a:ext cx="1074051" cy="51486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658980" y="2868872"/>
            <a:ext cx="695579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13</a:t>
            </a: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3033050" y="2148872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0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(3) </a:t>
            </a:r>
            <a:r>
              <a:rPr lang="ko-KR" altLang="en-US" sz="3200" dirty="0" err="1"/>
              <a:t>허프만</a:t>
            </a:r>
            <a:r>
              <a:rPr lang="ko-KR" altLang="en-US" sz="3200" dirty="0"/>
              <a:t> 코딩을 만들기 위한 과정 그림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이진 트리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cxnSp>
        <p:nvCxnSpPr>
          <p:cNvPr id="111" name="직선 화살표 연결선 110"/>
          <p:cNvCxnSpPr/>
          <p:nvPr/>
        </p:nvCxnSpPr>
        <p:spPr>
          <a:xfrm flipH="1">
            <a:off x="8857121" y="4603818"/>
            <a:ext cx="391302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607410" y="5257913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C</a:t>
            </a:r>
            <a:r>
              <a:rPr lang="en-US" altLang="ko-KR" sz="2400" dirty="0"/>
              <a:t>1</a:t>
            </a:r>
            <a:endParaRPr lang="en-US" altLang="ko-KR" sz="2400" dirty="0" smtClean="0"/>
          </a:p>
        </p:txBody>
      </p:sp>
      <p:cxnSp>
        <p:nvCxnSpPr>
          <p:cNvPr id="113" name="직선 화살표 연결선 112"/>
          <p:cNvCxnSpPr/>
          <p:nvPr/>
        </p:nvCxnSpPr>
        <p:spPr>
          <a:xfrm>
            <a:off x="9248423" y="4603818"/>
            <a:ext cx="453076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9451788" y="5257913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l</a:t>
            </a:r>
            <a:r>
              <a:rPr lang="en-US" altLang="ko-KR" sz="2400" dirty="0" smtClean="0"/>
              <a:t> 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296168" y="5257913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e1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1219839" y="525791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f 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126918" y="525791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d1</a:t>
            </a:r>
          </a:p>
        </p:txBody>
      </p:sp>
      <p:cxnSp>
        <p:nvCxnSpPr>
          <p:cNvPr id="118" name="직선 화살표 연결선 117"/>
          <p:cNvCxnSpPr/>
          <p:nvPr/>
        </p:nvCxnSpPr>
        <p:spPr>
          <a:xfrm flipH="1">
            <a:off x="5767932" y="3797792"/>
            <a:ext cx="832022" cy="57519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971296" y="525791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a1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815674" y="5257914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err="1"/>
              <a:t>i</a:t>
            </a:r>
            <a:r>
              <a:rPr lang="en-US" altLang="ko-KR" sz="2400" dirty="0" smtClean="0"/>
              <a:t> 1</a:t>
            </a:r>
          </a:p>
        </p:txBody>
      </p:sp>
      <p:cxnSp>
        <p:nvCxnSpPr>
          <p:cNvPr id="121" name="직선 화살표 연결선 120"/>
          <p:cNvCxnSpPr/>
          <p:nvPr/>
        </p:nvCxnSpPr>
        <p:spPr>
          <a:xfrm>
            <a:off x="6599954" y="3797792"/>
            <a:ext cx="856727" cy="57519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60052" y="5257914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s</a:t>
            </a:r>
            <a:r>
              <a:rPr lang="en-US" altLang="ko-KR" sz="2400" dirty="0" smtClean="0"/>
              <a:t> 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9024446" y="4372985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2</a:t>
            </a:r>
          </a:p>
        </p:txBody>
      </p:sp>
      <p:cxnSp>
        <p:nvCxnSpPr>
          <p:cNvPr id="124" name="직선 화살표 연결선 123"/>
          <p:cNvCxnSpPr/>
          <p:nvPr/>
        </p:nvCxnSpPr>
        <p:spPr>
          <a:xfrm flipH="1">
            <a:off x="10578827" y="4603818"/>
            <a:ext cx="391302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>
            <a:off x="10970129" y="4603818"/>
            <a:ext cx="453076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0720418" y="4372986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2</a:t>
            </a:r>
          </a:p>
        </p:txBody>
      </p:sp>
      <p:cxnSp>
        <p:nvCxnSpPr>
          <p:cNvPr id="127" name="직선 화살표 연결선 126"/>
          <p:cNvCxnSpPr/>
          <p:nvPr/>
        </p:nvCxnSpPr>
        <p:spPr>
          <a:xfrm flipH="1">
            <a:off x="5376630" y="4603820"/>
            <a:ext cx="391302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>
            <a:off x="5767932" y="4603820"/>
            <a:ext cx="453076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518221" y="4372988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2</a:t>
            </a:r>
          </a:p>
        </p:txBody>
      </p:sp>
      <p:cxnSp>
        <p:nvCxnSpPr>
          <p:cNvPr id="130" name="직선 화살표 연결선 129"/>
          <p:cNvCxnSpPr/>
          <p:nvPr/>
        </p:nvCxnSpPr>
        <p:spPr>
          <a:xfrm flipH="1">
            <a:off x="7065379" y="4603820"/>
            <a:ext cx="391302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>
            <a:off x="7456681" y="4603820"/>
            <a:ext cx="453076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7206970" y="4372988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316253" y="3623725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4</a:t>
            </a:r>
            <a:endParaRPr lang="en-US" altLang="ko-KR" sz="2400" dirty="0" smtClean="0"/>
          </a:p>
        </p:txBody>
      </p:sp>
      <p:cxnSp>
        <p:nvCxnSpPr>
          <p:cNvPr id="134" name="직선 화살표 연결선 133"/>
          <p:cNvCxnSpPr/>
          <p:nvPr/>
        </p:nvCxnSpPr>
        <p:spPr>
          <a:xfrm flipH="1">
            <a:off x="6565963" y="3099705"/>
            <a:ext cx="1751091" cy="52402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/>
          <p:nvPr/>
        </p:nvCxnSpPr>
        <p:spPr>
          <a:xfrm flipH="1">
            <a:off x="9274144" y="3776125"/>
            <a:ext cx="832022" cy="57519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>
            <a:off x="10106166" y="3776125"/>
            <a:ext cx="856727" cy="57519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9822465" y="3602058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4</a:t>
            </a:r>
            <a:endParaRPr lang="en-US" altLang="ko-KR" sz="2400" dirty="0" smtClean="0"/>
          </a:p>
        </p:txBody>
      </p:sp>
      <p:cxnSp>
        <p:nvCxnSpPr>
          <p:cNvPr id="138" name="직선 화살표 연결선 137"/>
          <p:cNvCxnSpPr/>
          <p:nvPr/>
        </p:nvCxnSpPr>
        <p:spPr>
          <a:xfrm>
            <a:off x="8317054" y="3099705"/>
            <a:ext cx="1755121" cy="502353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8067343" y="2767182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8</a:t>
            </a:r>
          </a:p>
        </p:txBody>
      </p:sp>
      <p:cxnSp>
        <p:nvCxnSpPr>
          <p:cNvPr id="140" name="직선 화살표 연결선 139"/>
          <p:cNvCxnSpPr/>
          <p:nvPr/>
        </p:nvCxnSpPr>
        <p:spPr>
          <a:xfrm>
            <a:off x="5767932" y="2257168"/>
            <a:ext cx="2571767" cy="510014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09269" y="4373732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u</a:t>
            </a:r>
            <a:r>
              <a:rPr lang="en-US" altLang="ko-KR" sz="2400" dirty="0" smtClean="0"/>
              <a:t>4</a:t>
            </a:r>
          </a:p>
        </p:txBody>
      </p:sp>
      <p:cxnSp>
        <p:nvCxnSpPr>
          <p:cNvPr id="54" name="직선 화살표 연결선 53"/>
          <p:cNvCxnSpPr/>
          <p:nvPr/>
        </p:nvCxnSpPr>
        <p:spPr>
          <a:xfrm flipH="1">
            <a:off x="3535543" y="3810678"/>
            <a:ext cx="432494" cy="604044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85832" y="4414722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n</a:t>
            </a:r>
            <a:r>
              <a:rPr lang="ko-KR" altLang="en-US" sz="2400" dirty="0" smtClean="0"/>
              <a:t>３</a:t>
            </a:r>
            <a:endParaRPr lang="en-US" altLang="ko-KR" sz="2400" dirty="0" smtClean="0"/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3968037" y="3789011"/>
            <a:ext cx="411884" cy="625711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130210" y="4414722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t</a:t>
            </a:r>
            <a:r>
              <a:rPr lang="en-US" altLang="ko-KR" sz="2400" dirty="0" smtClean="0"/>
              <a:t> 2</a:t>
            </a:r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977430" y="4569467"/>
            <a:ext cx="401094" cy="660809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7719" y="5230276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r 2</a:t>
            </a: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1378524" y="4569467"/>
            <a:ext cx="443284" cy="660809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572097" y="5230276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o</a:t>
            </a:r>
            <a:r>
              <a:rPr lang="en-US" altLang="ko-KR" sz="2400" dirty="0"/>
              <a:t>2</a:t>
            </a:r>
            <a:endParaRPr lang="en-US" altLang="ko-KR" sz="2400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1128812" y="4338634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4</a:t>
            </a:r>
            <a:endParaRPr lang="en-US" altLang="ko-KR" sz="240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3675076" y="3579846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5</a:t>
            </a:r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3033050" y="3064987"/>
            <a:ext cx="891736" cy="5311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endCxn id="63" idx="0"/>
          </p:cNvCxnSpPr>
          <p:nvPr/>
        </p:nvCxnSpPr>
        <p:spPr>
          <a:xfrm flipH="1">
            <a:off x="1378523" y="3753914"/>
            <a:ext cx="614467" cy="58472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53" idx="0"/>
          </p:cNvCxnSpPr>
          <p:nvPr/>
        </p:nvCxnSpPr>
        <p:spPr>
          <a:xfrm>
            <a:off x="1992990" y="3753914"/>
            <a:ext cx="665990" cy="619818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09289" y="3579847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8</a:t>
            </a:r>
            <a:endParaRPr lang="en-US" altLang="ko-KR" sz="2400" dirty="0" smtClean="0"/>
          </a:p>
        </p:txBody>
      </p:sp>
      <p:cxnSp>
        <p:nvCxnSpPr>
          <p:cNvPr id="69" name="직선 화살표 연결선 68"/>
          <p:cNvCxnSpPr/>
          <p:nvPr/>
        </p:nvCxnSpPr>
        <p:spPr>
          <a:xfrm flipH="1">
            <a:off x="1958999" y="3064987"/>
            <a:ext cx="1074051" cy="51486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658980" y="2868872"/>
            <a:ext cx="695579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13</a:t>
            </a:r>
          </a:p>
        </p:txBody>
      </p:sp>
      <p:cxnSp>
        <p:nvCxnSpPr>
          <p:cNvPr id="71" name="직선 화살표 연결선 70"/>
          <p:cNvCxnSpPr/>
          <p:nvPr/>
        </p:nvCxnSpPr>
        <p:spPr>
          <a:xfrm flipH="1">
            <a:off x="3033050" y="2257168"/>
            <a:ext cx="2734882" cy="611704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9597"/>
              </p:ext>
            </p:extLst>
          </p:nvPr>
        </p:nvGraphicFramePr>
        <p:xfrm>
          <a:off x="631568" y="1815297"/>
          <a:ext cx="11024975" cy="565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4975"/>
              </a:tblGrid>
              <a:tr h="5654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24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(3) </a:t>
            </a:r>
            <a:r>
              <a:rPr lang="ko-KR" altLang="en-US" sz="3200" dirty="0" err="1"/>
              <a:t>허프만</a:t>
            </a:r>
            <a:r>
              <a:rPr lang="ko-KR" altLang="en-US" sz="3200" dirty="0"/>
              <a:t> 코딩을 만들기 위한 과정 그림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이진 트리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cxnSp>
        <p:nvCxnSpPr>
          <p:cNvPr id="111" name="직선 화살표 연결선 110"/>
          <p:cNvCxnSpPr/>
          <p:nvPr/>
        </p:nvCxnSpPr>
        <p:spPr>
          <a:xfrm flipH="1">
            <a:off x="8857121" y="4603818"/>
            <a:ext cx="391302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607410" y="5257913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C</a:t>
            </a:r>
            <a:r>
              <a:rPr lang="en-US" altLang="ko-KR" sz="2400" dirty="0"/>
              <a:t>1</a:t>
            </a:r>
            <a:endParaRPr lang="en-US" altLang="ko-KR" sz="2400" dirty="0" smtClean="0"/>
          </a:p>
        </p:txBody>
      </p:sp>
      <p:cxnSp>
        <p:nvCxnSpPr>
          <p:cNvPr id="113" name="직선 화살표 연결선 112"/>
          <p:cNvCxnSpPr/>
          <p:nvPr/>
        </p:nvCxnSpPr>
        <p:spPr>
          <a:xfrm>
            <a:off x="9248423" y="4603818"/>
            <a:ext cx="453076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9451788" y="5257913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l</a:t>
            </a:r>
            <a:r>
              <a:rPr lang="en-US" altLang="ko-KR" sz="2400" dirty="0" smtClean="0"/>
              <a:t> 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296168" y="5257913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e1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1219839" y="525791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f 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126918" y="525791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d1</a:t>
            </a:r>
          </a:p>
        </p:txBody>
      </p:sp>
      <p:cxnSp>
        <p:nvCxnSpPr>
          <p:cNvPr id="118" name="직선 화살표 연결선 117"/>
          <p:cNvCxnSpPr/>
          <p:nvPr/>
        </p:nvCxnSpPr>
        <p:spPr>
          <a:xfrm flipH="1">
            <a:off x="5767932" y="3797792"/>
            <a:ext cx="832022" cy="57519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971296" y="525791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a1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815674" y="5257914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err="1"/>
              <a:t>i</a:t>
            </a:r>
            <a:r>
              <a:rPr lang="en-US" altLang="ko-KR" sz="2400" dirty="0" smtClean="0"/>
              <a:t> 1</a:t>
            </a:r>
          </a:p>
        </p:txBody>
      </p:sp>
      <p:cxnSp>
        <p:nvCxnSpPr>
          <p:cNvPr id="121" name="직선 화살표 연결선 120"/>
          <p:cNvCxnSpPr/>
          <p:nvPr/>
        </p:nvCxnSpPr>
        <p:spPr>
          <a:xfrm>
            <a:off x="6599954" y="3797792"/>
            <a:ext cx="856727" cy="57519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60052" y="5257914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s</a:t>
            </a:r>
            <a:r>
              <a:rPr lang="en-US" altLang="ko-KR" sz="2400" dirty="0" smtClean="0"/>
              <a:t> 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9024446" y="4372985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2</a:t>
            </a:r>
          </a:p>
        </p:txBody>
      </p:sp>
      <p:cxnSp>
        <p:nvCxnSpPr>
          <p:cNvPr id="124" name="직선 화살표 연결선 123"/>
          <p:cNvCxnSpPr/>
          <p:nvPr/>
        </p:nvCxnSpPr>
        <p:spPr>
          <a:xfrm flipH="1">
            <a:off x="10578827" y="4603818"/>
            <a:ext cx="391302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>
            <a:off x="10970129" y="4603818"/>
            <a:ext cx="453076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0720418" y="4372986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2</a:t>
            </a:r>
          </a:p>
        </p:txBody>
      </p:sp>
      <p:cxnSp>
        <p:nvCxnSpPr>
          <p:cNvPr id="127" name="직선 화살표 연결선 126"/>
          <p:cNvCxnSpPr/>
          <p:nvPr/>
        </p:nvCxnSpPr>
        <p:spPr>
          <a:xfrm flipH="1">
            <a:off x="5376630" y="4603820"/>
            <a:ext cx="391302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>
            <a:off x="5767932" y="4603820"/>
            <a:ext cx="453076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518221" y="4372988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2</a:t>
            </a:r>
          </a:p>
        </p:txBody>
      </p:sp>
      <p:cxnSp>
        <p:nvCxnSpPr>
          <p:cNvPr id="130" name="직선 화살표 연결선 129"/>
          <p:cNvCxnSpPr/>
          <p:nvPr/>
        </p:nvCxnSpPr>
        <p:spPr>
          <a:xfrm flipH="1">
            <a:off x="7065379" y="4603820"/>
            <a:ext cx="391302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>
            <a:off x="7456681" y="4603820"/>
            <a:ext cx="453076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7206970" y="4372988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316253" y="3623725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4</a:t>
            </a:r>
            <a:endParaRPr lang="en-US" altLang="ko-KR" sz="2400" dirty="0" smtClean="0"/>
          </a:p>
        </p:txBody>
      </p:sp>
      <p:cxnSp>
        <p:nvCxnSpPr>
          <p:cNvPr id="134" name="직선 화살표 연결선 133"/>
          <p:cNvCxnSpPr/>
          <p:nvPr/>
        </p:nvCxnSpPr>
        <p:spPr>
          <a:xfrm flipH="1">
            <a:off x="6565963" y="3099705"/>
            <a:ext cx="1751091" cy="52402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/>
          <p:nvPr/>
        </p:nvCxnSpPr>
        <p:spPr>
          <a:xfrm flipH="1">
            <a:off x="9274144" y="3776125"/>
            <a:ext cx="832022" cy="57519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>
            <a:off x="10106166" y="3776125"/>
            <a:ext cx="856727" cy="57519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9822465" y="3602058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4</a:t>
            </a:r>
            <a:endParaRPr lang="en-US" altLang="ko-KR" sz="2400" dirty="0" smtClean="0"/>
          </a:p>
        </p:txBody>
      </p:sp>
      <p:cxnSp>
        <p:nvCxnSpPr>
          <p:cNvPr id="138" name="직선 화살표 연결선 137"/>
          <p:cNvCxnSpPr/>
          <p:nvPr/>
        </p:nvCxnSpPr>
        <p:spPr>
          <a:xfrm>
            <a:off x="8317054" y="3099705"/>
            <a:ext cx="1755121" cy="502353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8067343" y="2767182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8</a:t>
            </a:r>
          </a:p>
        </p:txBody>
      </p:sp>
      <p:cxnSp>
        <p:nvCxnSpPr>
          <p:cNvPr id="140" name="직선 화살표 연결선 139"/>
          <p:cNvCxnSpPr/>
          <p:nvPr/>
        </p:nvCxnSpPr>
        <p:spPr>
          <a:xfrm>
            <a:off x="5767932" y="2257168"/>
            <a:ext cx="2571767" cy="510014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09269" y="4373732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u</a:t>
            </a:r>
            <a:r>
              <a:rPr lang="en-US" altLang="ko-KR" sz="2400" dirty="0" smtClean="0"/>
              <a:t>4</a:t>
            </a:r>
          </a:p>
        </p:txBody>
      </p:sp>
      <p:cxnSp>
        <p:nvCxnSpPr>
          <p:cNvPr id="54" name="직선 화살표 연결선 53"/>
          <p:cNvCxnSpPr/>
          <p:nvPr/>
        </p:nvCxnSpPr>
        <p:spPr>
          <a:xfrm flipH="1">
            <a:off x="3535543" y="3810678"/>
            <a:ext cx="432494" cy="604044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85832" y="4414722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n</a:t>
            </a:r>
            <a:r>
              <a:rPr lang="ko-KR" altLang="en-US" sz="2400" dirty="0" smtClean="0"/>
              <a:t>３</a:t>
            </a:r>
            <a:endParaRPr lang="en-US" altLang="ko-KR" sz="2400" dirty="0" smtClean="0"/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3968037" y="3789011"/>
            <a:ext cx="411884" cy="625711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130210" y="4414722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t</a:t>
            </a:r>
            <a:r>
              <a:rPr lang="en-US" altLang="ko-KR" sz="2400" dirty="0" smtClean="0"/>
              <a:t> 2</a:t>
            </a:r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977430" y="4569467"/>
            <a:ext cx="401094" cy="660809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7719" y="5230276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r 2</a:t>
            </a: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1378524" y="4569467"/>
            <a:ext cx="443284" cy="660809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572097" y="5230276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o</a:t>
            </a:r>
            <a:r>
              <a:rPr lang="en-US" altLang="ko-KR" sz="2400" dirty="0"/>
              <a:t>2</a:t>
            </a:r>
            <a:endParaRPr lang="en-US" altLang="ko-KR" sz="2400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1128812" y="4338634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4</a:t>
            </a:r>
            <a:endParaRPr lang="en-US" altLang="ko-KR" sz="240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3675076" y="3579846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5</a:t>
            </a:r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3033050" y="3064987"/>
            <a:ext cx="891736" cy="5311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endCxn id="63" idx="0"/>
          </p:cNvCxnSpPr>
          <p:nvPr/>
        </p:nvCxnSpPr>
        <p:spPr>
          <a:xfrm flipH="1">
            <a:off x="1378523" y="3753914"/>
            <a:ext cx="614467" cy="58472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53" idx="0"/>
          </p:cNvCxnSpPr>
          <p:nvPr/>
        </p:nvCxnSpPr>
        <p:spPr>
          <a:xfrm>
            <a:off x="1992990" y="3753914"/>
            <a:ext cx="665990" cy="619818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09289" y="3579847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8</a:t>
            </a:r>
            <a:endParaRPr lang="en-US" altLang="ko-KR" sz="2400" dirty="0" smtClean="0"/>
          </a:p>
        </p:txBody>
      </p:sp>
      <p:cxnSp>
        <p:nvCxnSpPr>
          <p:cNvPr id="69" name="직선 화살표 연결선 68"/>
          <p:cNvCxnSpPr/>
          <p:nvPr/>
        </p:nvCxnSpPr>
        <p:spPr>
          <a:xfrm flipH="1">
            <a:off x="1958999" y="3064987"/>
            <a:ext cx="1074051" cy="51486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658980" y="2868872"/>
            <a:ext cx="695579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13</a:t>
            </a:r>
          </a:p>
        </p:txBody>
      </p:sp>
      <p:cxnSp>
        <p:nvCxnSpPr>
          <p:cNvPr id="71" name="직선 화살표 연결선 70"/>
          <p:cNvCxnSpPr>
            <a:endCxn id="70" idx="0"/>
          </p:cNvCxnSpPr>
          <p:nvPr/>
        </p:nvCxnSpPr>
        <p:spPr>
          <a:xfrm flipH="1">
            <a:off x="3006770" y="2257168"/>
            <a:ext cx="2761162" cy="611704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376628" y="2026335"/>
            <a:ext cx="695579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21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3954" y="21833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111446" y="21833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203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5248" y="-18123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(4) </a:t>
            </a:r>
            <a:r>
              <a:rPr lang="ko-KR" altLang="en-US" sz="3600" dirty="0" err="1"/>
              <a:t>허프만</a:t>
            </a:r>
            <a:r>
              <a:rPr lang="ko-KR" altLang="en-US" sz="3600" dirty="0"/>
              <a:t> 코딩</a:t>
            </a:r>
            <a:r>
              <a:rPr lang="en-US" altLang="ko-KR" sz="3600" dirty="0"/>
              <a:t>(</a:t>
            </a:r>
            <a:r>
              <a:rPr lang="ko-KR" altLang="en-US" sz="3600" dirty="0"/>
              <a:t>테이블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557800"/>
              </p:ext>
            </p:extLst>
          </p:nvPr>
        </p:nvGraphicFramePr>
        <p:xfrm>
          <a:off x="705708" y="983278"/>
          <a:ext cx="10464800" cy="568361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616200"/>
                <a:gridCol w="2616200"/>
                <a:gridCol w="2616200"/>
                <a:gridCol w="2616200"/>
              </a:tblGrid>
              <a:tr h="367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CHAR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CODE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CHAR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CODE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4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4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4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4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4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448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448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448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52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(5) </a:t>
            </a:r>
            <a:r>
              <a:rPr lang="ko-KR" altLang="en-US" dirty="0"/>
              <a:t>인코딩 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5290" y="3889518"/>
            <a:ext cx="10515600" cy="94228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 smtClean="0"/>
              <a:t>110000111010110010000111011110001001010100010010111010000101000000010101011</a:t>
            </a:r>
            <a:endParaRPr lang="en-US" altLang="ko-KR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795291" y="1696995"/>
            <a:ext cx="825867" cy="477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500" dirty="0" smtClean="0"/>
              <a:t>원</a:t>
            </a:r>
            <a:r>
              <a:rPr lang="ko-KR" altLang="en-US" sz="2500" dirty="0"/>
              <a:t>문</a:t>
            </a:r>
            <a:endParaRPr lang="en-US" altLang="ko-KR" sz="25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95291" y="2307336"/>
            <a:ext cx="3671454" cy="477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500" dirty="0"/>
              <a:t>Culture foundation </a:t>
            </a:r>
            <a:r>
              <a:rPr lang="en-US" altLang="ko-KR" sz="2500" dirty="0" smtClean="0"/>
              <a:t>runs</a:t>
            </a:r>
            <a:endParaRPr lang="en-US" altLang="ko-KR" sz="2500" dirty="0"/>
          </a:p>
        </p:txBody>
      </p:sp>
      <p:sp>
        <p:nvSpPr>
          <p:cNvPr id="6" name="TextBox 5"/>
          <p:cNvSpPr txBox="1"/>
          <p:nvPr/>
        </p:nvSpPr>
        <p:spPr>
          <a:xfrm>
            <a:off x="795291" y="3294930"/>
            <a:ext cx="1899879" cy="477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500" dirty="0" err="1" smtClean="0"/>
              <a:t>인코딩</a:t>
            </a:r>
            <a:r>
              <a:rPr lang="ko-KR" altLang="en-US" sz="2500" dirty="0" smtClean="0"/>
              <a:t> 결과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29913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(1)</a:t>
            </a:r>
            <a:r>
              <a:rPr lang="ko-KR" altLang="en-US" dirty="0"/>
              <a:t> 코딩할 </a:t>
            </a:r>
            <a:r>
              <a:rPr lang="ko-KR" altLang="en-US" dirty="0" err="1"/>
              <a:t>영문장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ulture </a:t>
            </a:r>
            <a:r>
              <a:rPr lang="en-US" altLang="ko-KR" dirty="0"/>
              <a:t>foundation</a:t>
            </a:r>
            <a:r>
              <a:rPr lang="ko-KR" altLang="en-US" dirty="0"/>
              <a:t> </a:t>
            </a:r>
            <a:r>
              <a:rPr lang="en-US" altLang="ko-KR" dirty="0"/>
              <a:t>runs</a:t>
            </a:r>
          </a:p>
          <a:p>
            <a:r>
              <a:rPr lang="en-US" altLang="ko-KR" dirty="0"/>
              <a:t>C u l t r e f o n d a I s </a:t>
            </a:r>
          </a:p>
          <a:p>
            <a:r>
              <a:rPr lang="ko-KR" altLang="en-US" dirty="0"/>
              <a:t>총</a:t>
            </a:r>
            <a:r>
              <a:rPr lang="en-US" altLang="ko-KR" dirty="0"/>
              <a:t> 13</a:t>
            </a:r>
            <a:r>
              <a:rPr lang="ko-KR" altLang="en-US" dirty="0"/>
              <a:t>개의 다른 알파벳을 가진다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* </a:t>
            </a:r>
            <a:r>
              <a:rPr lang="ko-KR" altLang="en-US" dirty="0"/>
              <a:t>출처 </a:t>
            </a:r>
            <a:r>
              <a:rPr lang="en-US" altLang="ko-KR" dirty="0"/>
              <a:t>*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http://www.koreaherald.com/view.php?ud=20170523000675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749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(5) </a:t>
            </a:r>
            <a:r>
              <a:rPr lang="ko-KR" altLang="en-US" dirty="0"/>
              <a:t>인코딩 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5291" y="3226578"/>
            <a:ext cx="10515600" cy="94228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 smtClean="0"/>
              <a:t>110000111010110010000111011110001001010100010010111010000101000000010101011</a:t>
            </a:r>
            <a:endParaRPr lang="en-US" altLang="ko-KR" sz="2500" dirty="0"/>
          </a:p>
        </p:txBody>
      </p:sp>
      <p:sp>
        <p:nvSpPr>
          <p:cNvPr id="5" name="TextBox 4"/>
          <p:cNvSpPr txBox="1"/>
          <p:nvPr/>
        </p:nvSpPr>
        <p:spPr>
          <a:xfrm>
            <a:off x="795291" y="1598676"/>
            <a:ext cx="3671454" cy="477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500" dirty="0"/>
              <a:t>Culture foundation </a:t>
            </a:r>
            <a:r>
              <a:rPr lang="en-US" altLang="ko-KR" sz="2500" dirty="0" smtClean="0"/>
              <a:t>runs</a:t>
            </a:r>
            <a:endParaRPr lang="en-US" altLang="ko-KR" sz="2500" dirty="0"/>
          </a:p>
        </p:txBody>
      </p:sp>
      <p:sp>
        <p:nvSpPr>
          <p:cNvPr id="7" name="TextBox 6"/>
          <p:cNvSpPr txBox="1"/>
          <p:nvPr/>
        </p:nvSpPr>
        <p:spPr>
          <a:xfrm>
            <a:off x="795291" y="2453640"/>
            <a:ext cx="974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공백 제외 총 </a:t>
            </a:r>
            <a:r>
              <a:rPr lang="en-US" altLang="ko-KR" dirty="0" smtClean="0"/>
              <a:t>21</a:t>
            </a:r>
            <a:r>
              <a:rPr lang="ko-KR" altLang="en-US" dirty="0" smtClean="0"/>
              <a:t>자로 </a:t>
            </a:r>
            <a:r>
              <a:rPr lang="en-US" altLang="ko-KR" dirty="0" smtClean="0"/>
              <a:t>ASCII </a:t>
            </a:r>
            <a:r>
              <a:rPr lang="ko-KR" altLang="en-US" dirty="0" smtClean="0"/>
              <a:t>코드를 사용할 경우 </a:t>
            </a:r>
            <a:r>
              <a:rPr lang="en-US" altLang="ko-KR" dirty="0" smtClean="0"/>
              <a:t>8bits * 21 = 168bits</a:t>
            </a:r>
            <a:r>
              <a:rPr lang="ko-KR" altLang="en-US" dirty="0" smtClean="0"/>
              <a:t>의 공간을 사용하게 된다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5291" y="4566166"/>
            <a:ext cx="7087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허프만</a:t>
            </a:r>
            <a:r>
              <a:rPr lang="ko-KR" altLang="en-US" dirty="0" smtClean="0"/>
              <a:t> 부호화 방법으로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할 경우 총 </a:t>
            </a:r>
            <a:r>
              <a:rPr lang="en-US" altLang="ko-KR" dirty="0" smtClean="0"/>
              <a:t>75bits</a:t>
            </a:r>
            <a:r>
              <a:rPr lang="ko-KR" altLang="en-US" dirty="0" smtClean="0"/>
              <a:t>를 사용하게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948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(6)</a:t>
            </a:r>
            <a:r>
              <a:rPr lang="ko-KR" altLang="en-US" dirty="0"/>
              <a:t>인코딩에 따른 간략한 디코딩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나온 결과</a:t>
            </a:r>
            <a:r>
              <a:rPr lang="en-US" altLang="ko-KR" dirty="0"/>
              <a:t>) </a:t>
            </a:r>
            <a:r>
              <a:rPr lang="ko-KR" altLang="en-US" dirty="0"/>
              <a:t>에서 </a:t>
            </a:r>
            <a:r>
              <a:rPr lang="en-US" altLang="ko-KR" dirty="0"/>
              <a:t>0</a:t>
            </a:r>
            <a:r>
              <a:rPr lang="ko-KR" altLang="en-US" dirty="0"/>
              <a:t>을 만나면 왼쪽 서브 트리로 이동하고 </a:t>
            </a:r>
            <a:r>
              <a:rPr lang="en-US" altLang="ko-KR" dirty="0"/>
              <a:t>1</a:t>
            </a:r>
            <a:r>
              <a:rPr lang="ko-KR" altLang="en-US" dirty="0"/>
              <a:t>을 만나면 오른쪽 서브 트리로 이동한다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0 -&gt; </a:t>
            </a:r>
            <a:r>
              <a:rPr lang="ko-KR" altLang="en-US" dirty="0"/>
              <a:t>왼쪽 이동</a:t>
            </a:r>
            <a:endParaRPr lang="en-US" altLang="ko-KR" dirty="0"/>
          </a:p>
          <a:p>
            <a:r>
              <a:rPr lang="en-US" altLang="ko-KR" dirty="0"/>
              <a:t>1 -&gt; </a:t>
            </a:r>
            <a:r>
              <a:rPr lang="ko-KR" altLang="en-US" dirty="0"/>
              <a:t>오른쪽 이동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이동하고 나서 단말 노드를 만나게 되면 해당하는 알파벳을 출력하고 다시 </a:t>
            </a:r>
            <a:r>
              <a:rPr lang="en-US" altLang="ko-KR" dirty="0"/>
              <a:t>root </a:t>
            </a:r>
            <a:r>
              <a:rPr lang="ko-KR" altLang="en-US" dirty="0"/>
              <a:t>부터 똑같은 과정을 반복한다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61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1240" y="299811"/>
            <a:ext cx="5464629" cy="990146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 (2) </a:t>
            </a:r>
            <a:r>
              <a:rPr lang="ko-KR" altLang="en-US" sz="3000" dirty="0" err="1"/>
              <a:t>영문장</a:t>
            </a:r>
            <a:r>
              <a:rPr lang="ko-KR" altLang="en-US" sz="3000" dirty="0"/>
              <a:t> 출처 및 스크린샷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6" y="1289957"/>
            <a:ext cx="7984462" cy="5110842"/>
          </a:xfrm>
        </p:spPr>
      </p:pic>
      <p:sp>
        <p:nvSpPr>
          <p:cNvPr id="6" name="직사각형 5"/>
          <p:cNvSpPr/>
          <p:nvPr/>
        </p:nvSpPr>
        <p:spPr>
          <a:xfrm>
            <a:off x="8931729" y="3123042"/>
            <a:ext cx="27214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출처 </a:t>
            </a:r>
            <a:r>
              <a:rPr lang="en-US" altLang="ko-KR" dirty="0"/>
              <a:t>*</a:t>
            </a:r>
          </a:p>
          <a:p>
            <a:r>
              <a:rPr lang="en-US" altLang="ko-KR" dirty="0"/>
              <a:t> </a:t>
            </a:r>
            <a:r>
              <a:rPr lang="en-US" altLang="ko-KR" dirty="0">
                <a:hlinkClick r:id="rId3"/>
              </a:rPr>
              <a:t>http://www.koreaherald.com/view.php?ud=20170523000675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677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(3) </a:t>
            </a:r>
            <a:r>
              <a:rPr lang="ko-KR" altLang="en-US" sz="3200" dirty="0" err="1"/>
              <a:t>허프만</a:t>
            </a:r>
            <a:r>
              <a:rPr lang="ko-KR" altLang="en-US" sz="3200" dirty="0"/>
              <a:t> 코딩을 만들기 위한 과정 그림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우선순위 큐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983478"/>
              </p:ext>
            </p:extLst>
          </p:nvPr>
        </p:nvGraphicFramePr>
        <p:xfrm>
          <a:off x="631568" y="1815297"/>
          <a:ext cx="11024975" cy="565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075"/>
                <a:gridCol w="848075"/>
                <a:gridCol w="848075"/>
                <a:gridCol w="848075"/>
                <a:gridCol w="848075"/>
                <a:gridCol w="848075"/>
                <a:gridCol w="848075"/>
                <a:gridCol w="848075"/>
                <a:gridCol w="848075"/>
                <a:gridCol w="848075"/>
                <a:gridCol w="848075"/>
                <a:gridCol w="848075"/>
                <a:gridCol w="848075"/>
              </a:tblGrid>
              <a:tr h="5654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>
            <a:off x="1079155" y="21088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9444" y="28288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u</a:t>
            </a:r>
            <a:r>
              <a:rPr lang="en-US" altLang="ko-KR" sz="2400" dirty="0" smtClean="0"/>
              <a:t>4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931771" y="21088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82060" y="28288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n</a:t>
            </a:r>
            <a:r>
              <a:rPr lang="ko-KR" altLang="en-US" sz="2400" dirty="0" smtClean="0"/>
              <a:t>３</a:t>
            </a:r>
            <a:endParaRPr lang="en-US" altLang="ko-KR" sz="2400" dirty="0" smtClean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776149" y="21088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526438" y="28288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t</a:t>
            </a:r>
            <a:r>
              <a:rPr lang="en-US" altLang="ko-KR" sz="2400" dirty="0" smtClean="0"/>
              <a:t> 2</a:t>
            </a: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3620527" y="21088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370816" y="28288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r 2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4464905" y="21088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215194" y="28288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o2</a:t>
            </a: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5309283" y="21088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059572" y="28288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C1</a:t>
            </a: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6153661" y="21088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903949" y="28288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l</a:t>
            </a:r>
            <a:r>
              <a:rPr lang="en-US" altLang="ko-KR" sz="2400" dirty="0" smtClean="0"/>
              <a:t> 1</a:t>
            </a: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6998039" y="21088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748328" y="28288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e1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7842417" y="21088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8686795" y="21088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9531173" y="21088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10375551" y="21088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11219929" y="21088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592706" y="28288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f 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437084" y="28288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d1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281462" y="28288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a1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125840" y="28288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err="1"/>
              <a:t>i</a:t>
            </a:r>
            <a:r>
              <a:rPr lang="en-US" altLang="ko-KR" sz="2400" dirty="0" smtClean="0"/>
              <a:t> 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970218" y="28288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s</a:t>
            </a:r>
            <a:r>
              <a:rPr lang="en-US" altLang="ko-KR" sz="2400" dirty="0" smtClean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65992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(3) </a:t>
            </a:r>
            <a:r>
              <a:rPr lang="ko-KR" altLang="en-US" sz="3200" dirty="0" err="1"/>
              <a:t>허프만</a:t>
            </a:r>
            <a:r>
              <a:rPr lang="ko-KR" altLang="en-US" sz="3200" dirty="0"/>
              <a:t> 코딩을 만들기 위한 과정 그림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이진 트리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676528"/>
              </p:ext>
            </p:extLst>
          </p:nvPr>
        </p:nvGraphicFramePr>
        <p:xfrm>
          <a:off x="631568" y="1815297"/>
          <a:ext cx="11024975" cy="565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075"/>
                <a:gridCol w="848075"/>
                <a:gridCol w="848075"/>
                <a:gridCol w="848075"/>
                <a:gridCol w="848075"/>
                <a:gridCol w="848075"/>
                <a:gridCol w="848075"/>
                <a:gridCol w="848075"/>
                <a:gridCol w="848075"/>
                <a:gridCol w="848075"/>
                <a:gridCol w="848075"/>
                <a:gridCol w="1696150"/>
              </a:tblGrid>
              <a:tr h="5654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>
            <a:off x="1079155" y="21088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9444" y="28288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u</a:t>
            </a:r>
            <a:r>
              <a:rPr lang="en-US" altLang="ko-KR" sz="2400" dirty="0" smtClean="0"/>
              <a:t>4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931771" y="21088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82060" y="28288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n</a:t>
            </a:r>
            <a:r>
              <a:rPr lang="ko-KR" altLang="en-US" sz="2400" dirty="0" smtClean="0"/>
              <a:t>３</a:t>
            </a:r>
            <a:endParaRPr lang="en-US" altLang="ko-KR" sz="2400" dirty="0" smtClean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776149" y="21088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526438" y="28288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t</a:t>
            </a:r>
            <a:r>
              <a:rPr lang="en-US" altLang="ko-KR" sz="2400" dirty="0" smtClean="0"/>
              <a:t> 2</a:t>
            </a: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3620527" y="21088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370816" y="28288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r 2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4464905" y="21088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215194" y="28288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o</a:t>
            </a:r>
            <a:r>
              <a:rPr lang="en-US" altLang="ko-KR" sz="2400" dirty="0"/>
              <a:t>2</a:t>
            </a:r>
            <a:endParaRPr lang="en-US" altLang="ko-KR" sz="2400" dirty="0" smtClean="0"/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6998039" y="21088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748328" y="28288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e1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7842417" y="21088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592706" y="28288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f 1</a:t>
            </a:r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8686795" y="21088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437084" y="28288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d1</a:t>
            </a: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9531173" y="21088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281462" y="28288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a1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125839" y="3659881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err="1"/>
              <a:t>i</a:t>
            </a:r>
            <a:r>
              <a:rPr lang="en-US" altLang="ko-KR" sz="2400" dirty="0" smtClean="0"/>
              <a:t> 1</a:t>
            </a: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10766846" y="205495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970217" y="3659881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s</a:t>
            </a:r>
            <a:r>
              <a:rPr lang="en-US" altLang="ko-KR" sz="2400" dirty="0" smtClean="0"/>
              <a:t> 1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10375544" y="3005787"/>
            <a:ext cx="391302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10766846" y="3005787"/>
            <a:ext cx="453076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517135" y="2774955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2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5309283" y="21088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59572" y="28288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C1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6153661" y="21088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03949" y="28288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l</a:t>
            </a:r>
            <a:r>
              <a:rPr lang="en-US" altLang="ko-KR" sz="2400" dirty="0" smtClean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3137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(3) </a:t>
            </a:r>
            <a:r>
              <a:rPr lang="ko-KR" altLang="en-US" sz="3200" dirty="0" err="1"/>
              <a:t>허프만</a:t>
            </a:r>
            <a:r>
              <a:rPr lang="ko-KR" altLang="en-US" sz="3200" dirty="0"/>
              <a:t> 코딩을 만들기 위한 과정 그림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이진 트리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923360"/>
              </p:ext>
            </p:extLst>
          </p:nvPr>
        </p:nvGraphicFramePr>
        <p:xfrm>
          <a:off x="631568" y="1815297"/>
          <a:ext cx="11024975" cy="565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075"/>
                <a:gridCol w="848075"/>
                <a:gridCol w="848075"/>
                <a:gridCol w="848075"/>
                <a:gridCol w="848075"/>
                <a:gridCol w="848075"/>
                <a:gridCol w="848075"/>
                <a:gridCol w="848075"/>
                <a:gridCol w="848075"/>
                <a:gridCol w="1696150"/>
                <a:gridCol w="1696150"/>
              </a:tblGrid>
              <a:tr h="5654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>
            <a:off x="1079155" y="21088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9444" y="28288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u</a:t>
            </a:r>
            <a:r>
              <a:rPr lang="en-US" altLang="ko-KR" sz="2400" dirty="0" smtClean="0"/>
              <a:t>4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931771" y="21088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82060" y="28288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n</a:t>
            </a:r>
            <a:r>
              <a:rPr lang="ko-KR" altLang="en-US" sz="2400" dirty="0" smtClean="0"/>
              <a:t>３</a:t>
            </a:r>
            <a:endParaRPr lang="en-US" altLang="ko-KR" sz="2400" dirty="0" smtClean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776149" y="21088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526438" y="28288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t</a:t>
            </a:r>
            <a:r>
              <a:rPr lang="en-US" altLang="ko-KR" sz="2400" dirty="0" smtClean="0"/>
              <a:t> 2</a:t>
            </a: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3620527" y="21088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370816" y="28288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r 2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4464905" y="21088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215194" y="28288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o</a:t>
            </a:r>
            <a:r>
              <a:rPr lang="en-US" altLang="ko-KR" sz="2400" dirty="0"/>
              <a:t>2</a:t>
            </a:r>
            <a:endParaRPr lang="en-US" altLang="ko-KR" sz="2400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8437083" y="3659882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d1</a:t>
            </a: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9078097" y="205495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281461" y="3659882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a1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125839" y="3659881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err="1"/>
              <a:t>i</a:t>
            </a:r>
            <a:r>
              <a:rPr lang="en-US" altLang="ko-KR" sz="2400" dirty="0" smtClean="0"/>
              <a:t> 1</a:t>
            </a:r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10766846" y="205495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970217" y="3659881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s</a:t>
            </a:r>
            <a:r>
              <a:rPr lang="en-US" altLang="ko-KR" sz="2400" dirty="0" smtClean="0"/>
              <a:t> 1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686795" y="3005787"/>
            <a:ext cx="391302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9078097" y="3005787"/>
            <a:ext cx="453076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28386" y="2774955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2</a:t>
            </a:r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10375544" y="3005787"/>
            <a:ext cx="391302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10766846" y="3005787"/>
            <a:ext cx="453076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517135" y="2774955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2</a:t>
            </a: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5309283" y="21088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059572" y="28288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C1</a:t>
            </a: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6153661" y="21088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903949" y="28288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l</a:t>
            </a:r>
            <a:r>
              <a:rPr lang="en-US" altLang="ko-KR" sz="2400" dirty="0" smtClean="0"/>
              <a:t> 1</a:t>
            </a: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6998039" y="21088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748328" y="28288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e1</a:t>
            </a:r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7842417" y="21088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592706" y="28288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f 1</a:t>
            </a:r>
          </a:p>
        </p:txBody>
      </p:sp>
    </p:spTree>
    <p:extLst>
      <p:ext uri="{BB962C8B-B14F-4D97-AF65-F5344CB8AC3E}">
        <p14:creationId xmlns:p14="http://schemas.microsoft.com/office/powerpoint/2010/main" val="383270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(3) </a:t>
            </a:r>
            <a:r>
              <a:rPr lang="ko-KR" altLang="en-US" sz="3200" dirty="0" err="1"/>
              <a:t>허프만</a:t>
            </a:r>
            <a:r>
              <a:rPr lang="ko-KR" altLang="en-US" sz="3200" dirty="0"/>
              <a:t> 코딩을 만들기 위한 과정 그림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이진 트리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420003"/>
              </p:ext>
            </p:extLst>
          </p:nvPr>
        </p:nvGraphicFramePr>
        <p:xfrm>
          <a:off x="631568" y="1815297"/>
          <a:ext cx="11024975" cy="565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075"/>
                <a:gridCol w="848075"/>
                <a:gridCol w="848075"/>
                <a:gridCol w="848075"/>
                <a:gridCol w="848075"/>
                <a:gridCol w="848075"/>
                <a:gridCol w="848075"/>
                <a:gridCol w="1696150"/>
                <a:gridCol w="1696150"/>
                <a:gridCol w="1696150"/>
              </a:tblGrid>
              <a:tr h="5654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>
            <a:off x="1079155" y="21088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9444" y="28288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u</a:t>
            </a:r>
            <a:r>
              <a:rPr lang="en-US" altLang="ko-KR" sz="2400" dirty="0" smtClean="0"/>
              <a:t>4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931771" y="21088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82060" y="28288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n</a:t>
            </a:r>
            <a:r>
              <a:rPr lang="ko-KR" altLang="en-US" sz="2400" dirty="0" smtClean="0"/>
              <a:t>３</a:t>
            </a:r>
            <a:endParaRPr lang="en-US" altLang="ko-KR" sz="2400" dirty="0" smtClean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776149" y="21088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526438" y="28288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t</a:t>
            </a:r>
            <a:r>
              <a:rPr lang="en-US" altLang="ko-KR" sz="2400" dirty="0" smtClean="0"/>
              <a:t> 2</a:t>
            </a: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3620527" y="21088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370816" y="28288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r 2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4464905" y="21088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215194" y="28288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o</a:t>
            </a:r>
            <a:r>
              <a:rPr lang="en-US" altLang="ko-KR" sz="2400" dirty="0"/>
              <a:t>2</a:t>
            </a:r>
            <a:endParaRPr lang="en-US" altLang="ko-KR" sz="2400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6748328" y="3713812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e1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7422288" y="21088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592706" y="3713812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f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37083" y="3659882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d1</a:t>
            </a: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9078097" y="205495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281461" y="3659882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a1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125839" y="3659881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err="1"/>
              <a:t>i</a:t>
            </a:r>
            <a:r>
              <a:rPr lang="en-US" altLang="ko-KR" sz="2400" dirty="0" smtClean="0"/>
              <a:t> 1</a:t>
            </a:r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10766846" y="205495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970217" y="3659881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s</a:t>
            </a:r>
            <a:r>
              <a:rPr lang="en-US" altLang="ko-KR" sz="2400" dirty="0" smtClean="0"/>
              <a:t> 1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7030987" y="3059717"/>
            <a:ext cx="391302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7422289" y="3059717"/>
            <a:ext cx="453076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72578" y="2828885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2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686795" y="3005787"/>
            <a:ext cx="391302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9078097" y="3005787"/>
            <a:ext cx="453076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28386" y="2774955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2</a:t>
            </a:r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10375544" y="3005787"/>
            <a:ext cx="391302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10766846" y="3005787"/>
            <a:ext cx="453076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517135" y="2774955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2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5309283" y="21088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059572" y="28288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C1</a:t>
            </a: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6153661" y="21088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903949" y="28288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l</a:t>
            </a:r>
            <a:r>
              <a:rPr lang="en-US" altLang="ko-KR" sz="2400" dirty="0" smtClean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45230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(3) </a:t>
            </a:r>
            <a:r>
              <a:rPr lang="ko-KR" altLang="en-US" sz="3200" dirty="0" err="1"/>
              <a:t>허프만</a:t>
            </a:r>
            <a:r>
              <a:rPr lang="ko-KR" altLang="en-US" sz="3200" dirty="0"/>
              <a:t> 코딩을 만들기 위한 과정 그림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이진 트리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313032"/>
              </p:ext>
            </p:extLst>
          </p:nvPr>
        </p:nvGraphicFramePr>
        <p:xfrm>
          <a:off x="631568" y="1815297"/>
          <a:ext cx="11024975" cy="565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075"/>
                <a:gridCol w="848075"/>
                <a:gridCol w="848075"/>
                <a:gridCol w="848075"/>
                <a:gridCol w="848075"/>
                <a:gridCol w="1696150"/>
                <a:gridCol w="1696150"/>
                <a:gridCol w="1696150"/>
                <a:gridCol w="1696150"/>
              </a:tblGrid>
              <a:tr h="5654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>
            <a:off x="1079155" y="21088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9444" y="28288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u</a:t>
            </a:r>
            <a:r>
              <a:rPr lang="en-US" altLang="ko-KR" sz="2400" dirty="0" smtClean="0"/>
              <a:t>4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931771" y="21088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82060" y="28288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n</a:t>
            </a:r>
            <a:r>
              <a:rPr lang="ko-KR" altLang="en-US" sz="2400" dirty="0" smtClean="0"/>
              <a:t>３</a:t>
            </a:r>
            <a:endParaRPr lang="en-US" altLang="ko-KR" sz="2400" dirty="0" smtClean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776149" y="21088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526438" y="28288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t</a:t>
            </a:r>
            <a:r>
              <a:rPr lang="en-US" altLang="ko-KR" sz="2400" dirty="0" smtClean="0"/>
              <a:t> 2</a:t>
            </a: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3620527" y="21088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370816" y="28288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r 2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4464905" y="21088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215194" y="2828885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o</a:t>
            </a:r>
            <a:r>
              <a:rPr lang="en-US" altLang="ko-KR" sz="2400" dirty="0"/>
              <a:t>2</a:t>
            </a:r>
            <a:endParaRPr lang="en-US" altLang="ko-KR" sz="2400" dirty="0" smtClean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5309281" y="3059717"/>
            <a:ext cx="391302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059570" y="3713812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C</a:t>
            </a:r>
            <a:r>
              <a:rPr lang="en-US" altLang="ko-KR" sz="2400" dirty="0"/>
              <a:t>1</a:t>
            </a:r>
            <a:endParaRPr lang="en-US" altLang="ko-KR" sz="2400" dirty="0" smtClean="0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5700583" y="3059717"/>
            <a:ext cx="453076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903948" y="3713812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l</a:t>
            </a:r>
            <a:r>
              <a:rPr lang="en-US" altLang="ko-KR" sz="2400" dirty="0" smtClean="0"/>
              <a:t>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748328" y="3713812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e1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7422288" y="210888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592706" y="3713812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f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37083" y="3659882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d1</a:t>
            </a: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9078097" y="205495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281461" y="3659882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a1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125839" y="3659881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err="1"/>
              <a:t>i</a:t>
            </a:r>
            <a:r>
              <a:rPr lang="en-US" altLang="ko-KR" sz="2400" dirty="0" smtClean="0"/>
              <a:t> 1</a:t>
            </a:r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10766846" y="2054955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970217" y="3659881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s</a:t>
            </a:r>
            <a:r>
              <a:rPr lang="en-US" altLang="ko-KR" sz="2400" dirty="0" smtClean="0"/>
              <a:t>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76606" y="2828884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2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5726316" y="2108884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7030987" y="3059717"/>
            <a:ext cx="391302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7422289" y="3059717"/>
            <a:ext cx="453076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72578" y="2828885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2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686795" y="3005787"/>
            <a:ext cx="391302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9078097" y="3005787"/>
            <a:ext cx="453076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28386" y="2774955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2</a:t>
            </a:r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10375544" y="3005787"/>
            <a:ext cx="391302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10766846" y="3005787"/>
            <a:ext cx="453076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517135" y="2774955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5230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(3) </a:t>
            </a:r>
            <a:r>
              <a:rPr lang="ko-KR" altLang="en-US" sz="3200" dirty="0" err="1"/>
              <a:t>허프만</a:t>
            </a:r>
            <a:r>
              <a:rPr lang="ko-KR" altLang="en-US" sz="3200" dirty="0"/>
              <a:t> 코딩을 만들기 위한 과정 그림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이진 트리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282536"/>
              </p:ext>
            </p:extLst>
          </p:nvPr>
        </p:nvGraphicFramePr>
        <p:xfrm>
          <a:off x="631568" y="1815297"/>
          <a:ext cx="11024975" cy="565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300"/>
                <a:gridCol w="848075"/>
                <a:gridCol w="848075"/>
                <a:gridCol w="848075"/>
                <a:gridCol w="848075"/>
                <a:gridCol w="848075"/>
                <a:gridCol w="1696150"/>
                <a:gridCol w="1696150"/>
              </a:tblGrid>
              <a:tr h="5654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>
            <a:off x="4464904" y="2103954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15193" y="2823954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u</a:t>
            </a:r>
            <a:r>
              <a:rPr lang="en-US" altLang="ko-KR" sz="2400" dirty="0" smtClean="0"/>
              <a:t>4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5317520" y="2103954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67809" y="2823954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n</a:t>
            </a:r>
            <a:r>
              <a:rPr lang="ko-KR" altLang="en-US" sz="2400" dirty="0" smtClean="0"/>
              <a:t>３</a:t>
            </a:r>
            <a:endParaRPr lang="en-US" altLang="ko-KR" sz="2400" dirty="0" smtClean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6161898" y="2103954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912187" y="2823954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t</a:t>
            </a:r>
            <a:r>
              <a:rPr lang="en-US" altLang="ko-KR" sz="2400" dirty="0" smtClean="0"/>
              <a:t> 2</a:t>
            </a: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7006276" y="2103954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756565" y="2823954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r 2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7850654" y="2103954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600943" y="2823954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o</a:t>
            </a:r>
            <a:r>
              <a:rPr lang="en-US" altLang="ko-KR" sz="2400" dirty="0"/>
              <a:t>2</a:t>
            </a:r>
            <a:endParaRPr lang="en-US" altLang="ko-KR" sz="2400" dirty="0" smtClean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695030" y="3054786"/>
            <a:ext cx="391302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445319" y="3708881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C</a:t>
            </a:r>
            <a:r>
              <a:rPr lang="en-US" altLang="ko-KR" sz="2400" dirty="0"/>
              <a:t>1</a:t>
            </a:r>
            <a:endParaRPr lang="en-US" altLang="ko-KR" sz="2400" dirty="0" smtClean="0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9086332" y="3054786"/>
            <a:ext cx="453076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289697" y="3708881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l</a:t>
            </a:r>
            <a:r>
              <a:rPr lang="en-US" altLang="ko-KR" sz="2400" dirty="0" smtClean="0"/>
              <a:t>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134077" y="3708881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e1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10808037" y="2103954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978455" y="3708881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f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21194" y="4458142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d1</a:t>
            </a:r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1462208" y="2998019"/>
            <a:ext cx="832022" cy="57519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665572" y="4458142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a1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509950" y="4458141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err="1"/>
              <a:t>i</a:t>
            </a:r>
            <a:r>
              <a:rPr lang="en-US" altLang="ko-KR" sz="2400" dirty="0" smtClean="0"/>
              <a:t> 1</a:t>
            </a:r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2294230" y="2998019"/>
            <a:ext cx="856727" cy="57519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354328" y="4458141"/>
            <a:ext cx="499421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s</a:t>
            </a:r>
            <a:r>
              <a:rPr lang="en-US" altLang="ko-KR" sz="2400" dirty="0" smtClean="0"/>
              <a:t>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862355" y="2823953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2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9112065" y="2103953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10416736" y="3054786"/>
            <a:ext cx="391302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10808038" y="3054786"/>
            <a:ext cx="453076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558327" y="2823954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2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1070906" y="3804047"/>
            <a:ext cx="391302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1462208" y="3804047"/>
            <a:ext cx="453076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12497" y="3573215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2</a:t>
            </a:r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2759655" y="3804047"/>
            <a:ext cx="391302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150957" y="3804047"/>
            <a:ext cx="453076" cy="6540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901246" y="3573215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 smtClean="0"/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10529" y="2823952"/>
            <a:ext cx="499421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altLang="ko-KR" sz="2400" dirty="0"/>
              <a:t>4</a:t>
            </a:r>
            <a:endParaRPr lang="en-US" altLang="ko-KR" sz="2400" dirty="0" smtClean="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2260239" y="2103952"/>
            <a:ext cx="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30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753</Words>
  <Application>Microsoft Office PowerPoint</Application>
  <PresentationFormat>사용자 지정</PresentationFormat>
  <Paragraphs>347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허프만 코딩 숙제 </vt:lpstr>
      <vt:lpstr>(1) 코딩할 영문장</vt:lpstr>
      <vt:lpstr> (2) 영문장 출처 및 스크린샷</vt:lpstr>
      <vt:lpstr>(3) 허프만 코딩을 만들기 위한 과정 그림(우선순위 큐)</vt:lpstr>
      <vt:lpstr>(3) 허프만 코딩을 만들기 위한 과정 그림(이진 트리)</vt:lpstr>
      <vt:lpstr>(3) 허프만 코딩을 만들기 위한 과정 그림(이진 트리)</vt:lpstr>
      <vt:lpstr>(3) 허프만 코딩을 만들기 위한 과정 그림(이진 트리)</vt:lpstr>
      <vt:lpstr>(3) 허프만 코딩을 만들기 위한 과정 그림(이진 트리)</vt:lpstr>
      <vt:lpstr>(3) 허프만 코딩을 만들기 위한 과정 그림(이진 트리)</vt:lpstr>
      <vt:lpstr>(3) 허프만 코딩을 만들기 위한 과정 그림(이진 트리)</vt:lpstr>
      <vt:lpstr>(3) 허프만 코딩을 만들기 위한 과정 그림(이진 트리)</vt:lpstr>
      <vt:lpstr>(3) 허프만 코딩을 만들기 위한 과정 그림(이진 트리)</vt:lpstr>
      <vt:lpstr>(3) 허프만 코딩을 만들기 위한 과정 그림(이진 트리)</vt:lpstr>
      <vt:lpstr>(3) 허프만 코딩을 만들기 위한 과정 그림(이진 트리)</vt:lpstr>
      <vt:lpstr>(3) 허프만 코딩을 만들기 위한 과정 그림(이진 트리)</vt:lpstr>
      <vt:lpstr>(3) 허프만 코딩을 만들기 위한 과정 그림(이진 트리)</vt:lpstr>
      <vt:lpstr>(3) 허프만 코딩을 만들기 위한 과정 그림(이진 트리)</vt:lpstr>
      <vt:lpstr>(4) 허프만 코딩(테이블)</vt:lpstr>
      <vt:lpstr>(5) 인코딩 결과</vt:lpstr>
      <vt:lpstr>(5) 인코딩 결과</vt:lpstr>
      <vt:lpstr>(6)인코딩에 따른 간략한 디코딩 방법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허프만 코딩 숙제</dc:title>
  <dc:creator>김은숙</dc:creator>
  <cp:lastModifiedBy>user</cp:lastModifiedBy>
  <cp:revision>20</cp:revision>
  <dcterms:created xsi:type="dcterms:W3CDTF">2017-05-29T06:13:23Z</dcterms:created>
  <dcterms:modified xsi:type="dcterms:W3CDTF">2017-05-30T00:10:37Z</dcterms:modified>
</cp:coreProperties>
</file>