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37"/>
  </p:notesMasterIdLst>
  <p:sldIdLst>
    <p:sldId id="264" r:id="rId2"/>
    <p:sldId id="265" r:id="rId3"/>
    <p:sldId id="309" r:id="rId4"/>
    <p:sldId id="334" r:id="rId5"/>
    <p:sldId id="335" r:id="rId6"/>
    <p:sldId id="336" r:id="rId7"/>
    <p:sldId id="317" r:id="rId8"/>
    <p:sldId id="305" r:id="rId9"/>
    <p:sldId id="337" r:id="rId10"/>
    <p:sldId id="319" r:id="rId11"/>
    <p:sldId id="310" r:id="rId12"/>
    <p:sldId id="338" r:id="rId13"/>
    <p:sldId id="311" r:id="rId14"/>
    <p:sldId id="315" r:id="rId15"/>
    <p:sldId id="321" r:id="rId16"/>
    <p:sldId id="339" r:id="rId17"/>
    <p:sldId id="323" r:id="rId18"/>
    <p:sldId id="325" r:id="rId19"/>
    <p:sldId id="327" r:id="rId20"/>
    <p:sldId id="328" r:id="rId21"/>
    <p:sldId id="329" r:id="rId22"/>
    <p:sldId id="330" r:id="rId23"/>
    <p:sldId id="331" r:id="rId24"/>
    <p:sldId id="333" r:id="rId25"/>
    <p:sldId id="340" r:id="rId26"/>
    <p:sldId id="341" r:id="rId27"/>
    <p:sldId id="342" r:id="rId28"/>
    <p:sldId id="343" r:id="rId29"/>
    <p:sldId id="346" r:id="rId30"/>
    <p:sldId id="345" r:id="rId31"/>
    <p:sldId id="344" r:id="rId32"/>
    <p:sldId id="347" r:id="rId33"/>
    <p:sldId id="300" r:id="rId34"/>
    <p:sldId id="301" r:id="rId35"/>
    <p:sldId id="272" r:id="rId36"/>
  </p:sldIdLst>
  <p:sldSz cx="9144000" cy="6858000" type="screen4x3"/>
  <p:notesSz cx="6858000" cy="9144000"/>
  <p:embeddedFontLst>
    <p:embeddedFont>
      <p:font typeface="210 맨발의청춘 B" panose="02020603020101020101" pitchFamily="18" charset="-127"/>
      <p:regular r:id="rId38"/>
    </p:embeddedFont>
    <p:embeddedFont>
      <p:font typeface="나눔바른고딕" panose="020B0600000101010101" charset="-127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a옛날목욕탕L" panose="02020600000000000000" pitchFamily="18" charset="-127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3A25"/>
    <a:srgbClr val="D5C4B0"/>
    <a:srgbClr val="FFFDE8"/>
    <a:srgbClr val="F33A24"/>
    <a:srgbClr val="0C285A"/>
    <a:srgbClr val="0C2759"/>
    <a:srgbClr val="404040"/>
    <a:srgbClr val="FFF7F7"/>
    <a:srgbClr val="788C78"/>
    <a:srgbClr val="A88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8" autoAdjust="0"/>
    <p:restoredTop sz="94660"/>
  </p:normalViewPr>
  <p:slideViewPr>
    <p:cSldViewPr>
      <p:cViewPr varScale="1">
        <p:scale>
          <a:sx n="53" d="100"/>
          <a:sy n="53" d="100"/>
        </p:scale>
        <p:origin x="40" y="2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7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21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92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4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3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38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44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5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289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345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42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6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60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97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63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98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77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31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649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13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19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2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7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7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7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70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3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34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6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91880" y="3214686"/>
            <a:ext cx="2232248" cy="576000"/>
          </a:xfrm>
          <a:prstGeom prst="rect">
            <a:avLst/>
          </a:prstGeom>
          <a:solidFill>
            <a:srgbClr val="0C285A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2439938"/>
            <a:ext cx="3528392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752990" y="3573016"/>
            <a:ext cx="4176464" cy="576064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88224" y="3573016"/>
              <a:ext cx="0" cy="576064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/>
          <p:nvPr/>
        </p:nvCxnSpPr>
        <p:spPr>
          <a:xfrm>
            <a:off x="3059832" y="1964459"/>
            <a:ext cx="0" cy="816469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35001" y="1941663"/>
            <a:ext cx="360041" cy="310380"/>
          </a:xfrm>
          <a:prstGeom prst="triangle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26524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03848" y="2567248"/>
            <a:ext cx="2736304" cy="576000"/>
          </a:xfrm>
          <a:prstGeom prst="rect">
            <a:avLst/>
          </a:prstGeom>
          <a:solidFill>
            <a:srgbClr val="0C285A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23728" y="2420888"/>
            <a:ext cx="489654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학생관리</a:t>
            </a:r>
            <a:endParaRPr lang="en-US" altLang="ko-KR" sz="4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ko-KR" altLang="en-US" sz="3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3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2771800" y="3980770"/>
            <a:ext cx="3886152" cy="29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조 이름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 </a:t>
            </a:r>
            <a:r>
              <a:rPr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졸리조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/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조장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최지현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조원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김은숙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박민성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최지현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9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모듈 점수 나누는 회로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PART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상태와 다음상태 그리고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플립플롭의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입력 설정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6138" t="17801" r="22438" b="40200"/>
          <a:stretch/>
        </p:blipFill>
        <p:spPr>
          <a:xfrm>
            <a:off x="648071" y="2125381"/>
            <a:ext cx="7488833" cy="2880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8230" t="33372" r="41571" b="29282"/>
          <a:stretch/>
        </p:blipFill>
        <p:spPr>
          <a:xfrm>
            <a:off x="231009" y="2177470"/>
            <a:ext cx="8481093" cy="354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67544" y="404664"/>
            <a:ext cx="331236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등급의 상태도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124744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PART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713162" y="5518779"/>
            <a:ext cx="389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aseline="-25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</a:t>
            </a:r>
            <a:r>
              <a:rPr lang="ko-KR" altLang="en-US" sz="3600" baseline="-25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등급의 순차회로 상태도</a:t>
            </a:r>
          </a:p>
        </p:txBody>
      </p:sp>
      <p:sp>
        <p:nvSpPr>
          <p:cNvPr id="2" name="타원 1"/>
          <p:cNvSpPr/>
          <p:nvPr/>
        </p:nvSpPr>
        <p:spPr>
          <a:xfrm>
            <a:off x="3746300" y="3140968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A1/0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336604" y="3140968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A0/0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296760" y="3140968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A2/1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/>
          <p:cNvCxnSpPr>
            <a:stCxn id="53" idx="1"/>
            <a:endCxn id="53" idx="2"/>
          </p:cNvCxnSpPr>
          <p:nvPr/>
        </p:nvCxnSpPr>
        <p:spPr>
          <a:xfrm rot="16200000" flipH="1" flipV="1">
            <a:off x="1194927" y="3483005"/>
            <a:ext cx="483715" cy="200361"/>
          </a:xfrm>
          <a:prstGeom prst="curvedConnector4">
            <a:avLst>
              <a:gd name="adj1" fmla="val -88681"/>
              <a:gd name="adj2" fmla="val 4105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6565" y="24928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87" name="연결선: 구부러짐 86"/>
          <p:cNvCxnSpPr>
            <a:cxnSpLocks/>
          </p:cNvCxnSpPr>
          <p:nvPr/>
        </p:nvCxnSpPr>
        <p:spPr>
          <a:xfrm rot="16200000" flipH="1">
            <a:off x="7322874" y="3483004"/>
            <a:ext cx="483715" cy="200361"/>
          </a:xfrm>
          <a:prstGeom prst="curvedConnector4">
            <a:avLst>
              <a:gd name="adj1" fmla="val -88681"/>
              <a:gd name="adj2" fmla="val 4676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380312" y="258267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562374" y="39807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604760" y="267756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939012" y="3140968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682117" y="4509120"/>
            <a:ext cx="1013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66755" y="41397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130700" y="4869160"/>
            <a:ext cx="4320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86285" y="504453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5114452" y="4437112"/>
            <a:ext cx="118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7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11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모듈의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등급 </a:t>
            </a:r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상태표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PART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상태와 다음상태 그리고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플립플롭의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입력 설정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547664" y="1616961"/>
          <a:ext cx="6144342" cy="3094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057">
                  <a:extLst>
                    <a:ext uri="{9D8B030D-6E8A-4147-A177-3AD203B41FA5}">
                      <a16:colId xmlns:a16="http://schemas.microsoft.com/office/drawing/2014/main" val="2470737106"/>
                    </a:ext>
                  </a:extLst>
                </a:gridCol>
                <a:gridCol w="1024057">
                  <a:extLst>
                    <a:ext uri="{9D8B030D-6E8A-4147-A177-3AD203B41FA5}">
                      <a16:colId xmlns:a16="http://schemas.microsoft.com/office/drawing/2014/main" val="215734866"/>
                    </a:ext>
                  </a:extLst>
                </a:gridCol>
                <a:gridCol w="1024057">
                  <a:extLst>
                    <a:ext uri="{9D8B030D-6E8A-4147-A177-3AD203B41FA5}">
                      <a16:colId xmlns:a16="http://schemas.microsoft.com/office/drawing/2014/main" val="2754601557"/>
                    </a:ext>
                  </a:extLst>
                </a:gridCol>
                <a:gridCol w="1024057">
                  <a:extLst>
                    <a:ext uri="{9D8B030D-6E8A-4147-A177-3AD203B41FA5}">
                      <a16:colId xmlns:a16="http://schemas.microsoft.com/office/drawing/2014/main" val="2831653030"/>
                    </a:ext>
                  </a:extLst>
                </a:gridCol>
                <a:gridCol w="1024057">
                  <a:extLst>
                    <a:ext uri="{9D8B030D-6E8A-4147-A177-3AD203B41FA5}">
                      <a16:colId xmlns:a16="http://schemas.microsoft.com/office/drawing/2014/main" val="3149619807"/>
                    </a:ext>
                  </a:extLst>
                </a:gridCol>
                <a:gridCol w="1024057">
                  <a:extLst>
                    <a:ext uri="{9D8B030D-6E8A-4147-A177-3AD203B41FA5}">
                      <a16:colId xmlns:a16="http://schemas.microsoft.com/office/drawing/2014/main" val="995153668"/>
                    </a:ext>
                  </a:extLst>
                </a:gridCol>
              </a:tblGrid>
              <a:tr h="230655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q1q2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q1*q2*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Z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18808"/>
                  </a:ext>
                </a:extLst>
              </a:tr>
              <a:tr h="20139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x=0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x=1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x=0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x=1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498411"/>
                  </a:ext>
                </a:extLst>
              </a:tr>
              <a:tr h="590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148443"/>
                  </a:ext>
                </a:extLst>
              </a:tr>
              <a:tr h="590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075354"/>
                  </a:ext>
                </a:extLst>
              </a:tr>
              <a:tr h="590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59830"/>
                  </a:ext>
                </a:extLst>
              </a:tr>
              <a:tr h="590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4062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51920" y="5134833"/>
            <a:ext cx="3168352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A0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== 00</a:t>
            </a:r>
          </a:p>
          <a:p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A1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회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== 01</a:t>
            </a:r>
          </a:p>
          <a:p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A2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== 01</a:t>
            </a:r>
          </a:p>
        </p:txBody>
      </p:sp>
    </p:spTree>
    <p:extLst>
      <p:ext uri="{BB962C8B-B14F-4D97-AF65-F5344CB8AC3E}">
        <p14:creationId xmlns:p14="http://schemas.microsoft.com/office/powerpoint/2010/main" val="258514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12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모듈의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등급 </a:t>
            </a:r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상태표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PART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상태와 다음상태 그리고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플립플롭의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입력 설정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86845"/>
              </p:ext>
            </p:extLst>
          </p:nvPr>
        </p:nvGraphicFramePr>
        <p:xfrm>
          <a:off x="1414025" y="1317541"/>
          <a:ext cx="609599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5995076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458915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578970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10606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42000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8980971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9871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21072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6783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q1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q2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q1*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q2*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J1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K1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J2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K2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64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7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59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9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8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9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7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80299"/>
                  </a:ext>
                </a:extLst>
              </a:tr>
            </a:tbl>
          </a:graphicData>
        </a:graphic>
      </p:graphicFrame>
      <p:sp>
        <p:nvSpPr>
          <p:cNvPr id="12" name="슬라이드 번호 개체 틀 3"/>
          <p:cNvSpPr txBox="1">
            <a:spLocks/>
          </p:cNvSpPr>
          <p:nvPr/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12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5436096" y="5157331"/>
            <a:ext cx="1686553" cy="32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J2=x*q2’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2446602" y="5155602"/>
            <a:ext cx="1714192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J1=x*q1’*q2</a:t>
            </a: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2517808" y="5543518"/>
            <a:ext cx="1944216" cy="31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K1=q1*q2’</a:t>
            </a: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5292080" y="5545180"/>
            <a:ext cx="1944216" cy="31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K2=q1*q2’</a:t>
            </a: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3707904" y="6056239"/>
            <a:ext cx="1944216" cy="32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Z=x*q1’*q2</a:t>
            </a:r>
          </a:p>
        </p:txBody>
      </p:sp>
    </p:spTree>
    <p:extLst>
      <p:ext uri="{BB962C8B-B14F-4D97-AF65-F5344CB8AC3E}">
        <p14:creationId xmlns:p14="http://schemas.microsoft.com/office/powerpoint/2010/main" val="190562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67544" y="404664"/>
            <a:ext cx="331236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등급의 순차회로도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124744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PART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1337" t="32377" r="2837" b="15763"/>
          <a:stretch/>
        </p:blipFill>
        <p:spPr>
          <a:xfrm>
            <a:off x="1014910" y="1957579"/>
            <a:ext cx="8129090" cy="424769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4563" t="12634" r="29525" b="17800"/>
          <a:stretch/>
        </p:blipFill>
        <p:spPr>
          <a:xfrm>
            <a:off x="1061185" y="1466488"/>
            <a:ext cx="7111215" cy="497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0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67544" y="404664"/>
            <a:ext cx="331236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F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등급의 상태도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124744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PART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991099" y="5502423"/>
            <a:ext cx="389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aseline="-25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F</a:t>
            </a:r>
            <a:r>
              <a:rPr lang="ko-KR" altLang="en-US" sz="3600" baseline="-25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등급의 순차회로 상태도</a:t>
            </a:r>
          </a:p>
        </p:txBody>
      </p:sp>
      <p:sp>
        <p:nvSpPr>
          <p:cNvPr id="2" name="타원 1"/>
          <p:cNvSpPr/>
          <p:nvPr/>
        </p:nvSpPr>
        <p:spPr>
          <a:xfrm>
            <a:off x="3746300" y="3109611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F1/01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336604" y="3140968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F0/00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296760" y="3140968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F2/10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/>
          <p:cNvCxnSpPr>
            <a:stCxn id="53" idx="1"/>
            <a:endCxn id="53" idx="2"/>
          </p:cNvCxnSpPr>
          <p:nvPr/>
        </p:nvCxnSpPr>
        <p:spPr>
          <a:xfrm rot="16200000" flipH="1" flipV="1">
            <a:off x="1194927" y="3483005"/>
            <a:ext cx="483715" cy="200361"/>
          </a:xfrm>
          <a:prstGeom prst="curvedConnector4">
            <a:avLst>
              <a:gd name="adj1" fmla="val -88681"/>
              <a:gd name="adj2" fmla="val 4105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06565" y="24928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87" name="연결선: 구부러짐 86"/>
          <p:cNvCxnSpPr>
            <a:cxnSpLocks/>
          </p:cNvCxnSpPr>
          <p:nvPr/>
        </p:nvCxnSpPr>
        <p:spPr>
          <a:xfrm rot="16200000" flipH="1">
            <a:off x="7322874" y="3483004"/>
            <a:ext cx="483715" cy="200361"/>
          </a:xfrm>
          <a:prstGeom prst="curvedConnector4">
            <a:avLst>
              <a:gd name="adj1" fmla="val -88681"/>
              <a:gd name="adj2" fmla="val 4676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380312" y="258267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562374" y="39807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066755" y="269346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939012" y="3140968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682117" y="4509120"/>
            <a:ext cx="1013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66755" y="41397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130700" y="4869160"/>
            <a:ext cx="4320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86285" y="504453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5114452" y="4437112"/>
            <a:ext cx="118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31849" y="27089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562748" y="3094150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49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15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모듈의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F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등급 </a:t>
            </a:r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상태표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PART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상태와 다음상태 그리고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플립플롭의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입력 설정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475656" y="1536467"/>
          <a:ext cx="6144342" cy="3094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057">
                  <a:extLst>
                    <a:ext uri="{9D8B030D-6E8A-4147-A177-3AD203B41FA5}">
                      <a16:colId xmlns:a16="http://schemas.microsoft.com/office/drawing/2014/main" val="2470737106"/>
                    </a:ext>
                  </a:extLst>
                </a:gridCol>
                <a:gridCol w="1024057">
                  <a:extLst>
                    <a:ext uri="{9D8B030D-6E8A-4147-A177-3AD203B41FA5}">
                      <a16:colId xmlns:a16="http://schemas.microsoft.com/office/drawing/2014/main" val="215734866"/>
                    </a:ext>
                  </a:extLst>
                </a:gridCol>
                <a:gridCol w="1024057">
                  <a:extLst>
                    <a:ext uri="{9D8B030D-6E8A-4147-A177-3AD203B41FA5}">
                      <a16:colId xmlns:a16="http://schemas.microsoft.com/office/drawing/2014/main" val="2754601557"/>
                    </a:ext>
                  </a:extLst>
                </a:gridCol>
                <a:gridCol w="1024057">
                  <a:extLst>
                    <a:ext uri="{9D8B030D-6E8A-4147-A177-3AD203B41FA5}">
                      <a16:colId xmlns:a16="http://schemas.microsoft.com/office/drawing/2014/main" val="2831653030"/>
                    </a:ext>
                  </a:extLst>
                </a:gridCol>
                <a:gridCol w="1024057">
                  <a:extLst>
                    <a:ext uri="{9D8B030D-6E8A-4147-A177-3AD203B41FA5}">
                      <a16:colId xmlns:a16="http://schemas.microsoft.com/office/drawing/2014/main" val="3149619807"/>
                    </a:ext>
                  </a:extLst>
                </a:gridCol>
                <a:gridCol w="1024057">
                  <a:extLst>
                    <a:ext uri="{9D8B030D-6E8A-4147-A177-3AD203B41FA5}">
                      <a16:colId xmlns:a16="http://schemas.microsoft.com/office/drawing/2014/main" val="995153668"/>
                    </a:ext>
                  </a:extLst>
                </a:gridCol>
              </a:tblGrid>
              <a:tr h="230655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q1q2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q1*q2*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Z1Z2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18808"/>
                  </a:ext>
                </a:extLst>
              </a:tr>
              <a:tr h="20139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x=0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x=1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x=0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x=1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498411"/>
                  </a:ext>
                </a:extLst>
              </a:tr>
              <a:tr h="590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148443"/>
                  </a:ext>
                </a:extLst>
              </a:tr>
              <a:tr h="590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075354"/>
                  </a:ext>
                </a:extLst>
              </a:tr>
              <a:tr h="590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59830"/>
                  </a:ext>
                </a:extLst>
              </a:tr>
              <a:tr h="590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4062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27512" y="4882800"/>
            <a:ext cx="3168352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F0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== 00</a:t>
            </a:r>
          </a:p>
          <a:p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F1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회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== 01</a:t>
            </a:r>
          </a:p>
          <a:p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F2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== 01</a:t>
            </a:r>
          </a:p>
        </p:txBody>
      </p:sp>
    </p:spTree>
    <p:extLst>
      <p:ext uri="{BB962C8B-B14F-4D97-AF65-F5344CB8AC3E}">
        <p14:creationId xmlns:p14="http://schemas.microsoft.com/office/powerpoint/2010/main" val="365701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16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모듈의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F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등급 </a:t>
            </a:r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상태표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PART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838" t="19725" r="16925" b="16401"/>
          <a:stretch/>
        </p:blipFill>
        <p:spPr>
          <a:xfrm>
            <a:off x="957854" y="1963804"/>
            <a:ext cx="7430634" cy="36454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75335" y="5904274"/>
            <a:ext cx="579567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결석 했을 때 회로가 아예 </a:t>
            </a:r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안돌아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가게 </a:t>
            </a:r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만들어놓음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81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17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343227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모듈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350" t="14991" r="5901" b="16400"/>
          <a:stretch/>
        </p:blipFill>
        <p:spPr>
          <a:xfrm>
            <a:off x="139016" y="-38909"/>
            <a:ext cx="8917450" cy="38345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1747" t="10158" r="1184" b="34600"/>
          <a:stretch/>
        </p:blipFill>
        <p:spPr>
          <a:xfrm>
            <a:off x="159766" y="3668552"/>
            <a:ext cx="8875950" cy="28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63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18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과제 모듈의 </a:t>
            </a:r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상태표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074802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PART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 err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상태표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상태와 다음상태 그리고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플립플롭의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입력 설정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115616" y="2060846"/>
          <a:ext cx="6456210" cy="316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621">
                  <a:extLst>
                    <a:ext uri="{9D8B030D-6E8A-4147-A177-3AD203B41FA5}">
                      <a16:colId xmlns:a16="http://schemas.microsoft.com/office/drawing/2014/main" val="2222228857"/>
                    </a:ext>
                  </a:extLst>
                </a:gridCol>
                <a:gridCol w="645621">
                  <a:extLst>
                    <a:ext uri="{9D8B030D-6E8A-4147-A177-3AD203B41FA5}">
                      <a16:colId xmlns:a16="http://schemas.microsoft.com/office/drawing/2014/main" val="1223991"/>
                    </a:ext>
                  </a:extLst>
                </a:gridCol>
                <a:gridCol w="645621">
                  <a:extLst>
                    <a:ext uri="{9D8B030D-6E8A-4147-A177-3AD203B41FA5}">
                      <a16:colId xmlns:a16="http://schemas.microsoft.com/office/drawing/2014/main" val="116365051"/>
                    </a:ext>
                  </a:extLst>
                </a:gridCol>
                <a:gridCol w="645621">
                  <a:extLst>
                    <a:ext uri="{9D8B030D-6E8A-4147-A177-3AD203B41FA5}">
                      <a16:colId xmlns:a16="http://schemas.microsoft.com/office/drawing/2014/main" val="1892175885"/>
                    </a:ext>
                  </a:extLst>
                </a:gridCol>
                <a:gridCol w="645621">
                  <a:extLst>
                    <a:ext uri="{9D8B030D-6E8A-4147-A177-3AD203B41FA5}">
                      <a16:colId xmlns:a16="http://schemas.microsoft.com/office/drawing/2014/main" val="3547232209"/>
                    </a:ext>
                  </a:extLst>
                </a:gridCol>
                <a:gridCol w="645621">
                  <a:extLst>
                    <a:ext uri="{9D8B030D-6E8A-4147-A177-3AD203B41FA5}">
                      <a16:colId xmlns:a16="http://schemas.microsoft.com/office/drawing/2014/main" val="671602786"/>
                    </a:ext>
                  </a:extLst>
                </a:gridCol>
                <a:gridCol w="645621">
                  <a:extLst>
                    <a:ext uri="{9D8B030D-6E8A-4147-A177-3AD203B41FA5}">
                      <a16:colId xmlns:a16="http://schemas.microsoft.com/office/drawing/2014/main" val="1221747741"/>
                    </a:ext>
                  </a:extLst>
                </a:gridCol>
                <a:gridCol w="645621">
                  <a:extLst>
                    <a:ext uri="{9D8B030D-6E8A-4147-A177-3AD203B41FA5}">
                      <a16:colId xmlns:a16="http://schemas.microsoft.com/office/drawing/2014/main" val="3952065856"/>
                    </a:ext>
                  </a:extLst>
                </a:gridCol>
                <a:gridCol w="645621">
                  <a:extLst>
                    <a:ext uri="{9D8B030D-6E8A-4147-A177-3AD203B41FA5}">
                      <a16:colId xmlns:a16="http://schemas.microsoft.com/office/drawing/2014/main" val="346296138"/>
                    </a:ext>
                  </a:extLst>
                </a:gridCol>
                <a:gridCol w="645621">
                  <a:extLst>
                    <a:ext uri="{9D8B030D-6E8A-4147-A177-3AD203B41FA5}">
                      <a16:colId xmlns:a16="http://schemas.microsoft.com/office/drawing/2014/main" val="2146754437"/>
                    </a:ext>
                  </a:extLst>
                </a:gridCol>
              </a:tblGrid>
              <a:tr h="5280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현재 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다음 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플립플롭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17174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ko-KR" baseline="300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ko-KR" baseline="300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36584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50315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75396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1664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29158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1560" y="5324345"/>
            <a:ext cx="3808040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Bit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설명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00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과제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0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번     </a:t>
            </a:r>
            <a:r>
              <a:rPr lang="en-US" altLang="ko-KR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10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과제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번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: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과제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번     </a:t>
            </a:r>
            <a:r>
              <a:rPr lang="en-US" altLang="ko-KR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11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과제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번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5663570"/>
            <a:ext cx="380804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J</a:t>
            </a:r>
            <a:r>
              <a:rPr lang="en-US" altLang="ko-KR" sz="2500" b="1" baseline="-25000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en-US" altLang="ko-KR" sz="2500" b="1" baseline="-25000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= Q</a:t>
            </a:r>
            <a:r>
              <a:rPr lang="en-US" altLang="ko-KR" sz="2500" b="1" baseline="-25000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’  //  </a:t>
            </a:r>
            <a:r>
              <a:rPr lang="en-US" altLang="ko-KR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K</a:t>
            </a:r>
            <a:r>
              <a:rPr lang="en-US" altLang="ko-KR" sz="2500" b="1" baseline="-25000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en-US" altLang="ko-KR" sz="2500" b="1" baseline="-25000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= Q</a:t>
            </a:r>
            <a:r>
              <a:rPr lang="en-US" altLang="ko-KR" sz="2500" b="1" baseline="-25000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</a:p>
          <a:p>
            <a:r>
              <a:rPr lang="en-US" altLang="ko-KR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J</a:t>
            </a:r>
            <a:r>
              <a:rPr lang="en-US" altLang="ko-KR" sz="2500" b="1" baseline="-25000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B</a:t>
            </a:r>
            <a:r>
              <a:rPr lang="en-US" altLang="ko-KR" sz="2500" b="1" baseline="-25000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= Q</a:t>
            </a:r>
            <a:r>
              <a:rPr lang="en-US" altLang="ko-KR" sz="2500" b="1" baseline="-25000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   //</a:t>
            </a:r>
            <a:r>
              <a:rPr lang="en-US" altLang="ko-KR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 K</a:t>
            </a:r>
            <a:r>
              <a:rPr lang="en-US" altLang="ko-KR" sz="2500" b="1" baseline="-25000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B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= Q</a:t>
            </a:r>
            <a:r>
              <a:rPr lang="en-US" altLang="ko-KR" sz="2500" b="1" baseline="-25000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0434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0" y="-27384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48184" y="1934835"/>
            <a:ext cx="129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선정 내용 </a:t>
            </a:r>
            <a:r>
              <a:rPr lang="ko-KR" altLang="en-US" sz="2200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및사양정의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563888" y="2780928"/>
            <a:ext cx="4032448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20072" y="294294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모듈 정의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644008" y="3933056"/>
            <a:ext cx="629022" cy="936104"/>
            <a:chOff x="2483768" y="3789040"/>
            <a:chExt cx="629022" cy="936104"/>
          </a:xfrm>
          <a:solidFill>
            <a:schemeClr val="bg1"/>
          </a:solidFill>
        </p:grpSpPr>
        <p:sp>
          <p:nvSpPr>
            <p:cNvPr id="48" name="TextBox 47"/>
            <p:cNvSpPr txBox="1"/>
            <p:nvPr/>
          </p:nvSpPr>
          <p:spPr>
            <a:xfrm>
              <a:off x="2483768" y="3789040"/>
              <a:ext cx="5760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0C285A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</a:p>
          </p:txBody>
        </p:sp>
        <p:sp>
          <p:nvSpPr>
            <p:cNvPr id="52" name="이등변 삼각형 51"/>
            <p:cNvSpPr/>
            <p:nvPr/>
          </p:nvSpPr>
          <p:spPr>
            <a:xfrm>
              <a:off x="2680742" y="4365104"/>
              <a:ext cx="432048" cy="36004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3563888" y="4869160"/>
            <a:ext cx="4032000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4644008" y="1756549"/>
            <a:ext cx="504056" cy="1011605"/>
            <a:chOff x="2411640" y="1700808"/>
            <a:chExt cx="701150" cy="923330"/>
          </a:xfrm>
          <a:solidFill>
            <a:schemeClr val="bg1"/>
          </a:solidFill>
        </p:grpSpPr>
        <p:sp>
          <p:nvSpPr>
            <p:cNvPr id="39" name="TextBox 38"/>
            <p:cNvSpPr txBox="1"/>
            <p:nvPr/>
          </p:nvSpPr>
          <p:spPr>
            <a:xfrm>
              <a:off x="2411640" y="1700808"/>
              <a:ext cx="5760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0C285A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2680742" y="2204864"/>
              <a:ext cx="432048" cy="36004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644008" y="2852936"/>
            <a:ext cx="576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48064" y="3969062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팀 프로젝트 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완성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3563888" y="3789040"/>
            <a:ext cx="4032448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2924944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목차</a:t>
            </a:r>
            <a:endParaRPr lang="en-US" altLang="ko-KR" sz="4400" dirty="0">
              <a:solidFill>
                <a:srgbClr val="F33A2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pPr/>
              <a:t>1</a:t>
            </a:fld>
            <a:endParaRPr lang="ko-KR" altLang="en-US" sz="9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1619672" y="3206596"/>
            <a:ext cx="0" cy="576064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이등변 삼각형 94"/>
          <p:cNvSpPr/>
          <p:nvPr/>
        </p:nvSpPr>
        <p:spPr>
          <a:xfrm rot="5400000">
            <a:off x="1594841" y="3183800"/>
            <a:ext cx="360041" cy="310380"/>
          </a:xfrm>
          <a:prstGeom prst="triangle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/>
          <p:cNvSpPr/>
          <p:nvPr/>
        </p:nvSpPr>
        <p:spPr>
          <a:xfrm rot="16200000">
            <a:off x="1386364" y="3352378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67544" y="404664"/>
            <a:ext cx="331236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과제모듈의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상태도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124744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PART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상태도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3491880" y="1700808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00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41600" y="3356992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01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491880" y="4740312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10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001756" y="3356992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11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/>
          <p:cNvCxnSpPr>
            <a:stCxn id="53" idx="1"/>
            <a:endCxn id="53" idx="2"/>
          </p:cNvCxnSpPr>
          <p:nvPr/>
        </p:nvCxnSpPr>
        <p:spPr>
          <a:xfrm rot="16200000" flipH="1" flipV="1">
            <a:off x="899923" y="3699029"/>
            <a:ext cx="483715" cy="200361"/>
          </a:xfrm>
          <a:prstGeom prst="curvedConnector4">
            <a:avLst>
              <a:gd name="adj1" fmla="val -88681"/>
              <a:gd name="adj2" fmla="val 4105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/>
          <p:cNvCxnSpPr/>
          <p:nvPr/>
        </p:nvCxnSpPr>
        <p:spPr>
          <a:xfrm rot="16200000" flipH="1" flipV="1">
            <a:off x="3350203" y="2042846"/>
            <a:ext cx="483715" cy="200361"/>
          </a:xfrm>
          <a:prstGeom prst="curvedConnector4">
            <a:avLst>
              <a:gd name="adj1" fmla="val -88681"/>
              <a:gd name="adj2" fmla="val 4105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/>
          <p:cNvCxnSpPr>
            <a:cxnSpLocks/>
          </p:cNvCxnSpPr>
          <p:nvPr/>
        </p:nvCxnSpPr>
        <p:spPr>
          <a:xfrm rot="16200000" flipH="1">
            <a:off x="4517994" y="5071864"/>
            <a:ext cx="483715" cy="200361"/>
          </a:xfrm>
          <a:prstGeom prst="curvedConnector4">
            <a:avLst>
              <a:gd name="adj1" fmla="val -88681"/>
              <a:gd name="adj2" fmla="val 4676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" idx="3"/>
            <a:endCxn id="53" idx="7"/>
          </p:cNvCxnSpPr>
          <p:nvPr/>
        </p:nvCxnSpPr>
        <p:spPr>
          <a:xfrm flipH="1">
            <a:off x="2209391" y="2868599"/>
            <a:ext cx="1482850" cy="68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3" idx="5"/>
            <a:endCxn id="55" idx="1"/>
          </p:cNvCxnSpPr>
          <p:nvPr/>
        </p:nvCxnSpPr>
        <p:spPr>
          <a:xfrm>
            <a:off x="2209391" y="4524783"/>
            <a:ext cx="1482850" cy="415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5" idx="7"/>
            <a:endCxn id="56" idx="3"/>
          </p:cNvCxnSpPr>
          <p:nvPr/>
        </p:nvCxnSpPr>
        <p:spPr>
          <a:xfrm flipV="1">
            <a:off x="4659671" y="4524783"/>
            <a:ext cx="1542446" cy="415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6" idx="0"/>
          </p:cNvCxnSpPr>
          <p:nvPr/>
        </p:nvCxnSpPr>
        <p:spPr>
          <a:xfrm flipH="1" flipV="1">
            <a:off x="4719267" y="2662430"/>
            <a:ext cx="1966565" cy="694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1561" y="27089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548225" y="123780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269616" y="534683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87" name="연결선: 구부러짐 86"/>
          <p:cNvCxnSpPr>
            <a:cxnSpLocks/>
          </p:cNvCxnSpPr>
          <p:nvPr/>
        </p:nvCxnSpPr>
        <p:spPr>
          <a:xfrm rot="16200000" flipH="1">
            <a:off x="7027870" y="3699028"/>
            <a:ext cx="483715" cy="200361"/>
          </a:xfrm>
          <a:prstGeom prst="curvedConnector4">
            <a:avLst>
              <a:gd name="adj1" fmla="val -88681"/>
              <a:gd name="adj2" fmla="val 4676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085308" y="2798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576117" y="2798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528121" y="47403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07199" y="463963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597788" y="25915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996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20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과제 모듈의 이전 회로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64794" y="1125365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PART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이등변 삼각형 85"/>
          <p:cNvSpPr/>
          <p:nvPr/>
        </p:nvSpPr>
        <p:spPr>
          <a:xfrm>
            <a:off x="8398593" y="593630"/>
            <a:ext cx="458401" cy="404990"/>
          </a:xfrm>
          <a:prstGeom prst="triangle">
            <a:avLst>
              <a:gd name="adj" fmla="val 100000"/>
            </a:avLst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68" y="2629146"/>
            <a:ext cx="8404781" cy="2967860"/>
          </a:xfrm>
          <a:prstGeom prst="rect">
            <a:avLst/>
          </a:prstGeom>
        </p:spPr>
      </p:pic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958160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중간발표때 짰던 회로는 숙제를 한 경우와 안 한 경우를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멀티플렉서로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나누면서 굳이 하지 않아도 되는 작업을 진행하였다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908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21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과제 모듈의 완성 회로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64794" y="1125365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PART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이등변 삼각형 85"/>
          <p:cNvSpPr/>
          <p:nvPr/>
        </p:nvSpPr>
        <p:spPr>
          <a:xfrm>
            <a:off x="8398593" y="593630"/>
            <a:ext cx="458401" cy="404990"/>
          </a:xfrm>
          <a:prstGeom prst="triangle">
            <a:avLst>
              <a:gd name="adj" fmla="val 100000"/>
            </a:avLst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742136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각각의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jk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플립플롭이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하나의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비트씩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맡는 역할을 한다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44" y="2050913"/>
            <a:ext cx="85153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75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22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과제 모듈의 완성 회로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64794" y="1125365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PART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이등변 삼각형 85"/>
          <p:cNvSpPr/>
          <p:nvPr/>
        </p:nvSpPr>
        <p:spPr>
          <a:xfrm>
            <a:off x="8398593" y="593630"/>
            <a:ext cx="458401" cy="404990"/>
          </a:xfrm>
          <a:prstGeom prst="triangle">
            <a:avLst>
              <a:gd name="adj" fmla="val 100000"/>
            </a:avLst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742136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과제모듈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회로로로로로로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1" y="2033463"/>
            <a:ext cx="8716089" cy="2880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29807" y="5216668"/>
            <a:ext cx="662473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Homework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를 한 경우는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0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하지 않은 경우는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로 입력 받고 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0</a:t>
            </a:r>
            <a:r>
              <a:rPr lang="ko-KR" altLang="en-US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인 경우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에는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no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출력이 생기고 </a:t>
            </a:r>
            <a:r>
              <a:rPr lang="en-US" altLang="ko-KR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r>
              <a:rPr lang="ko-KR" altLang="en-US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인경우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에는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do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출력이 생긴다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2428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23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퇴원 모듈의 완성 회로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64794" y="1125365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PART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이등변 삼각형 85"/>
          <p:cNvSpPr/>
          <p:nvPr/>
        </p:nvSpPr>
        <p:spPr>
          <a:xfrm>
            <a:off x="8398593" y="593630"/>
            <a:ext cx="458401" cy="404990"/>
          </a:xfrm>
          <a:prstGeom prst="triangle">
            <a:avLst>
              <a:gd name="adj" fmla="val 100000"/>
            </a:avLst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742136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과제를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번 하지 않은 경우마다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  출력하는 것을 볼 수 있다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3" y="2243799"/>
            <a:ext cx="8398459" cy="27024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15680" y="5210105"/>
            <a:ext cx="756077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11 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일때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즉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과제를 </a:t>
            </a:r>
            <a:r>
              <a:rPr lang="ko-KR" altLang="en-US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총 </a:t>
            </a:r>
            <a:r>
              <a:rPr lang="en-US" altLang="ko-KR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하지 않았을 경우 퇴원이 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 (homework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가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0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이면 이미 과제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번 안 한 것 이므로 </a:t>
            </a:r>
            <a:r>
              <a:rPr lang="en-US" altLang="ko-KR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01 </a:t>
            </a:r>
            <a:r>
              <a:rPr lang="ko-KR" altLang="en-US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부터 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5978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EF54-12B3-40A0-8CF7-61C353DB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출석모듈의</a:t>
            </a:r>
            <a:r>
              <a:rPr lang="ko-KR" altLang="en-US" dirty="0"/>
              <a:t> </a:t>
            </a:r>
            <a:r>
              <a:rPr lang="ko-KR" altLang="en-US" dirty="0" err="1"/>
              <a:t>상태표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F0834FD-984C-4B00-8ACB-700A661E1B4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45253359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0258800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43073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Q1Q2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5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출석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8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연속 출석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9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연속 출석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0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272608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307A05-33A7-42E5-9A9F-B0812A14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36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8B920-15A2-4F80-874A-C4F3820A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출석 모듈의 </a:t>
            </a:r>
            <a:r>
              <a:rPr lang="ko-KR" altLang="en-US" dirty="0" err="1"/>
              <a:t>상태표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BCF013-1B94-414B-9713-CE4E6B3A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4173EB-2F00-4132-9E8D-5BB8C82F0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568" y="1417638"/>
          <a:ext cx="7344816" cy="475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8030282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5295963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59283729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4095781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80904194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554505833"/>
                    </a:ext>
                  </a:extLst>
                </a:gridCol>
              </a:tblGrid>
              <a:tr h="45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Q1Q2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Q1`Q2` Q1`Q2`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J1K1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J2K2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82517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44792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33744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98487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61953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3059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87344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45106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61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08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D38E6-F126-4F82-A5E7-A2B422E3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출석 모듈의 상태도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9269B9-1E4A-4F75-97B3-383A9F6E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616C11A-79BE-4DCF-AC64-67CA2C797563}"/>
              </a:ext>
            </a:extLst>
          </p:cNvPr>
          <p:cNvSpPr/>
          <p:nvPr/>
        </p:nvSpPr>
        <p:spPr>
          <a:xfrm>
            <a:off x="1763688" y="2204864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80D7567-A37E-4920-8056-7FF21497CB62}"/>
              </a:ext>
            </a:extLst>
          </p:cNvPr>
          <p:cNvSpPr/>
          <p:nvPr/>
        </p:nvSpPr>
        <p:spPr>
          <a:xfrm>
            <a:off x="3203848" y="2132856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C6D149C-4993-4104-BA0E-CFD44B41DF55}"/>
              </a:ext>
            </a:extLst>
          </p:cNvPr>
          <p:cNvSpPr/>
          <p:nvPr/>
        </p:nvSpPr>
        <p:spPr>
          <a:xfrm>
            <a:off x="4932040" y="2132856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1B2338-2BFA-4E40-8D6E-DDC5971B43EF}"/>
              </a:ext>
            </a:extLst>
          </p:cNvPr>
          <p:cNvSpPr/>
          <p:nvPr/>
        </p:nvSpPr>
        <p:spPr>
          <a:xfrm>
            <a:off x="6444208" y="2132856"/>
            <a:ext cx="100811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48F93C1-69F4-46A9-B28A-15A6ADFC66A7}"/>
              </a:ext>
            </a:extLst>
          </p:cNvPr>
          <p:cNvCxnSpPr/>
          <p:nvPr/>
        </p:nvCxnSpPr>
        <p:spPr>
          <a:xfrm>
            <a:off x="2339752" y="213285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4C55C90-80A5-4A48-BA7C-D562FBC1421E}"/>
              </a:ext>
            </a:extLst>
          </p:cNvPr>
          <p:cNvCxnSpPr/>
          <p:nvPr/>
        </p:nvCxnSpPr>
        <p:spPr>
          <a:xfrm>
            <a:off x="4139952" y="213285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212B73-7686-4585-9196-0C82420F55F9}"/>
              </a:ext>
            </a:extLst>
          </p:cNvPr>
          <p:cNvCxnSpPr/>
          <p:nvPr/>
        </p:nvCxnSpPr>
        <p:spPr>
          <a:xfrm>
            <a:off x="5796136" y="2132856"/>
            <a:ext cx="757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BB4EFB2-48A7-480B-B668-541CC93AD4D0}"/>
              </a:ext>
            </a:extLst>
          </p:cNvPr>
          <p:cNvCxnSpPr/>
          <p:nvPr/>
        </p:nvCxnSpPr>
        <p:spPr>
          <a:xfrm flipH="1">
            <a:off x="2555776" y="306896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F80B95D-C0F0-48A1-8997-E7662268369B}"/>
              </a:ext>
            </a:extLst>
          </p:cNvPr>
          <p:cNvCxnSpPr/>
          <p:nvPr/>
        </p:nvCxnSpPr>
        <p:spPr>
          <a:xfrm flipH="1">
            <a:off x="2555776" y="321297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0EFE8D0-B632-4BF5-98FF-99DE37A88CD2}"/>
              </a:ext>
            </a:extLst>
          </p:cNvPr>
          <p:cNvCxnSpPr/>
          <p:nvPr/>
        </p:nvCxnSpPr>
        <p:spPr>
          <a:xfrm flipH="1">
            <a:off x="2555776" y="3284984"/>
            <a:ext cx="432048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9DCC93-3F0E-4650-BF15-1D3253BAF155}"/>
              </a:ext>
            </a:extLst>
          </p:cNvPr>
          <p:cNvSpPr txBox="1"/>
          <p:nvPr/>
        </p:nvSpPr>
        <p:spPr>
          <a:xfrm>
            <a:off x="2555776" y="15567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36C044-FFC4-471E-BECF-ECB14828CFA4}"/>
              </a:ext>
            </a:extLst>
          </p:cNvPr>
          <p:cNvSpPr txBox="1"/>
          <p:nvPr/>
        </p:nvSpPr>
        <p:spPr>
          <a:xfrm>
            <a:off x="4427984" y="170080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67CA86-70A0-4C87-9191-03994F798892}"/>
              </a:ext>
            </a:extLst>
          </p:cNvPr>
          <p:cNvSpPr txBox="1"/>
          <p:nvPr/>
        </p:nvSpPr>
        <p:spPr>
          <a:xfrm>
            <a:off x="5940152" y="17008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72A454-A8EC-46D8-A573-942A6BA55A54}"/>
              </a:ext>
            </a:extLst>
          </p:cNvPr>
          <p:cNvSpPr txBox="1"/>
          <p:nvPr/>
        </p:nvSpPr>
        <p:spPr>
          <a:xfrm>
            <a:off x="2915816" y="28529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8523FF-2E1B-4613-B542-C3D34B91C4F9}"/>
              </a:ext>
            </a:extLst>
          </p:cNvPr>
          <p:cNvSpPr txBox="1"/>
          <p:nvPr/>
        </p:nvSpPr>
        <p:spPr>
          <a:xfrm>
            <a:off x="4427984" y="28529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8F5C86-FE09-49F7-AA2F-080C29C8D523}"/>
              </a:ext>
            </a:extLst>
          </p:cNvPr>
          <p:cNvSpPr txBox="1"/>
          <p:nvPr/>
        </p:nvSpPr>
        <p:spPr>
          <a:xfrm>
            <a:off x="6084168" y="30689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DDE0DC8A-B4A2-4944-B76C-AAA88003A722}"/>
              </a:ext>
            </a:extLst>
          </p:cNvPr>
          <p:cNvSpPr/>
          <p:nvPr/>
        </p:nvSpPr>
        <p:spPr>
          <a:xfrm>
            <a:off x="1162975" y="2379216"/>
            <a:ext cx="452761" cy="665825"/>
          </a:xfrm>
          <a:custGeom>
            <a:avLst/>
            <a:gdLst>
              <a:gd name="connsiteX0" fmla="*/ 452761 w 452761"/>
              <a:gd name="connsiteY0" fmla="*/ 665825 h 665825"/>
              <a:gd name="connsiteX1" fmla="*/ 408373 w 452761"/>
              <a:gd name="connsiteY1" fmla="*/ 630314 h 665825"/>
              <a:gd name="connsiteX2" fmla="*/ 328474 w 452761"/>
              <a:gd name="connsiteY2" fmla="*/ 603681 h 665825"/>
              <a:gd name="connsiteX3" fmla="*/ 266330 w 452761"/>
              <a:gd name="connsiteY3" fmla="*/ 577048 h 665825"/>
              <a:gd name="connsiteX4" fmla="*/ 204186 w 452761"/>
              <a:gd name="connsiteY4" fmla="*/ 541537 h 665825"/>
              <a:gd name="connsiteX5" fmla="*/ 159798 w 452761"/>
              <a:gd name="connsiteY5" fmla="*/ 523782 h 665825"/>
              <a:gd name="connsiteX6" fmla="*/ 133165 w 452761"/>
              <a:gd name="connsiteY6" fmla="*/ 514904 h 665825"/>
              <a:gd name="connsiteX7" fmla="*/ 71021 w 452761"/>
              <a:gd name="connsiteY7" fmla="*/ 461638 h 665825"/>
              <a:gd name="connsiteX8" fmla="*/ 44388 w 452761"/>
              <a:gd name="connsiteY8" fmla="*/ 435005 h 665825"/>
              <a:gd name="connsiteX9" fmla="*/ 8877 w 452761"/>
              <a:gd name="connsiteY9" fmla="*/ 390617 h 665825"/>
              <a:gd name="connsiteX10" fmla="*/ 0 w 452761"/>
              <a:gd name="connsiteY10" fmla="*/ 363984 h 665825"/>
              <a:gd name="connsiteX11" fmla="*/ 8877 w 452761"/>
              <a:gd name="connsiteY11" fmla="*/ 213064 h 665825"/>
              <a:gd name="connsiteX12" fmla="*/ 44388 w 452761"/>
              <a:gd name="connsiteY12" fmla="*/ 168675 h 665825"/>
              <a:gd name="connsiteX13" fmla="*/ 79899 w 452761"/>
              <a:gd name="connsiteY13" fmla="*/ 124287 h 665825"/>
              <a:gd name="connsiteX14" fmla="*/ 106532 w 452761"/>
              <a:gd name="connsiteY14" fmla="*/ 115409 h 665825"/>
              <a:gd name="connsiteX15" fmla="*/ 133165 w 452761"/>
              <a:gd name="connsiteY15" fmla="*/ 97654 h 665825"/>
              <a:gd name="connsiteX16" fmla="*/ 159798 w 452761"/>
              <a:gd name="connsiteY16" fmla="*/ 88776 h 665825"/>
              <a:gd name="connsiteX17" fmla="*/ 195308 w 452761"/>
              <a:gd name="connsiteY17" fmla="*/ 71021 h 665825"/>
              <a:gd name="connsiteX18" fmla="*/ 257452 w 452761"/>
              <a:gd name="connsiteY18" fmla="*/ 53266 h 665825"/>
              <a:gd name="connsiteX19" fmla="*/ 310718 w 452761"/>
              <a:gd name="connsiteY19" fmla="*/ 35510 h 665825"/>
              <a:gd name="connsiteX20" fmla="*/ 337351 w 452761"/>
              <a:gd name="connsiteY20" fmla="*/ 26633 h 665825"/>
              <a:gd name="connsiteX21" fmla="*/ 435006 w 452761"/>
              <a:gd name="connsiteY21" fmla="*/ 0 h 66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2761" h="665825">
                <a:moveTo>
                  <a:pt x="452761" y="665825"/>
                </a:moveTo>
                <a:cubicBezTo>
                  <a:pt x="437965" y="653988"/>
                  <a:pt x="425008" y="639387"/>
                  <a:pt x="408373" y="630314"/>
                </a:cubicBezTo>
                <a:cubicBezTo>
                  <a:pt x="310797" y="577090"/>
                  <a:pt x="390579" y="634732"/>
                  <a:pt x="328474" y="603681"/>
                </a:cubicBezTo>
                <a:cubicBezTo>
                  <a:pt x="210699" y="544795"/>
                  <a:pt x="357769" y="616236"/>
                  <a:pt x="266330" y="577048"/>
                </a:cubicBezTo>
                <a:cubicBezTo>
                  <a:pt x="157372" y="530352"/>
                  <a:pt x="293351" y="586120"/>
                  <a:pt x="204186" y="541537"/>
                </a:cubicBezTo>
                <a:cubicBezTo>
                  <a:pt x="189933" y="534410"/>
                  <a:pt x="174719" y="529377"/>
                  <a:pt x="159798" y="523782"/>
                </a:cubicBezTo>
                <a:cubicBezTo>
                  <a:pt x="151036" y="520496"/>
                  <a:pt x="141535" y="519089"/>
                  <a:pt x="133165" y="514904"/>
                </a:cubicBezTo>
                <a:cubicBezTo>
                  <a:pt x="106123" y="501383"/>
                  <a:pt x="92865" y="483482"/>
                  <a:pt x="71021" y="461638"/>
                </a:cubicBezTo>
                <a:cubicBezTo>
                  <a:pt x="62143" y="452760"/>
                  <a:pt x="51352" y="445451"/>
                  <a:pt x="44388" y="435005"/>
                </a:cubicBezTo>
                <a:cubicBezTo>
                  <a:pt x="21990" y="401408"/>
                  <a:pt x="34178" y="415916"/>
                  <a:pt x="8877" y="390617"/>
                </a:cubicBezTo>
                <a:cubicBezTo>
                  <a:pt x="5918" y="381739"/>
                  <a:pt x="0" y="373342"/>
                  <a:pt x="0" y="363984"/>
                </a:cubicBezTo>
                <a:cubicBezTo>
                  <a:pt x="0" y="313590"/>
                  <a:pt x="1402" y="262900"/>
                  <a:pt x="8877" y="213064"/>
                </a:cubicBezTo>
                <a:cubicBezTo>
                  <a:pt x="11399" y="196252"/>
                  <a:pt x="34681" y="180809"/>
                  <a:pt x="44388" y="168675"/>
                </a:cubicBezTo>
                <a:cubicBezTo>
                  <a:pt x="55556" y="154715"/>
                  <a:pt x="63408" y="134182"/>
                  <a:pt x="79899" y="124287"/>
                </a:cubicBezTo>
                <a:cubicBezTo>
                  <a:pt x="87923" y="119472"/>
                  <a:pt x="98162" y="119594"/>
                  <a:pt x="106532" y="115409"/>
                </a:cubicBezTo>
                <a:cubicBezTo>
                  <a:pt x="116075" y="110637"/>
                  <a:pt x="123622" y="102426"/>
                  <a:pt x="133165" y="97654"/>
                </a:cubicBezTo>
                <a:cubicBezTo>
                  <a:pt x="141535" y="93469"/>
                  <a:pt x="151197" y="92462"/>
                  <a:pt x="159798" y="88776"/>
                </a:cubicBezTo>
                <a:cubicBezTo>
                  <a:pt x="171962" y="83563"/>
                  <a:pt x="183144" y="76234"/>
                  <a:pt x="195308" y="71021"/>
                </a:cubicBezTo>
                <a:cubicBezTo>
                  <a:pt x="218519" y="61074"/>
                  <a:pt x="232417" y="60776"/>
                  <a:pt x="257452" y="53266"/>
                </a:cubicBezTo>
                <a:cubicBezTo>
                  <a:pt x="275379" y="47888"/>
                  <a:pt x="292963" y="41428"/>
                  <a:pt x="310718" y="35510"/>
                </a:cubicBezTo>
                <a:cubicBezTo>
                  <a:pt x="319596" y="32551"/>
                  <a:pt x="328175" y="28468"/>
                  <a:pt x="337351" y="26633"/>
                </a:cubicBezTo>
                <a:cubicBezTo>
                  <a:pt x="430232" y="8056"/>
                  <a:pt x="404787" y="30215"/>
                  <a:pt x="43500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926E7527-904B-4ABA-8CD1-02FB73DD73D4}"/>
              </a:ext>
            </a:extLst>
          </p:cNvPr>
          <p:cNvSpPr/>
          <p:nvPr/>
        </p:nvSpPr>
        <p:spPr>
          <a:xfrm>
            <a:off x="1482571" y="2317072"/>
            <a:ext cx="133165" cy="186431"/>
          </a:xfrm>
          <a:custGeom>
            <a:avLst/>
            <a:gdLst>
              <a:gd name="connsiteX0" fmla="*/ 0 w 133165"/>
              <a:gd name="connsiteY0" fmla="*/ 0 h 186431"/>
              <a:gd name="connsiteX1" fmla="*/ 44388 w 133165"/>
              <a:gd name="connsiteY1" fmla="*/ 26633 h 186431"/>
              <a:gd name="connsiteX2" fmla="*/ 79899 w 133165"/>
              <a:gd name="connsiteY2" fmla="*/ 62144 h 186431"/>
              <a:gd name="connsiteX3" fmla="*/ 133165 w 133165"/>
              <a:gd name="connsiteY3" fmla="*/ 97654 h 186431"/>
              <a:gd name="connsiteX4" fmla="*/ 115410 w 133165"/>
              <a:gd name="connsiteY4" fmla="*/ 115410 h 186431"/>
              <a:gd name="connsiteX5" fmla="*/ 106532 w 133165"/>
              <a:gd name="connsiteY5" fmla="*/ 142043 h 186431"/>
              <a:gd name="connsiteX6" fmla="*/ 79899 w 133165"/>
              <a:gd name="connsiteY6" fmla="*/ 159798 h 186431"/>
              <a:gd name="connsiteX7" fmla="*/ 62144 w 133165"/>
              <a:gd name="connsiteY7" fmla="*/ 186431 h 18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165" h="186431">
                <a:moveTo>
                  <a:pt x="0" y="0"/>
                </a:moveTo>
                <a:cubicBezTo>
                  <a:pt x="14796" y="8878"/>
                  <a:pt x="30768" y="16039"/>
                  <a:pt x="44388" y="26633"/>
                </a:cubicBezTo>
                <a:cubicBezTo>
                  <a:pt x="57602" y="36910"/>
                  <a:pt x="65970" y="52858"/>
                  <a:pt x="79899" y="62144"/>
                </a:cubicBezTo>
                <a:lnTo>
                  <a:pt x="133165" y="97654"/>
                </a:lnTo>
                <a:cubicBezTo>
                  <a:pt x="127247" y="103573"/>
                  <a:pt x="119716" y="108233"/>
                  <a:pt x="115410" y="115410"/>
                </a:cubicBezTo>
                <a:cubicBezTo>
                  <a:pt x="110595" y="123434"/>
                  <a:pt x="112378" y="134736"/>
                  <a:pt x="106532" y="142043"/>
                </a:cubicBezTo>
                <a:cubicBezTo>
                  <a:pt x="99867" y="150374"/>
                  <a:pt x="88777" y="153880"/>
                  <a:pt x="79899" y="159798"/>
                </a:cubicBezTo>
                <a:lnTo>
                  <a:pt x="62144" y="1864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4F5C5184-D699-4B94-8CC3-275151182713}"/>
              </a:ext>
            </a:extLst>
          </p:cNvPr>
          <p:cNvSpPr/>
          <p:nvPr/>
        </p:nvSpPr>
        <p:spPr>
          <a:xfrm>
            <a:off x="7466120" y="2219417"/>
            <a:ext cx="648386" cy="684060"/>
          </a:xfrm>
          <a:custGeom>
            <a:avLst/>
            <a:gdLst>
              <a:gd name="connsiteX0" fmla="*/ 0 w 648386"/>
              <a:gd name="connsiteY0" fmla="*/ 0 h 684060"/>
              <a:gd name="connsiteX1" fmla="*/ 204187 w 648386"/>
              <a:gd name="connsiteY1" fmla="*/ 8878 h 684060"/>
              <a:gd name="connsiteX2" fmla="*/ 275208 w 648386"/>
              <a:gd name="connsiteY2" fmla="*/ 26633 h 684060"/>
              <a:gd name="connsiteX3" fmla="*/ 319597 w 648386"/>
              <a:gd name="connsiteY3" fmla="*/ 44389 h 684060"/>
              <a:gd name="connsiteX4" fmla="*/ 381740 w 648386"/>
              <a:gd name="connsiteY4" fmla="*/ 62144 h 684060"/>
              <a:gd name="connsiteX5" fmla="*/ 408373 w 648386"/>
              <a:gd name="connsiteY5" fmla="*/ 71022 h 684060"/>
              <a:gd name="connsiteX6" fmla="*/ 443884 w 648386"/>
              <a:gd name="connsiteY6" fmla="*/ 79900 h 684060"/>
              <a:gd name="connsiteX7" fmla="*/ 479395 w 648386"/>
              <a:gd name="connsiteY7" fmla="*/ 97655 h 684060"/>
              <a:gd name="connsiteX8" fmla="*/ 506028 w 648386"/>
              <a:gd name="connsiteY8" fmla="*/ 106533 h 684060"/>
              <a:gd name="connsiteX9" fmla="*/ 577049 w 648386"/>
              <a:gd name="connsiteY9" fmla="*/ 186432 h 684060"/>
              <a:gd name="connsiteX10" fmla="*/ 585927 w 648386"/>
              <a:gd name="connsiteY10" fmla="*/ 213065 h 684060"/>
              <a:gd name="connsiteX11" fmla="*/ 612560 w 648386"/>
              <a:gd name="connsiteY11" fmla="*/ 239698 h 684060"/>
              <a:gd name="connsiteX12" fmla="*/ 630315 w 648386"/>
              <a:gd name="connsiteY12" fmla="*/ 266331 h 684060"/>
              <a:gd name="connsiteX13" fmla="*/ 648070 w 648386"/>
              <a:gd name="connsiteY13" fmla="*/ 328474 h 684060"/>
              <a:gd name="connsiteX14" fmla="*/ 630315 w 648386"/>
              <a:gd name="connsiteY14" fmla="*/ 506028 h 684060"/>
              <a:gd name="connsiteX15" fmla="*/ 612560 w 648386"/>
              <a:gd name="connsiteY15" fmla="*/ 532661 h 684060"/>
              <a:gd name="connsiteX16" fmla="*/ 585927 w 648386"/>
              <a:gd name="connsiteY16" fmla="*/ 550416 h 684060"/>
              <a:gd name="connsiteX17" fmla="*/ 568171 w 648386"/>
              <a:gd name="connsiteY17" fmla="*/ 577049 h 684060"/>
              <a:gd name="connsiteX18" fmla="*/ 541538 w 648386"/>
              <a:gd name="connsiteY18" fmla="*/ 585927 h 684060"/>
              <a:gd name="connsiteX19" fmla="*/ 514905 w 648386"/>
              <a:gd name="connsiteY19" fmla="*/ 603682 h 684060"/>
              <a:gd name="connsiteX20" fmla="*/ 479395 w 648386"/>
              <a:gd name="connsiteY20" fmla="*/ 612560 h 684060"/>
              <a:gd name="connsiteX21" fmla="*/ 443884 w 648386"/>
              <a:gd name="connsiteY21" fmla="*/ 630315 h 684060"/>
              <a:gd name="connsiteX22" fmla="*/ 399496 w 648386"/>
              <a:gd name="connsiteY22" fmla="*/ 639193 h 684060"/>
              <a:gd name="connsiteX23" fmla="*/ 363985 w 648386"/>
              <a:gd name="connsiteY23" fmla="*/ 648070 h 684060"/>
              <a:gd name="connsiteX24" fmla="*/ 319597 w 648386"/>
              <a:gd name="connsiteY24" fmla="*/ 656948 h 684060"/>
              <a:gd name="connsiteX25" fmla="*/ 292963 w 648386"/>
              <a:gd name="connsiteY25" fmla="*/ 665826 h 684060"/>
              <a:gd name="connsiteX26" fmla="*/ 159798 w 648386"/>
              <a:gd name="connsiteY26" fmla="*/ 674703 h 684060"/>
              <a:gd name="connsiteX27" fmla="*/ 79899 w 648386"/>
              <a:gd name="connsiteY27" fmla="*/ 683581 h 68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48386" h="684060">
                <a:moveTo>
                  <a:pt x="0" y="0"/>
                </a:moveTo>
                <a:cubicBezTo>
                  <a:pt x="68062" y="2959"/>
                  <a:pt x="136234" y="4024"/>
                  <a:pt x="204187" y="8878"/>
                </a:cubicBezTo>
                <a:cubicBezTo>
                  <a:pt x="225996" y="10436"/>
                  <a:pt x="253954" y="18663"/>
                  <a:pt x="275208" y="26633"/>
                </a:cubicBezTo>
                <a:cubicBezTo>
                  <a:pt x="290130" y="32229"/>
                  <a:pt x="304479" y="39349"/>
                  <a:pt x="319597" y="44389"/>
                </a:cubicBezTo>
                <a:cubicBezTo>
                  <a:pt x="340035" y="51202"/>
                  <a:pt x="361105" y="55954"/>
                  <a:pt x="381740" y="62144"/>
                </a:cubicBezTo>
                <a:cubicBezTo>
                  <a:pt x="390703" y="64833"/>
                  <a:pt x="399375" y="68451"/>
                  <a:pt x="408373" y="71022"/>
                </a:cubicBezTo>
                <a:cubicBezTo>
                  <a:pt x="420105" y="74374"/>
                  <a:pt x="432460" y="75616"/>
                  <a:pt x="443884" y="79900"/>
                </a:cubicBezTo>
                <a:cubicBezTo>
                  <a:pt x="456275" y="84547"/>
                  <a:pt x="467231" y="92442"/>
                  <a:pt x="479395" y="97655"/>
                </a:cubicBezTo>
                <a:cubicBezTo>
                  <a:pt x="487996" y="101341"/>
                  <a:pt x="497150" y="103574"/>
                  <a:pt x="506028" y="106533"/>
                </a:cubicBezTo>
                <a:cubicBezTo>
                  <a:pt x="529559" y="130064"/>
                  <a:pt x="561206" y="154747"/>
                  <a:pt x="577049" y="186432"/>
                </a:cubicBezTo>
                <a:cubicBezTo>
                  <a:pt x="581234" y="194802"/>
                  <a:pt x="580736" y="205279"/>
                  <a:pt x="585927" y="213065"/>
                </a:cubicBezTo>
                <a:cubicBezTo>
                  <a:pt x="592891" y="223511"/>
                  <a:pt x="604523" y="230053"/>
                  <a:pt x="612560" y="239698"/>
                </a:cubicBezTo>
                <a:cubicBezTo>
                  <a:pt x="619390" y="247895"/>
                  <a:pt x="625543" y="256788"/>
                  <a:pt x="630315" y="266331"/>
                </a:cubicBezTo>
                <a:cubicBezTo>
                  <a:pt x="636685" y="279070"/>
                  <a:pt x="645225" y="317091"/>
                  <a:pt x="648070" y="328474"/>
                </a:cubicBezTo>
                <a:cubicBezTo>
                  <a:pt x="647550" y="337308"/>
                  <a:pt x="653476" y="459707"/>
                  <a:pt x="630315" y="506028"/>
                </a:cubicBezTo>
                <a:cubicBezTo>
                  <a:pt x="625543" y="515571"/>
                  <a:pt x="620105" y="525116"/>
                  <a:pt x="612560" y="532661"/>
                </a:cubicBezTo>
                <a:cubicBezTo>
                  <a:pt x="605015" y="540206"/>
                  <a:pt x="594805" y="544498"/>
                  <a:pt x="585927" y="550416"/>
                </a:cubicBezTo>
                <a:cubicBezTo>
                  <a:pt x="580008" y="559294"/>
                  <a:pt x="576503" y="570384"/>
                  <a:pt x="568171" y="577049"/>
                </a:cubicBezTo>
                <a:cubicBezTo>
                  <a:pt x="560864" y="582895"/>
                  <a:pt x="549908" y="581742"/>
                  <a:pt x="541538" y="585927"/>
                </a:cubicBezTo>
                <a:cubicBezTo>
                  <a:pt x="531995" y="590699"/>
                  <a:pt x="524712" y="599479"/>
                  <a:pt x="514905" y="603682"/>
                </a:cubicBezTo>
                <a:cubicBezTo>
                  <a:pt x="503691" y="608488"/>
                  <a:pt x="490819" y="608276"/>
                  <a:pt x="479395" y="612560"/>
                </a:cubicBezTo>
                <a:cubicBezTo>
                  <a:pt x="467004" y="617207"/>
                  <a:pt x="456439" y="626130"/>
                  <a:pt x="443884" y="630315"/>
                </a:cubicBezTo>
                <a:cubicBezTo>
                  <a:pt x="429569" y="635087"/>
                  <a:pt x="414226" y="635920"/>
                  <a:pt x="399496" y="639193"/>
                </a:cubicBezTo>
                <a:cubicBezTo>
                  <a:pt x="387585" y="641840"/>
                  <a:pt x="375896" y="645423"/>
                  <a:pt x="363985" y="648070"/>
                </a:cubicBezTo>
                <a:cubicBezTo>
                  <a:pt x="349255" y="651343"/>
                  <a:pt x="334235" y="653288"/>
                  <a:pt x="319597" y="656948"/>
                </a:cubicBezTo>
                <a:cubicBezTo>
                  <a:pt x="310518" y="659218"/>
                  <a:pt x="302264" y="664793"/>
                  <a:pt x="292963" y="665826"/>
                </a:cubicBezTo>
                <a:cubicBezTo>
                  <a:pt x="248748" y="670739"/>
                  <a:pt x="204186" y="671744"/>
                  <a:pt x="159798" y="674703"/>
                </a:cubicBezTo>
                <a:cubicBezTo>
                  <a:pt x="109933" y="687170"/>
                  <a:pt x="136489" y="683581"/>
                  <a:pt x="79899" y="6835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57ED7567-20BC-4D9B-ACD3-3498C881C7EA}"/>
              </a:ext>
            </a:extLst>
          </p:cNvPr>
          <p:cNvSpPr/>
          <p:nvPr/>
        </p:nvSpPr>
        <p:spPr>
          <a:xfrm>
            <a:off x="7519386" y="2805019"/>
            <a:ext cx="124607" cy="177878"/>
          </a:xfrm>
          <a:custGeom>
            <a:avLst/>
            <a:gdLst>
              <a:gd name="connsiteX0" fmla="*/ 53266 w 124607"/>
              <a:gd name="connsiteY0" fmla="*/ 18080 h 177878"/>
              <a:gd name="connsiteX1" fmla="*/ 17756 w 124607"/>
              <a:gd name="connsiteY1" fmla="*/ 62468 h 177878"/>
              <a:gd name="connsiteX2" fmla="*/ 0 w 124607"/>
              <a:gd name="connsiteY2" fmla="*/ 115734 h 177878"/>
              <a:gd name="connsiteX3" fmla="*/ 71022 w 124607"/>
              <a:gd name="connsiteY3" fmla="*/ 160123 h 177878"/>
              <a:gd name="connsiteX4" fmla="*/ 97655 w 124607"/>
              <a:gd name="connsiteY4" fmla="*/ 177878 h 177878"/>
              <a:gd name="connsiteX5" fmla="*/ 44389 w 124607"/>
              <a:gd name="connsiteY5" fmla="*/ 160123 h 177878"/>
              <a:gd name="connsiteX6" fmla="*/ 26633 w 124607"/>
              <a:gd name="connsiteY6" fmla="*/ 106857 h 177878"/>
              <a:gd name="connsiteX7" fmla="*/ 17756 w 124607"/>
              <a:gd name="connsiteY7" fmla="*/ 80224 h 177878"/>
              <a:gd name="connsiteX8" fmla="*/ 62144 w 124607"/>
              <a:gd name="connsiteY8" fmla="*/ 53591 h 177878"/>
              <a:gd name="connsiteX9" fmla="*/ 106532 w 124607"/>
              <a:gd name="connsiteY9" fmla="*/ 26958 h 177878"/>
              <a:gd name="connsiteX10" fmla="*/ 124288 w 124607"/>
              <a:gd name="connsiteY10" fmla="*/ 9202 h 177878"/>
              <a:gd name="connsiteX11" fmla="*/ 97655 w 124607"/>
              <a:gd name="connsiteY11" fmla="*/ 325 h 177878"/>
              <a:gd name="connsiteX12" fmla="*/ 53266 w 124607"/>
              <a:gd name="connsiteY12" fmla="*/ 18080 h 17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607" h="177878">
                <a:moveTo>
                  <a:pt x="53266" y="18080"/>
                </a:moveTo>
                <a:cubicBezTo>
                  <a:pt x="39950" y="28437"/>
                  <a:pt x="26829" y="45834"/>
                  <a:pt x="17756" y="62468"/>
                </a:cubicBezTo>
                <a:cubicBezTo>
                  <a:pt x="8794" y="78899"/>
                  <a:pt x="0" y="115734"/>
                  <a:pt x="0" y="115734"/>
                </a:cubicBezTo>
                <a:cubicBezTo>
                  <a:pt x="42592" y="179620"/>
                  <a:pt x="-17721" y="100962"/>
                  <a:pt x="71022" y="160123"/>
                </a:cubicBezTo>
                <a:cubicBezTo>
                  <a:pt x="79900" y="166041"/>
                  <a:pt x="108325" y="177878"/>
                  <a:pt x="97655" y="177878"/>
                </a:cubicBezTo>
                <a:cubicBezTo>
                  <a:pt x="78939" y="177878"/>
                  <a:pt x="44389" y="160123"/>
                  <a:pt x="44389" y="160123"/>
                </a:cubicBezTo>
                <a:lnTo>
                  <a:pt x="26633" y="106857"/>
                </a:lnTo>
                <a:lnTo>
                  <a:pt x="17756" y="80224"/>
                </a:lnTo>
                <a:cubicBezTo>
                  <a:pt x="62743" y="35234"/>
                  <a:pt x="4522" y="88165"/>
                  <a:pt x="62144" y="53591"/>
                </a:cubicBezTo>
                <a:cubicBezTo>
                  <a:pt x="123074" y="17033"/>
                  <a:pt x="31086" y="52105"/>
                  <a:pt x="106532" y="26958"/>
                </a:cubicBezTo>
                <a:cubicBezTo>
                  <a:pt x="112451" y="21039"/>
                  <a:pt x="126935" y="17143"/>
                  <a:pt x="124288" y="9202"/>
                </a:cubicBezTo>
                <a:cubicBezTo>
                  <a:pt x="121329" y="324"/>
                  <a:pt x="106956" y="-708"/>
                  <a:pt x="97655" y="325"/>
                </a:cubicBezTo>
                <a:cubicBezTo>
                  <a:pt x="79054" y="2392"/>
                  <a:pt x="66582" y="7723"/>
                  <a:pt x="53266" y="1808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E653D6-976F-40C1-BD39-046380AD7283}"/>
              </a:ext>
            </a:extLst>
          </p:cNvPr>
          <p:cNvSpPr txBox="1"/>
          <p:nvPr/>
        </p:nvSpPr>
        <p:spPr>
          <a:xfrm>
            <a:off x="683568" y="23792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9F4C9-F125-419A-8711-9C818F3D5147}"/>
              </a:ext>
            </a:extLst>
          </p:cNvPr>
          <p:cNvSpPr txBox="1"/>
          <p:nvPr/>
        </p:nvSpPr>
        <p:spPr>
          <a:xfrm>
            <a:off x="8244408" y="23792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081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7084B-710D-41D0-88A6-E03914C1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출석 모듈 순차회로도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8A378C-D981-4851-8B63-169D1AD0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C0E6BFA-8CE6-4DD9-8311-0A12BA867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8840"/>
            <a:ext cx="8229600" cy="3600399"/>
          </a:xfrm>
        </p:spPr>
      </p:pic>
    </p:spTree>
    <p:extLst>
      <p:ext uri="{BB962C8B-B14F-4D97-AF65-F5344CB8AC3E}">
        <p14:creationId xmlns:p14="http://schemas.microsoft.com/office/powerpoint/2010/main" val="2408246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28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장학금 모듈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장학금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0625" t="19751" r="11014" b="24800"/>
          <a:stretch/>
        </p:blipFill>
        <p:spPr>
          <a:xfrm>
            <a:off x="395536" y="922412"/>
            <a:ext cx="7165304" cy="2852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2751" t="9620" r="787" b="26200"/>
          <a:stretch/>
        </p:blipFill>
        <p:spPr>
          <a:xfrm>
            <a:off x="86002" y="3609735"/>
            <a:ext cx="8820472" cy="33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3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2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학생 관리 시스템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선정 내용 및 사양정의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88488" y="137292"/>
            <a:ext cx="57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2974593"/>
            <a:ext cx="8352928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학생의 출석</a:t>
            </a:r>
            <a:r>
              <a:rPr lang="en-US" altLang="ko-KR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en-US" altLang="ko-KR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시험의 결과들을 가지고</a:t>
            </a:r>
            <a:endParaRPr lang="en-US" altLang="ko-KR" sz="32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장학금</a:t>
            </a:r>
            <a:r>
              <a:rPr lang="en-US" altLang="ko-KR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전화 그리고 퇴원을 결정하는 시스템입니다</a:t>
            </a:r>
            <a:r>
              <a:rPr lang="en-US" altLang="ko-KR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6152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선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991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29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퇴원 모듈의 완성 회로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64794" y="1125365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퇴원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이등변 삼각형 85"/>
          <p:cNvSpPr/>
          <p:nvPr/>
        </p:nvSpPr>
        <p:spPr>
          <a:xfrm>
            <a:off x="8398593" y="593630"/>
            <a:ext cx="458401" cy="404990"/>
          </a:xfrm>
          <a:prstGeom prst="triangle">
            <a:avLst>
              <a:gd name="adj" fmla="val 100000"/>
            </a:avLst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74213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 미제출과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 2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 받을 시에 퇴원 모듈은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bye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라는 출력에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 출력한다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8" y="2093946"/>
            <a:ext cx="8379460" cy="445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22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30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전화 모듈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전화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900" t="22584" r="18465" b="31800"/>
          <a:stretch/>
        </p:blipFill>
        <p:spPr>
          <a:xfrm>
            <a:off x="611560" y="1072601"/>
            <a:ext cx="6916089" cy="2346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963" t="13204" r="1467" b="26201"/>
          <a:stretch/>
        </p:blipFill>
        <p:spPr>
          <a:xfrm>
            <a:off x="179512" y="3447220"/>
            <a:ext cx="8830344" cy="31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84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31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프로젝트 모듈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전체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2988" t="20985" r="27951" b="13601"/>
          <a:stretch/>
        </p:blipFill>
        <p:spPr>
          <a:xfrm>
            <a:off x="899592" y="1536467"/>
            <a:ext cx="6903172" cy="43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2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32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002794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변경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사항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420888"/>
            <a:ext cx="8352928" cy="20159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70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점 이상인 학생들 중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A, B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등급을 나누고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70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점 미만 학생들 중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C, D, F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등급을 나눈다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 =&gt;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절대 평가로 인해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A(100,90) B(80,70) C(60,50) F(40,30)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으로 나뉨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적절한 난이도 조절로 인해 성적 문제는 없다고 가정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</a:p>
          <a:p>
            <a:pPr lvl="2"/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8488" y="182779"/>
            <a:ext cx="64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변경사항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237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33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002794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 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입출력정의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48880"/>
            <a:ext cx="8496944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장학금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연속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등급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and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연속 제출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and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연속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   </a:t>
            </a:r>
            <a:r>
              <a:rPr lang="ko-KR" altLang="en-US" sz="2500" b="1" dirty="0" err="1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출석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장학금 받는 것으로 출력된다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입력은 시험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출석에서 연결된다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4239" y="173832"/>
            <a:ext cx="64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4943490"/>
            <a:ext cx="835292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퇴원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연속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F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등급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or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미제출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회했을 시에 퇴원 시키는 것으로 출력된다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입력은 시험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과제에서 연결된다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각 모듈 별 정의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742136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가장 처음에 거쳐가는 모듈인 시험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출석 모듈이 있고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그것을 결합해 출력을 내는 장학금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퇴원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전화 모듈이 있다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3647346"/>
            <a:ext cx="8496944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전화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미제출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or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F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등급 의 경우에 부모님께 전화 가는 것으로 출력된다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입력은 과제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시험에서 연결된다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3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2968377"/>
            <a:ext cx="2880320" cy="576000"/>
          </a:xfrm>
          <a:prstGeom prst="rect">
            <a:avLst/>
          </a:prstGeom>
          <a:solidFill>
            <a:srgbClr val="0C285A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2871986"/>
            <a:ext cx="3528392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6"/>
          <p:cNvGrpSpPr/>
          <p:nvPr/>
        </p:nvGrpSpPr>
        <p:grpSpPr>
          <a:xfrm>
            <a:off x="2483768" y="3334345"/>
            <a:ext cx="4176464" cy="576064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444208" y="3573016"/>
              <a:ext cx="0" cy="576064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123728" y="2852936"/>
            <a:ext cx="489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3059832" y="2396507"/>
            <a:ext cx="0" cy="816469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35001" y="2373711"/>
            <a:ext cx="360041" cy="310380"/>
          </a:xfrm>
          <a:prstGeom prst="triangle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26524" y="2542289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3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선정 이유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선정</a:t>
            </a:r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555776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택시미터기와 학생관리 시스템 중 고민 하였지만 좀 더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기능을 추가할 수 있는 학생관리 시스템을 선택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3215298"/>
            <a:ext cx="856895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평소에 아르바이트를 하면서 경험할 수 있었던 학생들의 등록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장학금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퇴원 등의 전반적인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학생 관리 시스템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을 직접 구현해보고 싶다는 생각이 들어 선정하게 되었다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045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4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시스템 사양정의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선정</a:t>
            </a:r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이등변 삼각형 85"/>
          <p:cNvSpPr/>
          <p:nvPr/>
        </p:nvSpPr>
        <p:spPr>
          <a:xfrm>
            <a:off x="8398593" y="593630"/>
            <a:ext cx="458401" cy="404990"/>
          </a:xfrm>
          <a:prstGeom prst="triangle">
            <a:avLst>
              <a:gd name="adj" fmla="val 100000"/>
            </a:avLst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74213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성적 입력과 출석 여부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제출여부를 따로 입력 받고 결합하여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등급 산출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974593"/>
            <a:ext cx="8352928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학생 한 명을 관리하는 시스템으로써 학생의 출석여부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 제출여부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그리고 시험 성적을 입력 받아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등급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으로 나누어 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출력값으로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학생의 퇴원 여부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부모님 호출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장학금 지급 여부가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결정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되는 시스템이다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2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5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제한사항 및 전제조건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선정</a:t>
            </a:r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정한 제한사항과 전제조건은 입력할 시  반드시 고려하는 것으로 함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2564904"/>
            <a:ext cx="8352928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제한사항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실제 학원에서는 학생 수가 몇 백명이지만 우리가 만드는 시스템 상에서는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입력의 수가 한계가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있다고 판단하였고 여러 명의 학생 수가 있다하더라도 사람마다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똑같은 시스템의 반복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이기 때문에 의미가 없다고 판단하여 입력 수를 한 명을 기준으로 결정하였다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전제조건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학생 한 명은 반드시 다니며 </a:t>
            </a:r>
            <a:r>
              <a:rPr lang="ko-KR" altLang="en-US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스스로 퇴원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하는 경우는 없다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6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모듈 별 관계도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선정</a:t>
            </a:r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이등변 삼각형 85"/>
          <p:cNvSpPr/>
          <p:nvPr/>
        </p:nvSpPr>
        <p:spPr>
          <a:xfrm>
            <a:off x="8398593" y="593630"/>
            <a:ext cx="458401" cy="404990"/>
          </a:xfrm>
          <a:prstGeom prst="triangle">
            <a:avLst>
              <a:gd name="adj" fmla="val 100000"/>
            </a:avLst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615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각각의 모듈이 어떤 관계를 가지고 있는지 나누었고 시험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출석 모듈이 퇴원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전화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장학금 모듈에 영향을 주는 방식을 띄고 있다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8488" y="163239"/>
            <a:ext cx="64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4013" t="32306" r="42912" b="12201"/>
          <a:stretch/>
        </p:blipFill>
        <p:spPr>
          <a:xfrm>
            <a:off x="2046908" y="1844824"/>
            <a:ext cx="4896544" cy="46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5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7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모듈의 </a:t>
            </a:r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상태표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PART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성적 나누기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770562"/>
              </p:ext>
            </p:extLst>
          </p:nvPr>
        </p:nvGraphicFramePr>
        <p:xfrm>
          <a:off x="1475656" y="2112318"/>
          <a:ext cx="6096000" cy="36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206816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825643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341523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57024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입력 변수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의미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93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FIRST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SECOND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THIRD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F</a:t>
                      </a:r>
                      <a:r>
                        <a:rPr lang="ko-KR" altLang="en-US" sz="28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342354"/>
                  </a:ext>
                </a:extLst>
              </a:tr>
              <a:tr h="299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2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C</a:t>
                      </a:r>
                      <a:r>
                        <a:rPr lang="ko-KR" altLang="en-US" sz="28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77287"/>
                  </a:ext>
                </a:extLst>
              </a:tr>
              <a:tr h="28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1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</a:t>
                      </a:r>
                      <a:r>
                        <a:rPr lang="ko-KR" altLang="en-US" sz="28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50223"/>
                  </a:ext>
                </a:extLst>
              </a:tr>
              <a:tr h="33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2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A</a:t>
                      </a:r>
                      <a:r>
                        <a:rPr lang="ko-KR" altLang="en-US" sz="28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1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0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83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8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모듈의 </a:t>
            </a:r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상태표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PART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별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회로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성적 나누기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750" t="10158" r="43700" b="13601"/>
          <a:stretch/>
        </p:blipFill>
        <p:spPr>
          <a:xfrm>
            <a:off x="2051720" y="880190"/>
            <a:ext cx="5785008" cy="4633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52036" y="5229200"/>
            <a:ext cx="3384376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First == enable </a:t>
            </a:r>
          </a:p>
          <a:p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Second == a </a:t>
            </a:r>
          </a:p>
          <a:p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Third == b</a:t>
            </a:r>
          </a:p>
        </p:txBody>
      </p:sp>
    </p:spTree>
    <p:extLst>
      <p:ext uri="{BB962C8B-B14F-4D97-AF65-F5344CB8AC3E}">
        <p14:creationId xmlns:p14="http://schemas.microsoft.com/office/powerpoint/2010/main" val="291516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1327</Words>
  <Application>Microsoft Office PowerPoint</Application>
  <PresentationFormat>화면 슬라이드 쇼(4:3)</PresentationFormat>
  <Paragraphs>587</Paragraphs>
  <Slides>35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210 맨발의청춘 B</vt:lpstr>
      <vt:lpstr>나눔바른고딕</vt:lpstr>
      <vt:lpstr>맑은 고딕</vt:lpstr>
      <vt:lpstr>Arial</vt:lpstr>
      <vt:lpstr>a옛날목욕탕L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출석모듈의 상태표</vt:lpstr>
      <vt:lpstr>출석 모듈의 상태표</vt:lpstr>
      <vt:lpstr>출석 모듈의 상태도</vt:lpstr>
      <vt:lpstr>출석 모듈 순차회로도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최지현</cp:lastModifiedBy>
  <cp:revision>157</cp:revision>
  <dcterms:created xsi:type="dcterms:W3CDTF">2014-04-11T08:18:22Z</dcterms:created>
  <dcterms:modified xsi:type="dcterms:W3CDTF">2017-06-08T05:55:10Z</dcterms:modified>
</cp:coreProperties>
</file>