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22"/>
  </p:notesMasterIdLst>
  <p:sldIdLst>
    <p:sldId id="264" r:id="rId2"/>
    <p:sldId id="265" r:id="rId3"/>
    <p:sldId id="309" r:id="rId4"/>
    <p:sldId id="317" r:id="rId5"/>
    <p:sldId id="305" r:id="rId6"/>
    <p:sldId id="308" r:id="rId7"/>
    <p:sldId id="310" r:id="rId8"/>
    <p:sldId id="306" r:id="rId9"/>
    <p:sldId id="311" r:id="rId10"/>
    <p:sldId id="315" r:id="rId11"/>
    <p:sldId id="316" r:id="rId12"/>
    <p:sldId id="313" r:id="rId13"/>
    <p:sldId id="302" r:id="rId14"/>
    <p:sldId id="303" r:id="rId15"/>
    <p:sldId id="304" r:id="rId16"/>
    <p:sldId id="295" r:id="rId17"/>
    <p:sldId id="297" r:id="rId18"/>
    <p:sldId id="300" r:id="rId19"/>
    <p:sldId id="301" r:id="rId20"/>
    <p:sldId id="272" r:id="rId21"/>
  </p:sldIdLst>
  <p:sldSz cx="9144000" cy="6858000" type="screen4x3"/>
  <p:notesSz cx="6858000" cy="9144000"/>
  <p:embeddedFontLst>
    <p:embeddedFont>
      <p:font typeface="a옛날목욕탕L" panose="02020600000000000000" pitchFamily="18" charset="-127"/>
      <p:regular r:id="rId23"/>
    </p:embeddedFont>
    <p:embeddedFont>
      <p:font typeface="나눔바른고딕" panose="020B0600000101010101" charset="-127"/>
      <p:regular r:id="rId24"/>
      <p:bold r:id="rId25"/>
    </p:embeddedFont>
    <p:embeddedFont>
      <p:font typeface="210 맨발의청춘 B" panose="0202060302010102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3A25"/>
    <a:srgbClr val="FFFDE8"/>
    <a:srgbClr val="F33A24"/>
    <a:srgbClr val="0C285A"/>
    <a:srgbClr val="0C2759"/>
    <a:srgbClr val="404040"/>
    <a:srgbClr val="FFF7F7"/>
    <a:srgbClr val="788C78"/>
    <a:srgbClr val="D5C4B0"/>
    <a:srgbClr val="A88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8" autoAdjust="0"/>
    <p:restoredTop sz="94660"/>
  </p:normalViewPr>
  <p:slideViewPr>
    <p:cSldViewPr>
      <p:cViewPr varScale="1">
        <p:scale>
          <a:sx n="53" d="100"/>
          <a:sy n="53" d="100"/>
        </p:scale>
        <p:origin x="40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BA485-E049-4DD6-95CF-54C69AB6BBF0}" type="datetimeFigureOut">
              <a:rPr lang="ko-KR" altLang="en-US" smtClean="0"/>
              <a:pPr/>
              <a:t>2017-06-01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F8AF5-6555-4DEB-A3E2-0F9F2D2852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7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021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325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74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36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670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03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12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019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328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97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17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80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765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6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848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37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53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11A7-AB50-4241-BCB4-828FC3343CD5}" type="datetime1">
              <a:rPr lang="ko-KR" altLang="en-US" smtClean="0"/>
              <a:pPr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D438-26A9-4D3D-9940-A34B470F924B}" type="datetime1">
              <a:rPr lang="ko-KR" altLang="en-US" smtClean="0"/>
              <a:pPr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AE3D-3AA1-45AF-8174-600CFFDC4679}" type="datetime1">
              <a:rPr lang="ko-KR" altLang="en-US" smtClean="0"/>
              <a:pPr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3D3B-10B6-4538-A81A-4A43FA91C164}" type="datetime1">
              <a:rPr lang="ko-KR" altLang="en-US" smtClean="0"/>
              <a:pPr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B51D-06F8-4C04-8D0B-E3A77AB7FBD6}" type="datetime1">
              <a:rPr lang="ko-KR" altLang="en-US" smtClean="0"/>
              <a:pPr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A765-BD25-4635-9EF9-C0491C047457}" type="datetime1">
              <a:rPr lang="ko-KR" altLang="en-US" smtClean="0"/>
              <a:pPr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43B0-154E-4FE1-AC41-5912333986F7}" type="datetime1">
              <a:rPr lang="ko-KR" altLang="en-US" smtClean="0"/>
              <a:pPr/>
              <a:t>2017-06-01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5D3F-4595-4F6C-BD6D-E5E14D908979}" type="datetime1">
              <a:rPr lang="ko-KR" altLang="en-US" smtClean="0"/>
              <a:pPr/>
              <a:t>2017-06-01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0238-49DD-4081-9B6E-ABE33C91EEE9}" type="datetime1">
              <a:rPr lang="ko-KR" altLang="en-US" smtClean="0"/>
              <a:pPr/>
              <a:t>2017-06-01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229A-2D2C-44A4-BA26-92EFF107AD90}" type="datetime1">
              <a:rPr lang="ko-KR" altLang="en-US" smtClean="0"/>
              <a:pPr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6A2E-7BE4-4B31-AC7B-35A3DC2BD32E}" type="datetime1">
              <a:rPr lang="ko-KR" altLang="en-US" smtClean="0"/>
              <a:pPr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09B70-DB86-46BD-9B42-D2132F77391B}" type="datetime1">
              <a:rPr lang="ko-KR" altLang="en-US" smtClean="0"/>
              <a:pPr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239B-D302-47C8-870F-9A3CEECBE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491880" y="3214686"/>
            <a:ext cx="2232248" cy="576000"/>
          </a:xfrm>
          <a:prstGeom prst="rect">
            <a:avLst/>
          </a:prstGeom>
          <a:solidFill>
            <a:srgbClr val="0C285A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512343" y="2439938"/>
            <a:ext cx="3528392" cy="0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2752990" y="3573016"/>
            <a:ext cx="4176464" cy="576064"/>
            <a:chOff x="2843808" y="3573016"/>
            <a:chExt cx="4176464" cy="576064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2843808" y="3861048"/>
              <a:ext cx="4176464" cy="0"/>
            </a:xfrm>
            <a:prstGeom prst="line">
              <a:avLst/>
            </a:prstGeom>
            <a:ln>
              <a:solidFill>
                <a:srgbClr val="0C28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588224" y="3573016"/>
              <a:ext cx="0" cy="576064"/>
            </a:xfrm>
            <a:prstGeom prst="line">
              <a:avLst/>
            </a:prstGeom>
            <a:ln>
              <a:solidFill>
                <a:srgbClr val="0C28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연결선 41"/>
          <p:cNvCxnSpPr/>
          <p:nvPr/>
        </p:nvCxnSpPr>
        <p:spPr>
          <a:xfrm>
            <a:off x="3059832" y="1964459"/>
            <a:ext cx="0" cy="816469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이등변 삼각형 42"/>
          <p:cNvSpPr/>
          <p:nvPr/>
        </p:nvSpPr>
        <p:spPr>
          <a:xfrm rot="5400000">
            <a:off x="3035001" y="1941663"/>
            <a:ext cx="360041" cy="310380"/>
          </a:xfrm>
          <a:prstGeom prst="triangle">
            <a:avLst/>
          </a:prstGeom>
          <a:solidFill>
            <a:schemeClr val="accent1">
              <a:lumMod val="60000"/>
              <a:lumOff val="4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 rot="16200000">
            <a:off x="2826524" y="2110241"/>
            <a:ext cx="250590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03848" y="2567248"/>
            <a:ext cx="2736304" cy="576000"/>
          </a:xfrm>
          <a:prstGeom prst="rect">
            <a:avLst/>
          </a:prstGeom>
          <a:solidFill>
            <a:srgbClr val="0C285A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123728" y="2420888"/>
            <a:ext cx="489654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학생관리</a:t>
            </a:r>
            <a:endParaRPr lang="en-US" altLang="ko-KR" sz="4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ctr"/>
            <a:r>
              <a:rPr lang="ko-KR" altLang="en-US" sz="3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시스템</a:t>
            </a:r>
            <a:endParaRPr lang="en-US" altLang="ko-KR" sz="3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2771800" y="3980770"/>
            <a:ext cx="3886152" cy="29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조 이름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 </a:t>
            </a:r>
            <a:r>
              <a:rPr lang="ko-KR" alt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졸리조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/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조장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최지현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조원 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김은숙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박민성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최지현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67544" y="404664"/>
            <a:ext cx="3312368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시험 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A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등급의 순차회로도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1124744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시험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모듈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88488" y="188639"/>
            <a:ext cx="647228" cy="797949"/>
            <a:chOff x="2555776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843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택시미터기와 학생관리 시스템 중 고민 하였지만 좀 더 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기능을 추가할 수 있는 학생관리 시스템을 선택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1337" t="32377" r="2837" b="15763"/>
          <a:stretch/>
        </p:blipFill>
        <p:spPr>
          <a:xfrm>
            <a:off x="596677" y="1971093"/>
            <a:ext cx="8129090" cy="424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0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67544" y="404664"/>
            <a:ext cx="3312368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시험 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F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등급의 상태도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1124744"/>
            <a:ext cx="971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과제 모듈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88488" y="188639"/>
            <a:ext cx="647228" cy="797949"/>
            <a:chOff x="2555776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3" name="타원 52"/>
          <p:cNvSpPr/>
          <p:nvPr/>
        </p:nvSpPr>
        <p:spPr>
          <a:xfrm>
            <a:off x="1041600" y="3356992"/>
            <a:ext cx="1368152" cy="13681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F/0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001756" y="3356992"/>
            <a:ext cx="1368152" cy="13681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F2/1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cxnSp>
        <p:nvCxnSpPr>
          <p:cNvPr id="17" name="연결선: 구부러짐 16"/>
          <p:cNvCxnSpPr>
            <a:stCxn id="53" idx="1"/>
            <a:endCxn id="53" idx="2"/>
          </p:cNvCxnSpPr>
          <p:nvPr/>
        </p:nvCxnSpPr>
        <p:spPr>
          <a:xfrm rot="16200000" flipH="1" flipV="1">
            <a:off x="899923" y="3699029"/>
            <a:ext cx="483715" cy="200361"/>
          </a:xfrm>
          <a:prstGeom prst="curvedConnector4">
            <a:avLst>
              <a:gd name="adj1" fmla="val -88681"/>
              <a:gd name="adj2" fmla="val 4105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11561" y="270892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87" name="연결선: 구부러짐 86"/>
          <p:cNvCxnSpPr>
            <a:cxnSpLocks/>
          </p:cNvCxnSpPr>
          <p:nvPr/>
        </p:nvCxnSpPr>
        <p:spPr>
          <a:xfrm rot="16200000" flipH="1">
            <a:off x="7027870" y="3699028"/>
            <a:ext cx="483715" cy="200361"/>
          </a:xfrm>
          <a:prstGeom prst="curvedConnector4">
            <a:avLst>
              <a:gd name="adj1" fmla="val -88681"/>
              <a:gd name="adj2" fmla="val 4676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085308" y="279870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864095" y="297198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cxnSpLocks/>
          </p:cNvCxnSpPr>
          <p:nvPr/>
        </p:nvCxnSpPr>
        <p:spPr>
          <a:xfrm>
            <a:off x="2460520" y="3429000"/>
            <a:ext cx="3335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1835696" y="5085184"/>
            <a:ext cx="4320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91281" y="526055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63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11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시험 모듈의 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F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등급 </a:t>
            </a:r>
            <a:r>
              <a:rPr lang="ko-KR" altLang="en-US" sz="2500" b="1" dirty="0" err="1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상태표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시험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모듈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8432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상태와 다음상태 그리고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플립플롭의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입력 설정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1" name="그룹 15"/>
          <p:cNvGrpSpPr/>
          <p:nvPr/>
        </p:nvGrpSpPr>
        <p:grpSpPr>
          <a:xfrm>
            <a:off x="8388488" y="182779"/>
            <a:ext cx="647228" cy="797949"/>
            <a:chOff x="2555776" y="1700808"/>
            <a:chExt cx="576000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51508"/>
              </p:ext>
            </p:extLst>
          </p:nvPr>
        </p:nvGraphicFramePr>
        <p:xfrm>
          <a:off x="1475656" y="2475538"/>
          <a:ext cx="6696745" cy="1961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9349">
                  <a:extLst>
                    <a:ext uri="{9D8B030D-6E8A-4147-A177-3AD203B41FA5}">
                      <a16:colId xmlns:a16="http://schemas.microsoft.com/office/drawing/2014/main" val="2853221603"/>
                    </a:ext>
                  </a:extLst>
                </a:gridCol>
                <a:gridCol w="1339349">
                  <a:extLst>
                    <a:ext uri="{9D8B030D-6E8A-4147-A177-3AD203B41FA5}">
                      <a16:colId xmlns:a16="http://schemas.microsoft.com/office/drawing/2014/main" val="3891193208"/>
                    </a:ext>
                  </a:extLst>
                </a:gridCol>
                <a:gridCol w="1339349">
                  <a:extLst>
                    <a:ext uri="{9D8B030D-6E8A-4147-A177-3AD203B41FA5}">
                      <a16:colId xmlns:a16="http://schemas.microsoft.com/office/drawing/2014/main" val="765700404"/>
                    </a:ext>
                  </a:extLst>
                </a:gridCol>
                <a:gridCol w="1339349">
                  <a:extLst>
                    <a:ext uri="{9D8B030D-6E8A-4147-A177-3AD203B41FA5}">
                      <a16:colId xmlns:a16="http://schemas.microsoft.com/office/drawing/2014/main" val="2665301262"/>
                    </a:ext>
                  </a:extLst>
                </a:gridCol>
                <a:gridCol w="1339349">
                  <a:extLst>
                    <a:ext uri="{9D8B030D-6E8A-4147-A177-3AD203B41FA5}">
                      <a16:colId xmlns:a16="http://schemas.microsoft.com/office/drawing/2014/main" val="3035137541"/>
                    </a:ext>
                  </a:extLst>
                </a:gridCol>
              </a:tblGrid>
              <a:tr h="49039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q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q*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Z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44497"/>
                  </a:ext>
                </a:extLst>
              </a:tr>
              <a:tr h="4903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x=0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x=1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x=0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x=1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834992"/>
                  </a:ext>
                </a:extLst>
              </a:tr>
              <a:tr h="490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05847"/>
                  </a:ext>
                </a:extLst>
              </a:tr>
              <a:tr h="490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702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20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12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과제 모듈의 </a:t>
            </a:r>
            <a:r>
              <a:rPr lang="ko-KR" altLang="en-US" sz="2500" b="1" dirty="0" err="1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상태표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1089611"/>
            <a:ext cx="971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과제 모듈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436614" y="188639"/>
            <a:ext cx="647228" cy="797949"/>
            <a:chOff x="2555776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8432" cy="29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상태와 다음상태 그리고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플립플롭의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입력 설정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803189"/>
              </p:ext>
            </p:extLst>
          </p:nvPr>
        </p:nvGraphicFramePr>
        <p:xfrm>
          <a:off x="854548" y="2492894"/>
          <a:ext cx="7101828" cy="316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092">
                  <a:extLst>
                    <a:ext uri="{9D8B030D-6E8A-4147-A177-3AD203B41FA5}">
                      <a16:colId xmlns:a16="http://schemas.microsoft.com/office/drawing/2014/main" val="2222228857"/>
                    </a:ext>
                  </a:extLst>
                </a:gridCol>
                <a:gridCol w="789092">
                  <a:extLst>
                    <a:ext uri="{9D8B030D-6E8A-4147-A177-3AD203B41FA5}">
                      <a16:colId xmlns:a16="http://schemas.microsoft.com/office/drawing/2014/main" val="1223991"/>
                    </a:ext>
                  </a:extLst>
                </a:gridCol>
                <a:gridCol w="789092">
                  <a:extLst>
                    <a:ext uri="{9D8B030D-6E8A-4147-A177-3AD203B41FA5}">
                      <a16:colId xmlns:a16="http://schemas.microsoft.com/office/drawing/2014/main" val="116365051"/>
                    </a:ext>
                  </a:extLst>
                </a:gridCol>
                <a:gridCol w="789092">
                  <a:extLst>
                    <a:ext uri="{9D8B030D-6E8A-4147-A177-3AD203B41FA5}">
                      <a16:colId xmlns:a16="http://schemas.microsoft.com/office/drawing/2014/main" val="1892175885"/>
                    </a:ext>
                  </a:extLst>
                </a:gridCol>
                <a:gridCol w="789092">
                  <a:extLst>
                    <a:ext uri="{9D8B030D-6E8A-4147-A177-3AD203B41FA5}">
                      <a16:colId xmlns:a16="http://schemas.microsoft.com/office/drawing/2014/main" val="3547232209"/>
                    </a:ext>
                  </a:extLst>
                </a:gridCol>
                <a:gridCol w="789092">
                  <a:extLst>
                    <a:ext uri="{9D8B030D-6E8A-4147-A177-3AD203B41FA5}">
                      <a16:colId xmlns:a16="http://schemas.microsoft.com/office/drawing/2014/main" val="671602786"/>
                    </a:ext>
                  </a:extLst>
                </a:gridCol>
                <a:gridCol w="789092">
                  <a:extLst>
                    <a:ext uri="{9D8B030D-6E8A-4147-A177-3AD203B41FA5}">
                      <a16:colId xmlns:a16="http://schemas.microsoft.com/office/drawing/2014/main" val="1221747741"/>
                    </a:ext>
                  </a:extLst>
                </a:gridCol>
                <a:gridCol w="789092">
                  <a:extLst>
                    <a:ext uri="{9D8B030D-6E8A-4147-A177-3AD203B41FA5}">
                      <a16:colId xmlns:a16="http://schemas.microsoft.com/office/drawing/2014/main" val="3952065856"/>
                    </a:ext>
                  </a:extLst>
                </a:gridCol>
                <a:gridCol w="789092">
                  <a:extLst>
                    <a:ext uri="{9D8B030D-6E8A-4147-A177-3AD203B41FA5}">
                      <a16:colId xmlns:a16="http://schemas.microsoft.com/office/drawing/2014/main" val="346296138"/>
                    </a:ext>
                  </a:extLst>
                </a:gridCol>
              </a:tblGrid>
              <a:tr h="5280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현재 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다음 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플립플롭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817174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ko-KR" baseline="-250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ko-KR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ko-KR" baseline="300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baseline="-250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ko-KR" baseline="300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altLang="ko-KR" baseline="-250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altLang="ko-KR" baseline="-250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altLang="ko-KR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altLang="ko-KR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365841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8503151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753961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16641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291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346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13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312368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 err="1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과제모듈의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상태식과 </a:t>
            </a:r>
            <a:r>
              <a:rPr lang="ko-KR" altLang="en-US" sz="2500" b="1" dirty="0" err="1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카르노맵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1124744"/>
            <a:ext cx="971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과제 모듈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88488" y="188639"/>
            <a:ext cx="647228" cy="797949"/>
            <a:chOff x="2555776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843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택시미터기와 학생관리 시스템 중 고민 하였지만 좀 더 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기능을 추가할 수 있는 학생관리 시스템을 선택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042694"/>
              </p:ext>
            </p:extLst>
          </p:nvPr>
        </p:nvGraphicFramePr>
        <p:xfrm>
          <a:off x="1175792" y="2492896"/>
          <a:ext cx="1668016" cy="124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08">
                  <a:extLst>
                    <a:ext uri="{9D8B030D-6E8A-4147-A177-3AD203B41FA5}">
                      <a16:colId xmlns:a16="http://schemas.microsoft.com/office/drawing/2014/main" val="2985588469"/>
                    </a:ext>
                  </a:extLst>
                </a:gridCol>
                <a:gridCol w="834008">
                  <a:extLst>
                    <a:ext uri="{9D8B030D-6E8A-4147-A177-3AD203B41FA5}">
                      <a16:colId xmlns:a16="http://schemas.microsoft.com/office/drawing/2014/main" val="1440371695"/>
                    </a:ext>
                  </a:extLst>
                </a:gridCol>
              </a:tblGrid>
              <a:tr h="61857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749219"/>
                  </a:ext>
                </a:extLst>
              </a:tr>
              <a:tr h="627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24757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>
            <a:cxnSpLocks/>
          </p:cNvCxnSpPr>
          <p:nvPr/>
        </p:nvCxnSpPr>
        <p:spPr>
          <a:xfrm>
            <a:off x="755576" y="2204864"/>
            <a:ext cx="432048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5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r>
              <a:rPr lang="en-US" altLang="ko-KR" baseline="-25000" dirty="0"/>
              <a:t>A</a:t>
            </a:r>
            <a:endParaRPr lang="ko-KR" alt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683568" y="230823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r>
              <a:rPr lang="en-US" altLang="ko-KR" baseline="-25000" dirty="0"/>
              <a:t>B</a:t>
            </a:r>
            <a:endParaRPr lang="ko-KR" alt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485208" y="2132856"/>
            <a:ext cx="2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23592" y="2132856"/>
            <a:ext cx="2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04948" y="2677562"/>
            <a:ext cx="2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4948" y="3179390"/>
            <a:ext cx="2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641204"/>
              </p:ext>
            </p:extLst>
          </p:nvPr>
        </p:nvGraphicFramePr>
        <p:xfrm>
          <a:off x="5126360" y="2492896"/>
          <a:ext cx="1668016" cy="124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08">
                  <a:extLst>
                    <a:ext uri="{9D8B030D-6E8A-4147-A177-3AD203B41FA5}">
                      <a16:colId xmlns:a16="http://schemas.microsoft.com/office/drawing/2014/main" val="2985588469"/>
                    </a:ext>
                  </a:extLst>
                </a:gridCol>
                <a:gridCol w="834008">
                  <a:extLst>
                    <a:ext uri="{9D8B030D-6E8A-4147-A177-3AD203B41FA5}">
                      <a16:colId xmlns:a16="http://schemas.microsoft.com/office/drawing/2014/main" val="1440371695"/>
                    </a:ext>
                  </a:extLst>
                </a:gridCol>
              </a:tblGrid>
              <a:tr h="618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749219"/>
                  </a:ext>
                </a:extLst>
              </a:tr>
              <a:tr h="627164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24757"/>
                  </a:ext>
                </a:extLst>
              </a:tr>
            </a:tbl>
          </a:graphicData>
        </a:graphic>
      </p:graphicFrame>
      <p:cxnSp>
        <p:nvCxnSpPr>
          <p:cNvPr id="27" name="직선 연결선 26"/>
          <p:cNvCxnSpPr>
            <a:cxnSpLocks/>
          </p:cNvCxnSpPr>
          <p:nvPr/>
        </p:nvCxnSpPr>
        <p:spPr>
          <a:xfrm>
            <a:off x="4706144" y="2204864"/>
            <a:ext cx="432048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78152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r>
              <a:rPr lang="en-US" altLang="ko-KR" baseline="-25000" dirty="0"/>
              <a:t>A</a:t>
            </a:r>
            <a:endParaRPr lang="ko-KR" alt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634136" y="230823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r>
              <a:rPr lang="en-US" altLang="ko-KR" baseline="-25000" dirty="0"/>
              <a:t>B</a:t>
            </a:r>
            <a:endParaRPr lang="ko-KR" alt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5435776" y="2132856"/>
            <a:ext cx="2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74160" y="2132856"/>
            <a:ext cx="2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55516" y="2677562"/>
            <a:ext cx="2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55516" y="3179390"/>
            <a:ext cx="2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279995"/>
              </p:ext>
            </p:extLst>
          </p:nvPr>
        </p:nvGraphicFramePr>
        <p:xfrm>
          <a:off x="5126360" y="5013176"/>
          <a:ext cx="1668016" cy="124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08">
                  <a:extLst>
                    <a:ext uri="{9D8B030D-6E8A-4147-A177-3AD203B41FA5}">
                      <a16:colId xmlns:a16="http://schemas.microsoft.com/office/drawing/2014/main" val="2985588469"/>
                    </a:ext>
                  </a:extLst>
                </a:gridCol>
                <a:gridCol w="834008">
                  <a:extLst>
                    <a:ext uri="{9D8B030D-6E8A-4147-A177-3AD203B41FA5}">
                      <a16:colId xmlns:a16="http://schemas.microsoft.com/office/drawing/2014/main" val="1440371695"/>
                    </a:ext>
                  </a:extLst>
                </a:gridCol>
              </a:tblGrid>
              <a:tr h="618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749219"/>
                  </a:ext>
                </a:extLst>
              </a:tr>
              <a:tr h="627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24757"/>
                  </a:ext>
                </a:extLst>
              </a:tr>
            </a:tbl>
          </a:graphicData>
        </a:graphic>
      </p:graphicFrame>
      <p:cxnSp>
        <p:nvCxnSpPr>
          <p:cNvPr id="35" name="직선 연결선 34"/>
          <p:cNvCxnSpPr>
            <a:cxnSpLocks/>
          </p:cNvCxnSpPr>
          <p:nvPr/>
        </p:nvCxnSpPr>
        <p:spPr>
          <a:xfrm>
            <a:off x="4706144" y="4725144"/>
            <a:ext cx="432048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78152" y="45091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r>
              <a:rPr lang="en-US" altLang="ko-KR" baseline="-25000" dirty="0"/>
              <a:t>A</a:t>
            </a:r>
            <a:endParaRPr lang="ko-KR" alt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4634136" y="48285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r>
              <a:rPr lang="en-US" altLang="ko-KR" baseline="-25000" dirty="0"/>
              <a:t>B</a:t>
            </a:r>
            <a:endParaRPr lang="ko-KR" alt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5435776" y="4653136"/>
            <a:ext cx="2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74160" y="4653136"/>
            <a:ext cx="2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55516" y="5197842"/>
            <a:ext cx="2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755516" y="5699670"/>
            <a:ext cx="2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78625"/>
              </p:ext>
            </p:extLst>
          </p:nvPr>
        </p:nvGraphicFramePr>
        <p:xfrm>
          <a:off x="1171776" y="5013176"/>
          <a:ext cx="1668016" cy="124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008">
                  <a:extLst>
                    <a:ext uri="{9D8B030D-6E8A-4147-A177-3AD203B41FA5}">
                      <a16:colId xmlns:a16="http://schemas.microsoft.com/office/drawing/2014/main" val="2985588469"/>
                    </a:ext>
                  </a:extLst>
                </a:gridCol>
                <a:gridCol w="834008">
                  <a:extLst>
                    <a:ext uri="{9D8B030D-6E8A-4147-A177-3AD203B41FA5}">
                      <a16:colId xmlns:a16="http://schemas.microsoft.com/office/drawing/2014/main" val="1440371695"/>
                    </a:ext>
                  </a:extLst>
                </a:gridCol>
              </a:tblGrid>
              <a:tr h="618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749219"/>
                  </a:ext>
                </a:extLst>
              </a:tr>
              <a:tr h="627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24757"/>
                  </a:ext>
                </a:extLst>
              </a:tr>
            </a:tbl>
          </a:graphicData>
        </a:graphic>
      </p:graphicFrame>
      <p:cxnSp>
        <p:nvCxnSpPr>
          <p:cNvPr id="43" name="직선 연결선 42"/>
          <p:cNvCxnSpPr>
            <a:cxnSpLocks/>
          </p:cNvCxnSpPr>
          <p:nvPr/>
        </p:nvCxnSpPr>
        <p:spPr>
          <a:xfrm>
            <a:off x="751560" y="4725144"/>
            <a:ext cx="432048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23568" y="45091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r>
              <a:rPr lang="en-US" altLang="ko-KR" baseline="-25000" dirty="0"/>
              <a:t>A</a:t>
            </a:r>
            <a:endParaRPr lang="ko-KR" altLang="en-US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679552" y="48285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r>
              <a:rPr lang="en-US" altLang="ko-KR" baseline="-25000" dirty="0"/>
              <a:t>B</a:t>
            </a:r>
            <a:endParaRPr lang="ko-KR" altLang="en-US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1481192" y="4653136"/>
            <a:ext cx="2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19576" y="4653136"/>
            <a:ext cx="2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00932" y="5197842"/>
            <a:ext cx="2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00932" y="5699670"/>
            <a:ext cx="2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31816" y="3861048"/>
            <a:ext cx="80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r>
              <a:rPr lang="en-US" altLang="ko-KR" baseline="-25000" dirty="0"/>
              <a:t>B</a:t>
            </a:r>
            <a:r>
              <a:rPr lang="en-US" altLang="ko-KR" dirty="0"/>
              <a:t>=Q</a:t>
            </a:r>
            <a:r>
              <a:rPr lang="en-US" altLang="ko-KR" baseline="-25000" dirty="0"/>
              <a:t>A</a:t>
            </a:r>
            <a:endParaRPr lang="ko-KR" alt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5597788" y="3861048"/>
            <a:ext cx="91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</a:t>
            </a:r>
            <a:r>
              <a:rPr lang="en-US" altLang="ko-KR" baseline="-25000" dirty="0"/>
              <a:t>B</a:t>
            </a:r>
            <a:r>
              <a:rPr lang="en-US" altLang="ko-KR" dirty="0"/>
              <a:t>=Q</a:t>
            </a:r>
            <a:r>
              <a:rPr lang="en-US" altLang="ko-KR" baseline="-25000" dirty="0"/>
              <a:t>A</a:t>
            </a:r>
            <a:endParaRPr lang="ko-KR" altLang="en-US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5597788" y="6377121"/>
            <a:ext cx="80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</a:t>
            </a:r>
            <a:r>
              <a:rPr lang="en-US" altLang="ko-KR" baseline="-25000" dirty="0"/>
              <a:t>A</a:t>
            </a:r>
            <a:r>
              <a:rPr lang="en-US" altLang="ko-KR" dirty="0"/>
              <a:t>=1</a:t>
            </a:r>
            <a:endParaRPr lang="ko-KR" alt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1601816" y="6377121"/>
            <a:ext cx="80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r>
              <a:rPr lang="en-US" altLang="ko-KR" baseline="-25000" dirty="0"/>
              <a:t>A</a:t>
            </a:r>
            <a:r>
              <a:rPr lang="en-US" altLang="ko-KR" dirty="0"/>
              <a:t>=1</a:t>
            </a:r>
            <a:endParaRPr lang="ko-KR" altLang="en-US" baseline="-25000" dirty="0"/>
          </a:p>
        </p:txBody>
      </p:sp>
      <p:sp>
        <p:nvSpPr>
          <p:cNvPr id="12" name="사각형: 둥근 모서리 11"/>
          <p:cNvSpPr/>
          <p:nvPr/>
        </p:nvSpPr>
        <p:spPr>
          <a:xfrm>
            <a:off x="2123728" y="2574196"/>
            <a:ext cx="572048" cy="1142836"/>
          </a:xfrm>
          <a:prstGeom prst="roundRect">
            <a:avLst/>
          </a:prstGeom>
          <a:noFill/>
          <a:ln>
            <a:solidFill>
              <a:srgbClr val="F33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/>
          <p:cNvSpPr/>
          <p:nvPr/>
        </p:nvSpPr>
        <p:spPr>
          <a:xfrm>
            <a:off x="6088136" y="2574196"/>
            <a:ext cx="572048" cy="1142836"/>
          </a:xfrm>
          <a:prstGeom prst="roundRect">
            <a:avLst/>
          </a:prstGeom>
          <a:noFill/>
          <a:ln>
            <a:solidFill>
              <a:srgbClr val="F33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/>
          <p:cNvSpPr/>
          <p:nvPr/>
        </p:nvSpPr>
        <p:spPr>
          <a:xfrm>
            <a:off x="1350260" y="5064626"/>
            <a:ext cx="1345516" cy="1142836"/>
          </a:xfrm>
          <a:prstGeom prst="roundRect">
            <a:avLst/>
          </a:prstGeom>
          <a:noFill/>
          <a:ln>
            <a:solidFill>
              <a:srgbClr val="F33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/>
          <p:cNvSpPr/>
          <p:nvPr/>
        </p:nvSpPr>
        <p:spPr>
          <a:xfrm>
            <a:off x="5287610" y="5064626"/>
            <a:ext cx="1345516" cy="1142836"/>
          </a:xfrm>
          <a:prstGeom prst="roundRect">
            <a:avLst/>
          </a:prstGeom>
          <a:noFill/>
          <a:ln>
            <a:solidFill>
              <a:srgbClr val="F33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70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67544" y="404664"/>
            <a:ext cx="3312368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 err="1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과제모듈의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 상태도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1124744"/>
            <a:ext cx="971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과제 모듈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88488" y="188639"/>
            <a:ext cx="647228" cy="797949"/>
            <a:chOff x="2555776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843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택시미터기와 학생관리 시스템 중 고민 하였지만 좀 더 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기능을 추가할 수 있는 학생관리 시스템을 선택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97788" y="6377121"/>
            <a:ext cx="80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</a:t>
            </a:r>
            <a:r>
              <a:rPr lang="en-US" altLang="ko-KR" baseline="-25000" dirty="0"/>
              <a:t>A</a:t>
            </a:r>
            <a:r>
              <a:rPr lang="en-US" altLang="ko-KR" dirty="0"/>
              <a:t>=1</a:t>
            </a:r>
            <a:endParaRPr lang="ko-KR" alt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1601816" y="6377121"/>
            <a:ext cx="80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r>
              <a:rPr lang="en-US" altLang="ko-KR" baseline="-25000" dirty="0"/>
              <a:t>A</a:t>
            </a:r>
            <a:r>
              <a:rPr lang="en-US" altLang="ko-KR" dirty="0"/>
              <a:t>=1</a:t>
            </a:r>
            <a:endParaRPr lang="ko-KR" altLang="en-US" baseline="-25000" dirty="0"/>
          </a:p>
        </p:txBody>
      </p:sp>
      <p:sp>
        <p:nvSpPr>
          <p:cNvPr id="2" name="타원 1"/>
          <p:cNvSpPr/>
          <p:nvPr/>
        </p:nvSpPr>
        <p:spPr>
          <a:xfrm>
            <a:off x="3491880" y="1700808"/>
            <a:ext cx="1368152" cy="13681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00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41600" y="3356992"/>
            <a:ext cx="1368152" cy="13681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01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491880" y="4740312"/>
            <a:ext cx="1368152" cy="13681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10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001756" y="3356992"/>
            <a:ext cx="1368152" cy="13681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11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cxnSp>
        <p:nvCxnSpPr>
          <p:cNvPr id="17" name="연결선: 구부러짐 16"/>
          <p:cNvCxnSpPr>
            <a:stCxn id="53" idx="1"/>
            <a:endCxn id="53" idx="2"/>
          </p:cNvCxnSpPr>
          <p:nvPr/>
        </p:nvCxnSpPr>
        <p:spPr>
          <a:xfrm rot="16200000" flipH="1" flipV="1">
            <a:off x="899923" y="3699029"/>
            <a:ext cx="483715" cy="200361"/>
          </a:xfrm>
          <a:prstGeom prst="curvedConnector4">
            <a:avLst>
              <a:gd name="adj1" fmla="val -88681"/>
              <a:gd name="adj2" fmla="val 4105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2"/>
          <p:cNvCxnSpPr/>
          <p:nvPr/>
        </p:nvCxnSpPr>
        <p:spPr>
          <a:xfrm rot="16200000" flipH="1" flipV="1">
            <a:off x="3350203" y="2042846"/>
            <a:ext cx="483715" cy="200361"/>
          </a:xfrm>
          <a:prstGeom prst="curvedConnector4">
            <a:avLst>
              <a:gd name="adj1" fmla="val -88681"/>
              <a:gd name="adj2" fmla="val 4105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58"/>
          <p:cNvCxnSpPr>
            <a:cxnSpLocks/>
          </p:cNvCxnSpPr>
          <p:nvPr/>
        </p:nvCxnSpPr>
        <p:spPr>
          <a:xfrm rot="16200000" flipH="1">
            <a:off x="4517994" y="5071864"/>
            <a:ext cx="483715" cy="200361"/>
          </a:xfrm>
          <a:prstGeom prst="curvedConnector4">
            <a:avLst>
              <a:gd name="adj1" fmla="val -88681"/>
              <a:gd name="adj2" fmla="val 4676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2" idx="3"/>
            <a:endCxn id="53" idx="7"/>
          </p:cNvCxnSpPr>
          <p:nvPr/>
        </p:nvCxnSpPr>
        <p:spPr>
          <a:xfrm flipH="1">
            <a:off x="2209391" y="2868599"/>
            <a:ext cx="1482850" cy="688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3" idx="5"/>
            <a:endCxn id="55" idx="1"/>
          </p:cNvCxnSpPr>
          <p:nvPr/>
        </p:nvCxnSpPr>
        <p:spPr>
          <a:xfrm>
            <a:off x="2209391" y="4524783"/>
            <a:ext cx="1482850" cy="415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5" idx="7"/>
            <a:endCxn id="56" idx="3"/>
          </p:cNvCxnSpPr>
          <p:nvPr/>
        </p:nvCxnSpPr>
        <p:spPr>
          <a:xfrm flipV="1">
            <a:off x="4659671" y="4524783"/>
            <a:ext cx="1542446" cy="415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56" idx="0"/>
          </p:cNvCxnSpPr>
          <p:nvPr/>
        </p:nvCxnSpPr>
        <p:spPr>
          <a:xfrm flipH="1" flipV="1">
            <a:off x="4719267" y="2662430"/>
            <a:ext cx="1966565" cy="694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11561" y="270892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548225" y="123780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269616" y="534683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87" name="연결선: 구부러짐 86"/>
          <p:cNvCxnSpPr>
            <a:cxnSpLocks/>
          </p:cNvCxnSpPr>
          <p:nvPr/>
        </p:nvCxnSpPr>
        <p:spPr>
          <a:xfrm rot="16200000" flipH="1">
            <a:off x="7027870" y="3699028"/>
            <a:ext cx="483715" cy="200361"/>
          </a:xfrm>
          <a:prstGeom prst="curvedConnector4">
            <a:avLst>
              <a:gd name="adj1" fmla="val -88681"/>
              <a:gd name="adj2" fmla="val 4676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085308" y="279870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576117" y="279870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528121" y="474031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807199" y="463963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5597788" y="259151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996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15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과제 모듈의 회로 </a:t>
            </a:r>
            <a:r>
              <a:rPr lang="ko-KR" altLang="en-US" sz="2500" b="1" dirty="0" err="1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미확정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64794" y="1125365"/>
            <a:ext cx="971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과제모듈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6" name="이등변 삼각형 85"/>
          <p:cNvSpPr/>
          <p:nvPr/>
        </p:nvSpPr>
        <p:spPr>
          <a:xfrm>
            <a:off x="8398593" y="593630"/>
            <a:ext cx="458401" cy="404990"/>
          </a:xfrm>
          <a:prstGeom prst="triangle">
            <a:avLst>
              <a:gd name="adj" fmla="val 100000"/>
            </a:avLst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742136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멀티플렉서로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과제를 한 입력과 안 한 입력을 나누고 </a:t>
            </a: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jk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플립플롭을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이용해 출력 값을 낸다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grpSp>
        <p:nvGrpSpPr>
          <p:cNvPr id="11" name="그룹 15"/>
          <p:cNvGrpSpPr/>
          <p:nvPr/>
        </p:nvGrpSpPr>
        <p:grpSpPr>
          <a:xfrm>
            <a:off x="8388488" y="188639"/>
            <a:ext cx="647228" cy="797949"/>
            <a:chOff x="2555776" y="1700808"/>
            <a:chExt cx="576000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68" y="2629146"/>
            <a:ext cx="8404781" cy="296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8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16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657563"/>
            <a:ext cx="5400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현재 진행 내역 및 추후 진행 계획</a:t>
            </a:r>
            <a:endParaRPr lang="en-US" altLang="ko-KR" sz="36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현재 진행 내역 및 추후 진행 계획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564904"/>
            <a:ext cx="8352928" cy="27853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현재 진행 내역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과제와 시험 모듈 마무리</a:t>
            </a:r>
            <a:endParaRPr lang="en-US" altLang="ko-KR" sz="2500" b="1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lvl="4"/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   </a:t>
            </a:r>
            <a:r>
              <a:rPr lang="ko-KR" altLang="en-US" sz="2500" b="1" dirty="0" err="1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출석모듈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공부 중</a:t>
            </a:r>
            <a:endParaRPr lang="en-US" altLang="ko-KR" sz="2500" b="1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추후 진행 계획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출석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– </a:t>
            </a:r>
            <a:r>
              <a:rPr lang="ko-KR" altLang="en-US" sz="2500" b="1" dirty="0" err="1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박민성학생의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프로젝트를 위한 공부를 조금 더 한 뒤</a:t>
            </a:r>
            <a:endParaRPr lang="en-US" altLang="ko-KR" sz="2500" b="1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                                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프로젝트 시작</a:t>
            </a:r>
            <a:endParaRPr lang="en-US" altLang="ko-KR" sz="2500" b="1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                       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시험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과제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– 6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월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3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일 까지 마무리</a:t>
            </a:r>
            <a:endParaRPr lang="en-US" altLang="ko-KR" sz="2500" b="1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                       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장학금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전화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퇴원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– 6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월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4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일 부터 시작</a:t>
            </a:r>
            <a:endParaRPr lang="en-US" altLang="ko-KR" sz="2500" b="1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11" name="그룹 15"/>
          <p:cNvGrpSpPr/>
          <p:nvPr/>
        </p:nvGrpSpPr>
        <p:grpSpPr>
          <a:xfrm>
            <a:off x="8388488" y="182779"/>
            <a:ext cx="647228" cy="797949"/>
            <a:chOff x="2555776" y="1700808"/>
            <a:chExt cx="576000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842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17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1002794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변경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사항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420888"/>
            <a:ext cx="835292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시험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: 70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점 이상인 학생들 중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A, B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등급을 나누고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70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점 미만 학생들 중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C, D, F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등급을 나눈다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 =&gt;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절대 평가로 인해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A(100,90) B(80,70) C(60,50) F(40,30)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으로 나뉨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(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적절한 난이도 조절로 인해 성적 문제는 없다고 가정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8488" y="182779"/>
            <a:ext cx="64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변경사항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2237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18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1002794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시스템 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입출력정의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348880"/>
            <a:ext cx="8496944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장학금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연속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3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회 </a:t>
            </a: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시험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A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등급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and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과제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3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회 연속 제출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and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연속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회 </a:t>
            </a:r>
            <a:endParaRPr lang="en-US" altLang="ko-KR" sz="2500" b="1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   </a:t>
            </a:r>
            <a:r>
              <a:rPr lang="ko-KR" altLang="en-US" sz="2500" b="1" dirty="0" err="1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출석</a:t>
            </a:r>
            <a:r>
              <a:rPr lang="ko-KR" altLang="en-US" sz="2500" b="1" dirty="0" err="1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시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장학금 받는 것으로 출력된다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입력은 시험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과제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출석에서 연결된다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8488" y="182779"/>
            <a:ext cx="64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536" y="4943490"/>
            <a:ext cx="8352928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퇴원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연속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회 </a:t>
            </a: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시험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F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등급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or </a:t>
            </a: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과제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500" b="1" dirty="0" err="1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미제출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회했을 시에 퇴원 시키는 것으로 출력된다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입력은 시험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과제에서 연결된다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각 모듈 별 정의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742136" cy="51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가장 처음에 거쳐가는 모듈인 시험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과제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출석 모듈이 있고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그것을 결합해 출력을 내는 장학금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퇴원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전화 모듈이 있다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3647346"/>
            <a:ext cx="8496944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전화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: </a:t>
            </a: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과제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회 </a:t>
            </a:r>
            <a:r>
              <a:rPr lang="ko-KR" altLang="en-US" sz="2500" b="1" dirty="0" err="1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미제출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or </a:t>
            </a:r>
            <a:r>
              <a:rPr lang="ko-KR" altLang="en-US" sz="2500" b="1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시험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회 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F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등급 의 경우에 부모님께 전화 가는 것으로 출력된다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입력은 과제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시험에서 연결된다</a:t>
            </a:r>
            <a:r>
              <a:rPr lang="en-US" altLang="ko-KR" sz="25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335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48184" y="1934835"/>
            <a:ext cx="1296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200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주제 요약</a:t>
            </a:r>
            <a:endParaRPr lang="en-US" altLang="ko-KR" sz="2200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3563888" y="2780928"/>
            <a:ext cx="4032448" cy="0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20072" y="2942947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200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모듈 정의</a:t>
            </a:r>
            <a:endParaRPr lang="en-US" altLang="ko-KR" sz="2200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4644008" y="3933056"/>
            <a:ext cx="629022" cy="936104"/>
            <a:chOff x="2483768" y="3789040"/>
            <a:chExt cx="629022" cy="936104"/>
          </a:xfrm>
          <a:solidFill>
            <a:schemeClr val="bg1"/>
          </a:solidFill>
        </p:grpSpPr>
        <p:sp>
          <p:nvSpPr>
            <p:cNvPr id="48" name="TextBox 47"/>
            <p:cNvSpPr txBox="1"/>
            <p:nvPr/>
          </p:nvSpPr>
          <p:spPr>
            <a:xfrm>
              <a:off x="2483768" y="3789040"/>
              <a:ext cx="576000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rgbClr val="0C285A"/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</a:p>
          </p:txBody>
        </p:sp>
        <p:sp>
          <p:nvSpPr>
            <p:cNvPr id="52" name="이등변 삼각형 51"/>
            <p:cNvSpPr/>
            <p:nvPr/>
          </p:nvSpPr>
          <p:spPr>
            <a:xfrm>
              <a:off x="2680742" y="4365104"/>
              <a:ext cx="432048" cy="360040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5" name="직선 연결선 64"/>
          <p:cNvCxnSpPr/>
          <p:nvPr/>
        </p:nvCxnSpPr>
        <p:spPr>
          <a:xfrm>
            <a:off x="3563888" y="4869160"/>
            <a:ext cx="4032000" cy="0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4644008" y="1756549"/>
            <a:ext cx="504056" cy="1011605"/>
            <a:chOff x="2411640" y="1700808"/>
            <a:chExt cx="701150" cy="923330"/>
          </a:xfrm>
          <a:solidFill>
            <a:schemeClr val="bg1"/>
          </a:solidFill>
        </p:grpSpPr>
        <p:sp>
          <p:nvSpPr>
            <p:cNvPr id="39" name="TextBox 38"/>
            <p:cNvSpPr txBox="1"/>
            <p:nvPr/>
          </p:nvSpPr>
          <p:spPr>
            <a:xfrm>
              <a:off x="2411640" y="1700808"/>
              <a:ext cx="576000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rgbClr val="0C285A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</a:p>
          </p:txBody>
        </p:sp>
        <p:sp>
          <p:nvSpPr>
            <p:cNvPr id="73" name="이등변 삼각형 72"/>
            <p:cNvSpPr/>
            <p:nvPr/>
          </p:nvSpPr>
          <p:spPr>
            <a:xfrm>
              <a:off x="2680742" y="2204864"/>
              <a:ext cx="432048" cy="360040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644008" y="2852936"/>
            <a:ext cx="5760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148064" y="3969062"/>
            <a:ext cx="144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200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제안서 수정 내역</a:t>
            </a:r>
            <a:endParaRPr lang="en-US" altLang="ko-KR" sz="2200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3563888" y="3789040"/>
            <a:ext cx="4032448" cy="0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7544" y="2924944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F33A24"/>
                </a:solidFill>
                <a:latin typeface="a옛날목욕탕L" pitchFamily="18" charset="-127"/>
                <a:ea typeface="a옛날목욕탕L" pitchFamily="18" charset="-127"/>
              </a:rPr>
              <a:t>목차</a:t>
            </a:r>
            <a:endParaRPr lang="en-US" altLang="ko-KR" sz="4400" dirty="0">
              <a:solidFill>
                <a:srgbClr val="F33A24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pPr/>
              <a:t>1</a:t>
            </a:fld>
            <a:endParaRPr lang="ko-KR" altLang="en-US" sz="9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1619672" y="3206596"/>
            <a:ext cx="0" cy="576064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이등변 삼각형 94"/>
          <p:cNvSpPr/>
          <p:nvPr/>
        </p:nvSpPr>
        <p:spPr>
          <a:xfrm rot="5400000">
            <a:off x="1594841" y="3183800"/>
            <a:ext cx="360041" cy="310380"/>
          </a:xfrm>
          <a:prstGeom prst="triangle">
            <a:avLst/>
          </a:prstGeom>
          <a:solidFill>
            <a:schemeClr val="accent1">
              <a:lumMod val="60000"/>
              <a:lumOff val="4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이등변 삼각형 95"/>
          <p:cNvSpPr/>
          <p:nvPr/>
        </p:nvSpPr>
        <p:spPr>
          <a:xfrm rot="16200000">
            <a:off x="1386364" y="3352378"/>
            <a:ext cx="250590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31840" y="2968377"/>
            <a:ext cx="2880320" cy="576000"/>
          </a:xfrm>
          <a:prstGeom prst="rect">
            <a:avLst/>
          </a:prstGeom>
          <a:solidFill>
            <a:srgbClr val="0C285A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512343" y="2871986"/>
            <a:ext cx="3528392" cy="0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26"/>
          <p:cNvGrpSpPr/>
          <p:nvPr/>
        </p:nvGrpSpPr>
        <p:grpSpPr>
          <a:xfrm>
            <a:off x="2483768" y="3334345"/>
            <a:ext cx="4176464" cy="576064"/>
            <a:chOff x="2843808" y="3573016"/>
            <a:chExt cx="4176464" cy="576064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2843808" y="3861048"/>
              <a:ext cx="4176464" cy="0"/>
            </a:xfrm>
            <a:prstGeom prst="line">
              <a:avLst/>
            </a:prstGeom>
            <a:ln>
              <a:solidFill>
                <a:srgbClr val="0C28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6444208" y="3573016"/>
              <a:ext cx="0" cy="576064"/>
            </a:xfrm>
            <a:prstGeom prst="line">
              <a:avLst/>
            </a:prstGeom>
            <a:ln>
              <a:solidFill>
                <a:srgbClr val="0C28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123728" y="2852936"/>
            <a:ext cx="4896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3059832" y="2396507"/>
            <a:ext cx="0" cy="816469"/>
          </a:xfrm>
          <a:prstGeom prst="line">
            <a:avLst/>
          </a:prstGeom>
          <a:ln>
            <a:solidFill>
              <a:srgbClr val="0C2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이등변 삼각형 42"/>
          <p:cNvSpPr/>
          <p:nvPr/>
        </p:nvSpPr>
        <p:spPr>
          <a:xfrm rot="5400000">
            <a:off x="3035001" y="2373711"/>
            <a:ext cx="360041" cy="310380"/>
          </a:xfrm>
          <a:prstGeom prst="triangle">
            <a:avLst/>
          </a:prstGeom>
          <a:solidFill>
            <a:schemeClr val="accent1">
              <a:lumMod val="60000"/>
              <a:lumOff val="4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 rot="16200000">
            <a:off x="2826524" y="2542289"/>
            <a:ext cx="250590" cy="216026"/>
          </a:xfrm>
          <a:prstGeom prst="triangle">
            <a:avLst/>
          </a:prstGeom>
          <a:solidFill>
            <a:srgbClr val="F33A2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2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학생 관리 시스템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주제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388488" y="137292"/>
            <a:ext cx="57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2974593"/>
            <a:ext cx="8352928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학생의 출석</a:t>
            </a:r>
            <a:r>
              <a:rPr lang="en-US" altLang="ko-KR" sz="32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32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과제</a:t>
            </a:r>
            <a:r>
              <a:rPr lang="en-US" altLang="ko-KR" sz="32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32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시험의 결과들을 가지고</a:t>
            </a:r>
            <a:endParaRPr lang="en-US" altLang="ko-KR" sz="3200" b="1" dirty="0">
              <a:solidFill>
                <a:srgbClr val="0C285A"/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32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장학금</a:t>
            </a:r>
            <a:r>
              <a:rPr lang="en-US" altLang="ko-KR" sz="32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32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전화 그리고 퇴원을 결정하는 시스템입니다</a:t>
            </a:r>
            <a:r>
              <a:rPr lang="en-US" altLang="ko-KR" sz="3200" b="1" dirty="0">
                <a:solidFill>
                  <a:srgbClr val="0C285A"/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99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3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모듈 별 관계도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시스템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입출력정의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6" name="이등변 삼각형 85"/>
          <p:cNvSpPr/>
          <p:nvPr/>
        </p:nvSpPr>
        <p:spPr>
          <a:xfrm>
            <a:off x="8398593" y="593630"/>
            <a:ext cx="458401" cy="404990"/>
          </a:xfrm>
          <a:prstGeom prst="triangle">
            <a:avLst>
              <a:gd name="adj" fmla="val 100000"/>
            </a:avLst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615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각각의 모듈이 어떤 관계를 가지고 있는지 나누었고 시험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과제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출석 모듈이 퇴원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전화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장학금 모듈에 영향을 주는 방식을 띄고 있다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8488" y="163239"/>
            <a:ext cx="64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2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4013" t="32306" r="42912" b="12201"/>
          <a:stretch/>
        </p:blipFill>
        <p:spPr>
          <a:xfrm>
            <a:off x="2046908" y="1844824"/>
            <a:ext cx="4896544" cy="462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5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4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시험 모듈의 </a:t>
            </a:r>
            <a:r>
              <a:rPr lang="ko-KR" altLang="en-US" sz="2500" b="1" dirty="0" err="1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상태표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시험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모듈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8432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상태와 다음상태 그리고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플립플롭의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입력 설정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1" name="그룹 15"/>
          <p:cNvGrpSpPr/>
          <p:nvPr/>
        </p:nvGrpSpPr>
        <p:grpSpPr>
          <a:xfrm>
            <a:off x="8388488" y="182779"/>
            <a:ext cx="647228" cy="797949"/>
            <a:chOff x="2555776" y="1700808"/>
            <a:chExt cx="576000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259632" y="1988840"/>
          <a:ext cx="5472608" cy="352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6993">
                  <a:extLst>
                    <a:ext uri="{9D8B030D-6E8A-4147-A177-3AD203B41FA5}">
                      <a16:colId xmlns:a16="http://schemas.microsoft.com/office/drawing/2014/main" val="3650853918"/>
                    </a:ext>
                  </a:extLst>
                </a:gridCol>
                <a:gridCol w="1328050">
                  <a:extLst>
                    <a:ext uri="{9D8B030D-6E8A-4147-A177-3AD203B41FA5}">
                      <a16:colId xmlns:a16="http://schemas.microsoft.com/office/drawing/2014/main" val="3716144437"/>
                    </a:ext>
                  </a:extLst>
                </a:gridCol>
                <a:gridCol w="2897565">
                  <a:extLst>
                    <a:ext uri="{9D8B030D-6E8A-4147-A177-3AD203B41FA5}">
                      <a16:colId xmlns:a16="http://schemas.microsoft.com/office/drawing/2014/main" val="1919032051"/>
                    </a:ext>
                  </a:extLst>
                </a:gridCol>
              </a:tblGrid>
              <a:tr h="6101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입력 변수</a:t>
                      </a:r>
                    </a:p>
                  </a:txBody>
                  <a:tcPr marT="50292" marB="50292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의미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84979"/>
                  </a:ext>
                </a:extLst>
              </a:tr>
              <a:tr h="58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A</a:t>
                      </a:r>
                      <a:endParaRPr lang="ko-KR" altLang="en-US" sz="32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B</a:t>
                      </a:r>
                      <a:endParaRPr lang="ko-KR" altLang="en-US" sz="32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904230"/>
                  </a:ext>
                </a:extLst>
              </a:tr>
              <a:tr h="58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32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32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F</a:t>
                      </a:r>
                      <a:r>
                        <a:rPr lang="ko-KR" altLang="en-US" sz="32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등급의 성적</a:t>
                      </a:r>
                      <a:r>
                        <a:rPr lang="en-US" altLang="ko-KR" sz="32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endParaRPr lang="ko-KR" altLang="en-US" sz="32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065114"/>
                  </a:ext>
                </a:extLst>
              </a:tr>
              <a:tr h="58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32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sz="32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C</a:t>
                      </a:r>
                      <a:r>
                        <a:rPr lang="ko-KR" altLang="en-US" sz="32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등급의 성적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42382"/>
                  </a:ext>
                </a:extLst>
              </a:tr>
              <a:tr h="58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sz="32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sz="32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B</a:t>
                      </a:r>
                      <a:r>
                        <a:rPr lang="ko-KR" altLang="en-US" sz="32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등급의 성적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339885"/>
                  </a:ext>
                </a:extLst>
              </a:tr>
              <a:tr h="583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sz="32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sz="32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A</a:t>
                      </a:r>
                      <a:r>
                        <a:rPr lang="ko-KR" altLang="en-US" sz="3200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등급의 성적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061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83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5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시험 모듈 점수 나누는 회로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시험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모듈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8432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상태와 다음상태 그리고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플립플롭의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입력 설정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1" name="그룹 15"/>
          <p:cNvGrpSpPr/>
          <p:nvPr/>
        </p:nvGrpSpPr>
        <p:grpSpPr>
          <a:xfrm>
            <a:off x="8388488" y="182779"/>
            <a:ext cx="647228" cy="797949"/>
            <a:chOff x="2555776" y="1700808"/>
            <a:chExt cx="576000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6138" t="17801" r="22438" b="40200"/>
          <a:stretch/>
        </p:blipFill>
        <p:spPr>
          <a:xfrm>
            <a:off x="397816" y="2176983"/>
            <a:ext cx="842493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3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67544" y="404664"/>
            <a:ext cx="3312368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시험 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A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등급의 상태도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1124744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시험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모듈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84" name="그룹 15"/>
          <p:cNvGrpSpPr/>
          <p:nvPr/>
        </p:nvGrpSpPr>
        <p:grpSpPr>
          <a:xfrm>
            <a:off x="8388488" y="188639"/>
            <a:ext cx="647228" cy="797949"/>
            <a:chOff x="2555776" y="1700808"/>
            <a:chExt cx="576000" cy="720080"/>
          </a:xfrm>
        </p:grpSpPr>
        <p:sp>
          <p:nvSpPr>
            <p:cNvPr id="85" name="TextBox 84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86" name="이등변 삼각형 85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843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택시미터기와 학생관리 시스템 중 고민 하였지만 좀 더 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기능을 추가할 수 있는 학생관리 시스템을 선택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60520" y="5805263"/>
            <a:ext cx="389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aseline="-250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</a:t>
            </a:r>
            <a:r>
              <a:rPr lang="ko-KR" altLang="en-US" sz="3600" baseline="-250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등급의 순차회로 상태도</a:t>
            </a:r>
          </a:p>
        </p:txBody>
      </p:sp>
      <p:sp>
        <p:nvSpPr>
          <p:cNvPr id="2" name="타원 1"/>
          <p:cNvSpPr/>
          <p:nvPr/>
        </p:nvSpPr>
        <p:spPr>
          <a:xfrm>
            <a:off x="3451296" y="3356992"/>
            <a:ext cx="1368152" cy="13681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B/0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041600" y="3356992"/>
            <a:ext cx="1368152" cy="13681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A/0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001756" y="3356992"/>
            <a:ext cx="1368152" cy="13681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C/1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cxnSp>
        <p:nvCxnSpPr>
          <p:cNvPr id="17" name="연결선: 구부러짐 16"/>
          <p:cNvCxnSpPr>
            <a:stCxn id="53" idx="1"/>
            <a:endCxn id="53" idx="2"/>
          </p:cNvCxnSpPr>
          <p:nvPr/>
        </p:nvCxnSpPr>
        <p:spPr>
          <a:xfrm rot="16200000" flipH="1" flipV="1">
            <a:off x="899923" y="3699029"/>
            <a:ext cx="483715" cy="200361"/>
          </a:xfrm>
          <a:prstGeom prst="curvedConnector4">
            <a:avLst>
              <a:gd name="adj1" fmla="val -88681"/>
              <a:gd name="adj2" fmla="val 4105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11561" y="270892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87" name="연결선: 구부러짐 86"/>
          <p:cNvCxnSpPr>
            <a:cxnSpLocks/>
          </p:cNvCxnSpPr>
          <p:nvPr/>
        </p:nvCxnSpPr>
        <p:spPr>
          <a:xfrm rot="16200000" flipH="1">
            <a:off x="7027870" y="3699028"/>
            <a:ext cx="483715" cy="200361"/>
          </a:xfrm>
          <a:prstGeom prst="curvedConnector4">
            <a:avLst>
              <a:gd name="adj1" fmla="val -88681"/>
              <a:gd name="adj2" fmla="val 4676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085308" y="279870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856564" y="298241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5309756" y="289358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460520" y="3429000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644008" y="3356992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387113" y="4725144"/>
            <a:ext cx="1013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71751" y="435581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1835696" y="5085184"/>
            <a:ext cx="4320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91281" y="526055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57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7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시험 모듈의 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A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등급 </a:t>
            </a:r>
            <a:r>
              <a:rPr lang="ko-KR" altLang="en-US" sz="2500" b="1" dirty="0" err="1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상태표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시험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모듈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8432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상태와 다음상태 그리고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플립플롭의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입력 설정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1" name="그룹 15"/>
          <p:cNvGrpSpPr/>
          <p:nvPr/>
        </p:nvGrpSpPr>
        <p:grpSpPr>
          <a:xfrm>
            <a:off x="8388488" y="182779"/>
            <a:ext cx="647228" cy="797949"/>
            <a:chOff x="2555776" y="1700808"/>
            <a:chExt cx="576000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654890"/>
              </p:ext>
            </p:extLst>
          </p:nvPr>
        </p:nvGraphicFramePr>
        <p:xfrm>
          <a:off x="1331640" y="2204864"/>
          <a:ext cx="6144342" cy="3094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4057">
                  <a:extLst>
                    <a:ext uri="{9D8B030D-6E8A-4147-A177-3AD203B41FA5}">
                      <a16:colId xmlns:a16="http://schemas.microsoft.com/office/drawing/2014/main" val="2470737106"/>
                    </a:ext>
                  </a:extLst>
                </a:gridCol>
                <a:gridCol w="1024057">
                  <a:extLst>
                    <a:ext uri="{9D8B030D-6E8A-4147-A177-3AD203B41FA5}">
                      <a16:colId xmlns:a16="http://schemas.microsoft.com/office/drawing/2014/main" val="215734866"/>
                    </a:ext>
                  </a:extLst>
                </a:gridCol>
                <a:gridCol w="1024057">
                  <a:extLst>
                    <a:ext uri="{9D8B030D-6E8A-4147-A177-3AD203B41FA5}">
                      <a16:colId xmlns:a16="http://schemas.microsoft.com/office/drawing/2014/main" val="2754601557"/>
                    </a:ext>
                  </a:extLst>
                </a:gridCol>
                <a:gridCol w="1024057">
                  <a:extLst>
                    <a:ext uri="{9D8B030D-6E8A-4147-A177-3AD203B41FA5}">
                      <a16:colId xmlns:a16="http://schemas.microsoft.com/office/drawing/2014/main" val="2831653030"/>
                    </a:ext>
                  </a:extLst>
                </a:gridCol>
                <a:gridCol w="1024057">
                  <a:extLst>
                    <a:ext uri="{9D8B030D-6E8A-4147-A177-3AD203B41FA5}">
                      <a16:colId xmlns:a16="http://schemas.microsoft.com/office/drawing/2014/main" val="3149619807"/>
                    </a:ext>
                  </a:extLst>
                </a:gridCol>
                <a:gridCol w="1024057">
                  <a:extLst>
                    <a:ext uri="{9D8B030D-6E8A-4147-A177-3AD203B41FA5}">
                      <a16:colId xmlns:a16="http://schemas.microsoft.com/office/drawing/2014/main" val="995153668"/>
                    </a:ext>
                  </a:extLst>
                </a:gridCol>
              </a:tblGrid>
              <a:tr h="230655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q1q2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q1*q2*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Z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618808"/>
                  </a:ext>
                </a:extLst>
              </a:tr>
              <a:tr h="20139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x=0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x=1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x=0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x=1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498411"/>
                  </a:ext>
                </a:extLst>
              </a:tr>
              <a:tr h="590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148443"/>
                  </a:ext>
                </a:extLst>
              </a:tr>
              <a:tr h="590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075354"/>
                  </a:ext>
                </a:extLst>
              </a:tr>
              <a:tr h="590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59830"/>
                  </a:ext>
                </a:extLst>
              </a:tr>
              <a:tr h="590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140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97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0C2759"/>
                </a:solidFill>
                <a:latin typeface="나눔바른고딕" pitchFamily="50" charset="-127"/>
                <a:ea typeface="나눔바른고딕" pitchFamily="50" charset="-127"/>
              </a:rPr>
              <a:pPr/>
              <a:t>8</a:t>
            </a:fld>
            <a:endParaRPr lang="ko-KR" altLang="en-US" sz="900" b="1" dirty="0">
              <a:solidFill>
                <a:srgbClr val="0C2759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404664"/>
            <a:ext cx="316835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시험 모듈의 </a:t>
            </a:r>
            <a:r>
              <a:rPr lang="en-US" altLang="ko-KR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A</a:t>
            </a:r>
            <a:r>
              <a:rPr lang="ko-KR" altLang="en-US" sz="2500" b="1" dirty="0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등급 </a:t>
            </a:r>
            <a:r>
              <a:rPr lang="ko-KR" altLang="en-US" sz="2500" b="1" dirty="0" err="1">
                <a:solidFill>
                  <a:srgbClr val="0C2759"/>
                </a:solidFill>
                <a:latin typeface="a옛날목욕탕L" pitchFamily="18" charset="-127"/>
                <a:ea typeface="a옛날목욕탕L" pitchFamily="18" charset="-127"/>
              </a:rPr>
              <a:t>상태표</a:t>
            </a:r>
            <a:endParaRPr lang="en-US" altLang="ko-KR" sz="2500" b="1" dirty="0">
              <a:solidFill>
                <a:srgbClr val="0C2759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72400" y="0"/>
            <a:ext cx="899592" cy="1844824"/>
          </a:xfrm>
          <a:prstGeom prst="rect">
            <a:avLst/>
          </a:prstGeom>
          <a:solidFill>
            <a:srgbClr val="0C2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136904" y="982469"/>
            <a:ext cx="9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시험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dist"/>
            <a:r>
              <a:rPr lang="ko-KR" altLang="en-US" sz="1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모듈</a:t>
            </a:r>
            <a:endParaRPr lang="en-US" altLang="ko-KR" sz="1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0" name="TextBox 19"/>
          <p:cNvSpPr txBox="1">
            <a:spLocks noChangeArrowheads="1"/>
          </p:cNvSpPr>
          <p:nvPr/>
        </p:nvSpPr>
        <p:spPr bwMode="auto">
          <a:xfrm>
            <a:off x="397816" y="908720"/>
            <a:ext cx="3888432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현재 상태와 다음상태 그리고 </a:t>
            </a:r>
            <a:r>
              <a:rPr lang="ko-KR" alt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플립플롭의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입력 설정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1" name="그룹 15"/>
          <p:cNvGrpSpPr/>
          <p:nvPr/>
        </p:nvGrpSpPr>
        <p:grpSpPr>
          <a:xfrm>
            <a:off x="8388488" y="182779"/>
            <a:ext cx="647228" cy="797949"/>
            <a:chOff x="2555776" y="1700808"/>
            <a:chExt cx="576000" cy="720080"/>
          </a:xfrm>
        </p:grpSpPr>
        <p:sp>
          <p:nvSpPr>
            <p:cNvPr id="13" name="TextBox 12"/>
            <p:cNvSpPr txBox="1"/>
            <p:nvPr/>
          </p:nvSpPr>
          <p:spPr>
            <a:xfrm>
              <a:off x="2555776" y="1700808"/>
              <a:ext cx="576000" cy="638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2</a:t>
              </a:r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2565301" y="2060848"/>
              <a:ext cx="432048" cy="360040"/>
            </a:xfrm>
            <a:prstGeom prst="triangle">
              <a:avLst>
                <a:gd name="adj" fmla="val 100000"/>
              </a:avLst>
            </a:prstGeom>
            <a:solidFill>
              <a:srgbClr val="0C2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891790"/>
              </p:ext>
            </p:extLst>
          </p:nvPr>
        </p:nvGraphicFramePr>
        <p:xfrm>
          <a:off x="1475656" y="2290118"/>
          <a:ext cx="6095997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59950768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458915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5789706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10606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7420006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8980971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9871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21072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26783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q1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q2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q1*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q2*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J1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K1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J2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K2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64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07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59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67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9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480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99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67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X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880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62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</TotalTime>
  <Words>886</Words>
  <Application>Microsoft Office PowerPoint</Application>
  <PresentationFormat>화면 슬라이드 쇼(4:3)</PresentationFormat>
  <Paragraphs>398</Paragraphs>
  <Slides>20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a옛날목욕탕L</vt:lpstr>
      <vt:lpstr>나눔바른고딕</vt:lpstr>
      <vt:lpstr>210 맨발의청춘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NSM</dc:creator>
  <cp:lastModifiedBy>최지현</cp:lastModifiedBy>
  <cp:revision>132</cp:revision>
  <dcterms:created xsi:type="dcterms:W3CDTF">2014-04-11T08:18:22Z</dcterms:created>
  <dcterms:modified xsi:type="dcterms:W3CDTF">2017-06-01T06:36:27Z</dcterms:modified>
</cp:coreProperties>
</file>