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13"/>
  </p:notesMasterIdLst>
  <p:sldIdLst>
    <p:sldId id="264" r:id="rId2"/>
    <p:sldId id="265" r:id="rId3"/>
    <p:sldId id="257" r:id="rId4"/>
    <p:sldId id="295" r:id="rId5"/>
    <p:sldId id="297" r:id="rId6"/>
    <p:sldId id="299" r:id="rId7"/>
    <p:sldId id="300" r:id="rId8"/>
    <p:sldId id="301" r:id="rId9"/>
    <p:sldId id="298" r:id="rId10"/>
    <p:sldId id="294" r:id="rId11"/>
    <p:sldId id="272" r:id="rId12"/>
  </p:sldIdLst>
  <p:sldSz cx="9144000" cy="6858000" type="screen4x3"/>
  <p:notesSz cx="6858000" cy="9144000"/>
  <p:embeddedFontLst>
    <p:embeddedFont>
      <p:font typeface="나눔바른고딕" panose="020B0600000101010101" charset="-127"/>
      <p:regular r:id="rId14"/>
      <p:bold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a옛날목욕탕L" panose="02020600000000000000" pitchFamily="18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3A25"/>
    <a:srgbClr val="F33A24"/>
    <a:srgbClr val="0C285A"/>
    <a:srgbClr val="0C2759"/>
    <a:srgbClr val="404040"/>
    <a:srgbClr val="FFF7F7"/>
    <a:srgbClr val="FFFDE8"/>
    <a:srgbClr val="788C78"/>
    <a:srgbClr val="D5C4B0"/>
    <a:srgbClr val="A88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8" autoAdjust="0"/>
    <p:restoredTop sz="94660"/>
  </p:normalViewPr>
  <p:slideViewPr>
    <p:cSldViewPr>
      <p:cViewPr varScale="1">
        <p:scale>
          <a:sx n="75" d="100"/>
          <a:sy n="75" d="100"/>
        </p:scale>
        <p:origin x="94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BA485-E049-4DD6-95CF-54C69AB6BBF0}" type="datetimeFigureOut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F8AF5-6555-4DEB-A3E2-0F9F2D2852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71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703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712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898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019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328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033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228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11A7-AB50-4241-BCB4-828FC3343CD5}" type="datetime1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D438-26A9-4D3D-9940-A34B470F924B}" type="datetime1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AE3D-3AA1-45AF-8174-600CFFDC4679}" type="datetime1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3D3B-10B6-4538-A81A-4A43FA91C164}" type="datetime1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B51D-06F8-4C04-8D0B-E3A77AB7FBD6}" type="datetime1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A765-BD25-4635-9EF9-C0491C047457}" type="datetime1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43B0-154E-4FE1-AC41-5912333986F7}" type="datetime1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5D3F-4595-4F6C-BD6D-E5E14D908979}" type="datetime1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0238-49DD-4081-9B6E-ABE33C91EEE9}" type="datetime1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229A-2D2C-44A4-BA26-92EFF107AD90}" type="datetime1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6A2E-7BE4-4B31-AC7B-35A3DC2BD32E}" type="datetime1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09B70-DB86-46BD-9B42-D2132F77391B}" type="datetime1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491880" y="3214686"/>
            <a:ext cx="2232248" cy="576000"/>
          </a:xfrm>
          <a:prstGeom prst="rect">
            <a:avLst/>
          </a:prstGeom>
          <a:solidFill>
            <a:srgbClr val="0C285A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512343" y="2439938"/>
            <a:ext cx="3528392" cy="0"/>
          </a:xfrm>
          <a:prstGeom prst="line">
            <a:avLst/>
          </a:prstGeom>
          <a:ln>
            <a:solidFill>
              <a:srgbClr val="0C2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2752990" y="3573016"/>
            <a:ext cx="4176464" cy="576064"/>
            <a:chOff x="2843808" y="3573016"/>
            <a:chExt cx="4176464" cy="576064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2843808" y="3861048"/>
              <a:ext cx="4176464" cy="0"/>
            </a:xfrm>
            <a:prstGeom prst="line">
              <a:avLst/>
            </a:prstGeom>
            <a:ln>
              <a:solidFill>
                <a:srgbClr val="0C28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588224" y="3573016"/>
              <a:ext cx="0" cy="576064"/>
            </a:xfrm>
            <a:prstGeom prst="line">
              <a:avLst/>
            </a:prstGeom>
            <a:ln>
              <a:solidFill>
                <a:srgbClr val="0C28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연결선 41"/>
          <p:cNvCxnSpPr/>
          <p:nvPr/>
        </p:nvCxnSpPr>
        <p:spPr>
          <a:xfrm>
            <a:off x="3059832" y="1964459"/>
            <a:ext cx="0" cy="816469"/>
          </a:xfrm>
          <a:prstGeom prst="line">
            <a:avLst/>
          </a:prstGeom>
          <a:ln>
            <a:solidFill>
              <a:srgbClr val="0C2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이등변 삼각형 42"/>
          <p:cNvSpPr/>
          <p:nvPr/>
        </p:nvSpPr>
        <p:spPr>
          <a:xfrm rot="5400000">
            <a:off x="3035001" y="1941663"/>
            <a:ext cx="360041" cy="310380"/>
          </a:xfrm>
          <a:prstGeom prst="triangle">
            <a:avLst/>
          </a:prstGeom>
          <a:solidFill>
            <a:schemeClr val="accent1">
              <a:lumMod val="60000"/>
              <a:lumOff val="4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/>
          <p:cNvSpPr/>
          <p:nvPr/>
        </p:nvSpPr>
        <p:spPr>
          <a:xfrm rot="16200000">
            <a:off x="2826524" y="2110241"/>
            <a:ext cx="250590" cy="216026"/>
          </a:xfrm>
          <a:prstGeom prst="triangle">
            <a:avLst/>
          </a:prstGeom>
          <a:solidFill>
            <a:srgbClr val="F33A2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03848" y="2567248"/>
            <a:ext cx="2736304" cy="576000"/>
          </a:xfrm>
          <a:prstGeom prst="rect">
            <a:avLst/>
          </a:prstGeom>
          <a:solidFill>
            <a:srgbClr val="0C285A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123728" y="2420888"/>
            <a:ext cx="4896544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학생관리</a:t>
            </a:r>
            <a:endParaRPr lang="en-US" altLang="ko-KR" sz="4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ctr"/>
            <a:r>
              <a:rPr lang="ko-KR" altLang="en-US" sz="3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시스템</a:t>
            </a:r>
            <a:endParaRPr lang="en-US" altLang="ko-KR" sz="3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2771800" y="3980770"/>
            <a:ext cx="3886152" cy="294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조 이름 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 </a:t>
            </a:r>
            <a:r>
              <a:rPr lang="ko-KR" altLang="en-US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졸리조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/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조장 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최지현 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/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조원 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김은숙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박민성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최지현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9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244827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진행 계획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909464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8388424" y="116632"/>
            <a:ext cx="57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3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80" y="2132856"/>
            <a:ext cx="7701581" cy="3674419"/>
          </a:xfrm>
          <a:prstGeom prst="rect">
            <a:avLst/>
          </a:prstGeom>
        </p:spPr>
      </p:pic>
      <p:sp>
        <p:nvSpPr>
          <p:cNvPr id="11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888432" cy="294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전체적인 일정은 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5/26~6/7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이고 자세한 내용은 표를 참고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36904" y="982469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프로젝트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진행계획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38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131840" y="2968377"/>
            <a:ext cx="2880320" cy="576000"/>
          </a:xfrm>
          <a:prstGeom prst="rect">
            <a:avLst/>
          </a:prstGeom>
          <a:solidFill>
            <a:srgbClr val="0C285A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512343" y="2871986"/>
            <a:ext cx="3528392" cy="0"/>
          </a:xfrm>
          <a:prstGeom prst="line">
            <a:avLst/>
          </a:prstGeom>
          <a:ln>
            <a:solidFill>
              <a:srgbClr val="0C2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26"/>
          <p:cNvGrpSpPr/>
          <p:nvPr/>
        </p:nvGrpSpPr>
        <p:grpSpPr>
          <a:xfrm>
            <a:off x="2483768" y="3334345"/>
            <a:ext cx="4176464" cy="576064"/>
            <a:chOff x="2843808" y="3573016"/>
            <a:chExt cx="4176464" cy="576064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2843808" y="3861048"/>
              <a:ext cx="4176464" cy="0"/>
            </a:xfrm>
            <a:prstGeom prst="line">
              <a:avLst/>
            </a:prstGeom>
            <a:ln>
              <a:solidFill>
                <a:srgbClr val="0C28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444208" y="3573016"/>
              <a:ext cx="0" cy="576064"/>
            </a:xfrm>
            <a:prstGeom prst="line">
              <a:avLst/>
            </a:prstGeom>
            <a:ln>
              <a:solidFill>
                <a:srgbClr val="0C28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123728" y="2852936"/>
            <a:ext cx="4896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감사합니다</a:t>
            </a:r>
            <a:r>
              <a:rPr lang="en-US" altLang="ko-KR" sz="4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  <p:cxnSp>
        <p:nvCxnSpPr>
          <p:cNvPr id="42" name="직선 연결선 41"/>
          <p:cNvCxnSpPr/>
          <p:nvPr/>
        </p:nvCxnSpPr>
        <p:spPr>
          <a:xfrm>
            <a:off x="3059832" y="2396507"/>
            <a:ext cx="0" cy="816469"/>
          </a:xfrm>
          <a:prstGeom prst="line">
            <a:avLst/>
          </a:prstGeom>
          <a:ln>
            <a:solidFill>
              <a:srgbClr val="0C2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이등변 삼각형 42"/>
          <p:cNvSpPr/>
          <p:nvPr/>
        </p:nvSpPr>
        <p:spPr>
          <a:xfrm rot="5400000">
            <a:off x="3035001" y="2373711"/>
            <a:ext cx="360041" cy="310380"/>
          </a:xfrm>
          <a:prstGeom prst="triangle">
            <a:avLst/>
          </a:prstGeom>
          <a:solidFill>
            <a:schemeClr val="accent1">
              <a:lumMod val="60000"/>
              <a:lumOff val="4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/>
          <p:cNvSpPr/>
          <p:nvPr/>
        </p:nvSpPr>
        <p:spPr>
          <a:xfrm rot="16200000">
            <a:off x="2826524" y="2542289"/>
            <a:ext cx="250590" cy="216026"/>
          </a:xfrm>
          <a:prstGeom prst="triangle">
            <a:avLst/>
          </a:prstGeom>
          <a:solidFill>
            <a:srgbClr val="F33A2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48184" y="1934835"/>
            <a:ext cx="1296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200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시스템</a:t>
            </a:r>
            <a:endParaRPr lang="en-US" altLang="ko-KR" sz="2200" dirty="0">
              <a:solidFill>
                <a:srgbClr val="0C285A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2200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선정</a:t>
            </a:r>
            <a:r>
              <a:rPr lang="en-US" altLang="ko-KR" sz="2200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</a:t>
            </a:r>
            <a:r>
              <a:rPr lang="ko-KR" altLang="en-US" sz="2200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정의</a:t>
            </a:r>
            <a:endParaRPr lang="en-US" altLang="ko-KR" sz="2200" dirty="0">
              <a:solidFill>
                <a:srgbClr val="0C285A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3563888" y="2780928"/>
            <a:ext cx="4032448" cy="0"/>
          </a:xfrm>
          <a:prstGeom prst="line">
            <a:avLst/>
          </a:prstGeom>
          <a:ln>
            <a:solidFill>
              <a:srgbClr val="0C2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20072" y="2942947"/>
            <a:ext cx="1440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200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시스템의</a:t>
            </a:r>
            <a:endParaRPr lang="en-US" altLang="ko-KR" sz="2200" dirty="0">
              <a:solidFill>
                <a:srgbClr val="0C285A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2200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입출력정의</a:t>
            </a:r>
            <a:endParaRPr lang="en-US" altLang="ko-KR" sz="2200" dirty="0">
              <a:solidFill>
                <a:srgbClr val="0C285A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4644008" y="3933056"/>
            <a:ext cx="629022" cy="936104"/>
            <a:chOff x="2483768" y="3789040"/>
            <a:chExt cx="629022" cy="936104"/>
          </a:xfrm>
          <a:solidFill>
            <a:schemeClr val="bg1"/>
          </a:solidFill>
        </p:grpSpPr>
        <p:sp>
          <p:nvSpPr>
            <p:cNvPr id="48" name="TextBox 47"/>
            <p:cNvSpPr txBox="1"/>
            <p:nvPr/>
          </p:nvSpPr>
          <p:spPr>
            <a:xfrm>
              <a:off x="2483768" y="3789040"/>
              <a:ext cx="576000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rgbClr val="0C285A"/>
                  </a:solidFill>
                  <a:latin typeface="a옛날목욕탕L" pitchFamily="18" charset="-127"/>
                  <a:ea typeface="a옛날목욕탕L" pitchFamily="18" charset="-127"/>
                </a:rPr>
                <a:t>3</a:t>
              </a:r>
            </a:p>
          </p:txBody>
        </p:sp>
        <p:sp>
          <p:nvSpPr>
            <p:cNvPr id="52" name="이등변 삼각형 51"/>
            <p:cNvSpPr/>
            <p:nvPr/>
          </p:nvSpPr>
          <p:spPr>
            <a:xfrm>
              <a:off x="2680742" y="4365104"/>
              <a:ext cx="432048" cy="360040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5" name="직선 연결선 64"/>
          <p:cNvCxnSpPr/>
          <p:nvPr/>
        </p:nvCxnSpPr>
        <p:spPr>
          <a:xfrm>
            <a:off x="3563888" y="4869160"/>
            <a:ext cx="4032000" cy="0"/>
          </a:xfrm>
          <a:prstGeom prst="line">
            <a:avLst/>
          </a:prstGeom>
          <a:ln>
            <a:solidFill>
              <a:srgbClr val="0C2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/>
          <p:cNvGrpSpPr/>
          <p:nvPr/>
        </p:nvGrpSpPr>
        <p:grpSpPr>
          <a:xfrm>
            <a:off x="4644008" y="1756549"/>
            <a:ext cx="504056" cy="1011605"/>
            <a:chOff x="2411640" y="1700808"/>
            <a:chExt cx="701150" cy="923330"/>
          </a:xfrm>
          <a:solidFill>
            <a:schemeClr val="bg1"/>
          </a:solidFill>
        </p:grpSpPr>
        <p:sp>
          <p:nvSpPr>
            <p:cNvPr id="39" name="TextBox 38"/>
            <p:cNvSpPr txBox="1"/>
            <p:nvPr/>
          </p:nvSpPr>
          <p:spPr>
            <a:xfrm>
              <a:off x="2411640" y="1700808"/>
              <a:ext cx="576000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rgbClr val="0C285A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73" name="이등변 삼각형 72"/>
            <p:cNvSpPr/>
            <p:nvPr/>
          </p:nvSpPr>
          <p:spPr>
            <a:xfrm>
              <a:off x="2680742" y="2204864"/>
              <a:ext cx="432048" cy="360040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644008" y="2852936"/>
            <a:ext cx="5760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148064" y="3969062"/>
            <a:ext cx="1440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200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프로젝트</a:t>
            </a:r>
            <a:endParaRPr lang="en-US" altLang="ko-KR" sz="2200" dirty="0">
              <a:solidFill>
                <a:srgbClr val="0C285A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2200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진행계획</a:t>
            </a:r>
            <a:endParaRPr lang="en-US" altLang="ko-KR" sz="2200" dirty="0">
              <a:solidFill>
                <a:srgbClr val="0C285A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3563888" y="3789040"/>
            <a:ext cx="4032448" cy="0"/>
          </a:xfrm>
          <a:prstGeom prst="line">
            <a:avLst/>
          </a:prstGeom>
          <a:ln>
            <a:solidFill>
              <a:srgbClr val="0C2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7544" y="2924944"/>
            <a:ext cx="4104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목차</a:t>
            </a:r>
            <a:endParaRPr lang="en-US" altLang="ko-KR" sz="4400" dirty="0">
              <a:solidFill>
                <a:srgbClr val="F33A2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9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pPr/>
              <a:t>1</a:t>
            </a:fld>
            <a:endParaRPr lang="ko-KR" altLang="en-US" sz="9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1619672" y="3206596"/>
            <a:ext cx="0" cy="576064"/>
          </a:xfrm>
          <a:prstGeom prst="line">
            <a:avLst/>
          </a:prstGeom>
          <a:ln>
            <a:solidFill>
              <a:srgbClr val="0C2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이등변 삼각형 94"/>
          <p:cNvSpPr/>
          <p:nvPr/>
        </p:nvSpPr>
        <p:spPr>
          <a:xfrm rot="5400000">
            <a:off x="1594841" y="3183800"/>
            <a:ext cx="360041" cy="310380"/>
          </a:xfrm>
          <a:prstGeom prst="triangle">
            <a:avLst/>
          </a:prstGeom>
          <a:solidFill>
            <a:schemeClr val="accent1">
              <a:lumMod val="60000"/>
              <a:lumOff val="4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이등변 삼각형 95"/>
          <p:cNvSpPr/>
          <p:nvPr/>
        </p:nvSpPr>
        <p:spPr>
          <a:xfrm rot="16200000">
            <a:off x="1386364" y="3352378"/>
            <a:ext cx="250590" cy="216026"/>
          </a:xfrm>
          <a:prstGeom prst="triangle">
            <a:avLst/>
          </a:prstGeom>
          <a:solidFill>
            <a:srgbClr val="F33A2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2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선정 이유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982469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시스템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선정</a:t>
            </a:r>
            <a:r>
              <a:rPr lang="en-US" altLang="ko-KR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,</a:t>
            </a:r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정의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388488" y="188639"/>
            <a:ext cx="647228" cy="797949"/>
            <a:chOff x="2555776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555776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888432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택시미터기와 학생관리 시스템 중 고민 하였지만 좀 더 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기능을 추가할 수 있는 학생관리 시스템을 선택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520" y="3215298"/>
            <a:ext cx="8568952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평소에 아르바이트를 하면서 경험할 수 있었던 학생들의 등록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장학금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퇴원 등의 전반적인 </a:t>
            </a:r>
            <a:r>
              <a:rPr lang="ko-KR" altLang="en-US" sz="2500" b="1" dirty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학생 관리 시스템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을 직접 구현해보고 싶다는 생각이 들어 선정하게 되었다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3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시스템 사양정의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982469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시스템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선정</a:t>
            </a:r>
            <a:r>
              <a:rPr lang="en-US" altLang="ko-KR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,</a:t>
            </a:r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정의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6" name="이등변 삼각형 85"/>
          <p:cNvSpPr/>
          <p:nvPr/>
        </p:nvSpPr>
        <p:spPr>
          <a:xfrm>
            <a:off x="8398593" y="593630"/>
            <a:ext cx="458401" cy="404990"/>
          </a:xfrm>
          <a:prstGeom prst="triangle">
            <a:avLst>
              <a:gd name="adj" fmla="val 100000"/>
            </a:avLst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0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742136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성적 입력과 출석 여부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과제 제출여부를 따로 입력 받고 결합하여 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등급 산출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2974593"/>
            <a:ext cx="8352928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학생 한 명을 관리하는 시스템으로써 학생의 출석여부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과제 제출여부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그리고 시험 성적을 입력 받아 </a:t>
            </a:r>
            <a:r>
              <a:rPr lang="ko-KR" altLang="en-US" sz="2500" b="1" dirty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등급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으로 나누어 </a:t>
            </a:r>
            <a:r>
              <a:rPr lang="ko-KR" altLang="en-US" sz="2500" b="1" dirty="0" err="1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출력값으로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학생의 퇴원 여부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부모님 호출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장학금 지급 여부가 </a:t>
            </a:r>
            <a:r>
              <a:rPr lang="ko-KR" altLang="en-US" sz="2500" b="1" dirty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결정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되는 시스템이다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  <p:grpSp>
        <p:nvGrpSpPr>
          <p:cNvPr id="11" name="그룹 15"/>
          <p:cNvGrpSpPr/>
          <p:nvPr/>
        </p:nvGrpSpPr>
        <p:grpSpPr>
          <a:xfrm>
            <a:off x="8388488" y="188639"/>
            <a:ext cx="647228" cy="797949"/>
            <a:chOff x="2555776" y="1700808"/>
            <a:chExt cx="576000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2555776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5908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4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제한사항 및 전제조건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982469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시스템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선정</a:t>
            </a:r>
            <a:r>
              <a:rPr lang="en-US" altLang="ko-KR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,</a:t>
            </a:r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정의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0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888432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정한 제한사항과 전제조건은 입력할 시  반드시 고려하는 것으로 함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536" y="2564904"/>
            <a:ext cx="8352928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제한사항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실제 학원에서는 학생 수가 몇 백명이지만 우리가 만드는 시스템 상에서는 </a:t>
            </a:r>
            <a:r>
              <a:rPr lang="ko-KR" altLang="en-US" sz="2500" b="1" dirty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입력의 수가 한계가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있다고 판단하였고 여러 명의 학생 수가 있다하더라도 사람마다 </a:t>
            </a:r>
            <a:r>
              <a:rPr lang="ko-KR" altLang="en-US" sz="2500" b="1" dirty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똑같은 시스템의 반복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이기 때문에 의미가 없다고 판단하여 입력 수를 한 명을 기준으로 결정하였다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  <a:p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전제조건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학생 한 명은 반드시 다니며 </a:t>
            </a:r>
            <a:r>
              <a:rPr lang="ko-KR" altLang="en-US" sz="2500" b="1" dirty="0">
                <a:solidFill>
                  <a:srgbClr val="F33A25"/>
                </a:solidFill>
                <a:latin typeface="a옛날목욕탕L" pitchFamily="18" charset="-127"/>
                <a:ea typeface="a옛날목욕탕L" pitchFamily="18" charset="-127"/>
              </a:rPr>
              <a:t>스스로 퇴원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하는 경우는 없다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  <p:grpSp>
        <p:nvGrpSpPr>
          <p:cNvPr id="11" name="그룹 15"/>
          <p:cNvGrpSpPr/>
          <p:nvPr/>
        </p:nvGrpSpPr>
        <p:grpSpPr>
          <a:xfrm>
            <a:off x="8388488" y="182779"/>
            <a:ext cx="647228" cy="797949"/>
            <a:chOff x="2555776" y="1700808"/>
            <a:chExt cx="576000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2555776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184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5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모듈 별 관계도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982469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시스템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입출력정의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6" name="이등변 삼각형 85"/>
          <p:cNvSpPr/>
          <p:nvPr/>
        </p:nvSpPr>
        <p:spPr>
          <a:xfrm>
            <a:off x="8398593" y="593630"/>
            <a:ext cx="458401" cy="404990"/>
          </a:xfrm>
          <a:prstGeom prst="triangle">
            <a:avLst>
              <a:gd name="adj" fmla="val 100000"/>
            </a:avLst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0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886152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각각의 모듈이 어떤 관계를 가지고 있는지 나누었고 시험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과제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</a:p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출석 모듈이 퇴원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전화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장학금 모듈에 영향을 주는 방식을 띄고 있다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8488" y="163239"/>
            <a:ext cx="647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4013" t="32306" r="42912" b="12201"/>
          <a:stretch/>
        </p:blipFill>
        <p:spPr>
          <a:xfrm>
            <a:off x="2046908" y="1844824"/>
            <a:ext cx="4896544" cy="462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6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6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1002794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시스템 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입출력정의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2420888"/>
            <a:ext cx="8352928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시험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학생들의 성적들을 입력 받고 성적 분포대로 </a:t>
            </a:r>
            <a:r>
              <a:rPr lang="en-US" altLang="ko-KR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70</a:t>
            </a: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점을 기준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으로 점수대를 나눈다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=&gt; 70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점 이상인 학생들 중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A, B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등급을 나누고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70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점 미만 학생들 중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C, D, F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등급을 나눈다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8488" y="182779"/>
            <a:ext cx="647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536" y="4293096"/>
            <a:ext cx="8352928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과제</a:t>
            </a:r>
            <a:r>
              <a:rPr lang="en-US" altLang="ko-KR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출석</a:t>
            </a: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과제를 해오거나 출석을 했을 시에 하나씩 카운트 업 시키고 총 누적 수를 출력한다</a:t>
            </a:r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endParaRPr lang="en-US" altLang="ko-KR" sz="2500" b="1" dirty="0">
              <a:solidFill>
                <a:srgbClr val="0C285A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각 모듈 별 정의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742136" cy="51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가장 처음에 거쳐가는 모듈인 시험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과제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출석 모듈이 있고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그것을 결합해 출력을 내는 장학금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퇴원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전화 모듈이 있다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223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7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1002794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시스템 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입출력정의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2348880"/>
            <a:ext cx="8496944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장학금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연속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4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회 </a:t>
            </a: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시험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A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등급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and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과제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7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회 연속 제출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and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연속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10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회 </a:t>
            </a:r>
            <a:endParaRPr lang="en-US" altLang="ko-KR" sz="2500" b="1" dirty="0">
              <a:solidFill>
                <a:srgbClr val="0C285A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   </a:t>
            </a:r>
            <a:r>
              <a:rPr lang="ko-KR" altLang="en-US" sz="2500" b="1" dirty="0" err="1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출석</a:t>
            </a:r>
            <a:r>
              <a:rPr lang="ko-KR" altLang="en-US" sz="2500" b="1" dirty="0" err="1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시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장학금 받는 것으로 출력된다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입력은 시험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과제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출석에서 연결된다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8488" y="182779"/>
            <a:ext cx="647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536" y="4943490"/>
            <a:ext cx="8352928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퇴원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연속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회 </a:t>
            </a: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시험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F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등급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or </a:t>
            </a: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과제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500" b="1" dirty="0" err="1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미제출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5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회했을 시에 퇴원 시키는 것으로 출력된다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입력은 시험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과제에서 연결된다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각 모듈 별 정의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742136" cy="51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가장 처음에 거쳐가는 모듈인 시험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과제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출석 모듈이 있고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그것을 결합해 출력을 내는 장학금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퇴원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전화 모듈이 있다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3647346"/>
            <a:ext cx="8496944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전화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과제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3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회 </a:t>
            </a:r>
            <a:r>
              <a:rPr lang="ko-KR" altLang="en-US" sz="2500" b="1" dirty="0" err="1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미제출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or </a:t>
            </a: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시험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1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회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F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등급 의 경우에 부모님께 전화 가는 것으로 출력된다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입력은 과제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시험에서 연결된다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335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8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역할 분담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982469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프로젝트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진행계획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388488" y="137292"/>
            <a:ext cx="57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536" y="2974593"/>
            <a:ext cx="8352928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* </a:t>
            </a: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김은숙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과제 모듈 제작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퇴원 모듈 제작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본인 파트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ppt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제작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및 취합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발표</a:t>
            </a:r>
            <a:endParaRPr lang="en-US" altLang="ko-KR" sz="2500" b="1" dirty="0">
              <a:solidFill>
                <a:srgbClr val="0C285A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3838401"/>
            <a:ext cx="85689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* </a:t>
            </a: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최지현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시험 모듈 제작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장학금 모듈 제작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본인 파트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ppt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제작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발표</a:t>
            </a:r>
            <a:endParaRPr lang="en-US" altLang="ko-KR" sz="2500" b="1" dirty="0">
              <a:solidFill>
                <a:srgbClr val="0C285A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4750643"/>
            <a:ext cx="8352928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* </a:t>
            </a:r>
            <a:r>
              <a:rPr lang="ko-KR" altLang="en-US" sz="2500" b="1" dirty="0" err="1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박민성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출결 모듈 제작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전화 모듈 제작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본인 파트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ppt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제작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발표</a:t>
            </a:r>
            <a:endParaRPr lang="en-US" altLang="ko-KR" sz="2500" b="1" dirty="0">
              <a:solidFill>
                <a:srgbClr val="0C285A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5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888432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팀장은 최지현이  맡기로 하였고 협의해서 모듈을 설계하지만 모듈별로 주 담당 파트를 설정하였다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6474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530</Words>
  <Application>Microsoft Office PowerPoint</Application>
  <PresentationFormat>화면 슬라이드 쇼(4:3)</PresentationFormat>
  <Paragraphs>90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나눔바른고딕</vt:lpstr>
      <vt:lpstr>맑은 고딕</vt:lpstr>
      <vt:lpstr>Arial</vt:lpstr>
      <vt:lpstr>a옛날목욕탕L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NSM</dc:creator>
  <cp:lastModifiedBy>김은숙</cp:lastModifiedBy>
  <cp:revision>114</cp:revision>
  <dcterms:created xsi:type="dcterms:W3CDTF">2014-04-11T08:18:22Z</dcterms:created>
  <dcterms:modified xsi:type="dcterms:W3CDTF">2017-05-25T04:38:41Z</dcterms:modified>
</cp:coreProperties>
</file>