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1" r:id="rId13"/>
    <p:sldId id="282" r:id="rId14"/>
    <p:sldId id="284" r:id="rId15"/>
    <p:sldId id="285" r:id="rId16"/>
    <p:sldId id="286" r:id="rId17"/>
  </p:sldIdLst>
  <p:sldSz cx="12192000" cy="6858000"/>
  <p:notesSz cx="6858000" cy="9144000"/>
  <p:embeddedFontLst>
    <p:embeddedFont>
      <p:font typeface="Spoqa Han Sans Neo" panose="020B0500000000000000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2CF"/>
    <a:srgbClr val="849FFB"/>
    <a:srgbClr val="557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1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0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0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5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6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6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3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9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0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4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473ED7-42A1-2BEC-EC38-0B7ACDCB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39" y="402179"/>
              <a:ext cx="115916" cy="1159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 err="1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파이썬으로</a:t>
            </a: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배우는 알고리즘사고와  자료구조</a:t>
            </a:r>
            <a:endParaRPr lang="ko-KR" altLang="en-US" dirty="0">
              <a:solidFill>
                <a:prstClr val="black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D6899-1875-FD21-1E61-8E5AA1C13702}"/>
              </a:ext>
            </a:extLst>
          </p:cNvPr>
          <p:cNvSpPr txBox="1"/>
          <p:nvPr/>
        </p:nvSpPr>
        <p:spPr>
          <a:xfrm>
            <a:off x="3048000" y="3056721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운영체제 가상메모리 </a:t>
            </a:r>
            <a:r>
              <a:rPr lang="ko-KR" altLang="en-US" sz="4400" i="1" kern="0" dirty="0" err="1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페이징</a:t>
            </a:r>
            <a:r>
              <a:rPr lang="ko-KR" altLang="en-US" sz="44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기법 시뮬레이터 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3EBD84B-C53D-72F3-305C-C7F21C105A5C}"/>
              </a:ext>
            </a:extLst>
          </p:cNvPr>
          <p:cNvSpPr txBox="1">
            <a:spLocks/>
          </p:cNvSpPr>
          <p:nvPr/>
        </p:nvSpPr>
        <p:spPr>
          <a:xfrm>
            <a:off x="2676998" y="6095581"/>
            <a:ext cx="9144000" cy="110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latinLnBrk="0">
              <a:lnSpc>
                <a:spcPct val="150000"/>
              </a:lnSpc>
              <a:buNone/>
              <a:defRPr/>
            </a:pPr>
            <a:r>
              <a:rPr lang="ko-KR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전자</a:t>
            </a:r>
            <a:r>
              <a:rPr lang="en-US" altLang="ko-KR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it</a:t>
            </a:r>
            <a:r>
              <a:rPr lang="ko-KR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미디어공학과 김민기</a:t>
            </a:r>
            <a:endParaRPr lang="en-US" altLang="ko-KR" sz="2400" kern="0" dirty="0">
              <a:solidFill>
                <a:schemeClr val="tx1">
                  <a:lumMod val="75000"/>
                  <a:lumOff val="25000"/>
                </a:schemeClr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00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38111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473ED7-42A1-2BEC-EC38-0B7ACDCB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39" y="402179"/>
              <a:ext cx="115916" cy="1159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운영체제 가상메모리 </a:t>
            </a:r>
            <a:r>
              <a:rPr lang="ko-KR" altLang="en-US" kern="0" dirty="0" err="1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페이징</a:t>
            </a: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시뮬레이터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1B86-CCF4-2383-28F1-8AA9B1FFE831}"/>
              </a:ext>
            </a:extLst>
          </p:cNvPr>
          <p:cNvSpPr txBox="1"/>
          <p:nvPr/>
        </p:nvSpPr>
        <p:spPr>
          <a:xfrm>
            <a:off x="796239" y="914935"/>
            <a:ext cx="61595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1524000" algn="l"/>
                <a:tab pos="2419350" algn="l"/>
              </a:tabLst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2. </a:t>
            </a:r>
            <a:r>
              <a:rPr lang="ko-KR" altLang="en-US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제작과정 및 코드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788C0FD-2EEA-9544-3825-E7115F09C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39" y="1989380"/>
            <a:ext cx="7297780" cy="4432686"/>
          </a:xfrm>
          <a:prstGeom prst="rect">
            <a:avLst/>
          </a:prstGeom>
        </p:spPr>
      </p:pic>
      <p:sp>
        <p:nvSpPr>
          <p:cNvPr id="21" name="직사각형 15">
            <a:extLst>
              <a:ext uri="{FF2B5EF4-FFF2-40B4-BE49-F238E27FC236}">
                <a16:creationId xmlns:a16="http://schemas.microsoft.com/office/drawing/2014/main" id="{23664086-E935-1E93-4001-992BFCDA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11" y="1300189"/>
            <a:ext cx="1725054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b="1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Process.py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B83A6D-D175-5C06-037E-08EECDD4A291}"/>
              </a:ext>
            </a:extLst>
          </p:cNvPr>
          <p:cNvSpPr/>
          <p:nvPr/>
        </p:nvSpPr>
        <p:spPr>
          <a:xfrm>
            <a:off x="9114915" y="3988897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676529-1C5E-D34F-FE6C-D952DBDD85BA}"/>
              </a:ext>
            </a:extLst>
          </p:cNvPr>
          <p:cNvSpPr/>
          <p:nvPr/>
        </p:nvSpPr>
        <p:spPr>
          <a:xfrm>
            <a:off x="9114915" y="3127811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70FD0B-BD5E-CFBD-D92C-8E27CC3DD5F1}"/>
              </a:ext>
            </a:extLst>
          </p:cNvPr>
          <p:cNvSpPr/>
          <p:nvPr/>
        </p:nvSpPr>
        <p:spPr>
          <a:xfrm>
            <a:off x="9114915" y="3571386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CB9147-8F83-1483-D666-3330D1AC2B2B}"/>
              </a:ext>
            </a:extLst>
          </p:cNvPr>
          <p:cNvSpPr/>
          <p:nvPr/>
        </p:nvSpPr>
        <p:spPr>
          <a:xfrm>
            <a:off x="9114915" y="2249898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1BC8CC-4FC7-2268-49B9-BDA39A8B8736}"/>
              </a:ext>
            </a:extLst>
          </p:cNvPr>
          <p:cNvSpPr/>
          <p:nvPr/>
        </p:nvSpPr>
        <p:spPr>
          <a:xfrm>
            <a:off x="9114915" y="2693473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5">
            <a:extLst>
              <a:ext uri="{FF2B5EF4-FFF2-40B4-BE49-F238E27FC236}">
                <a16:creationId xmlns:a16="http://schemas.microsoft.com/office/drawing/2014/main" id="{01BAFEEA-B704-76BA-5A8B-9F77BB2CCF4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429238" y="2187842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Page0</a:t>
            </a:r>
          </a:p>
        </p:txBody>
      </p:sp>
      <p:sp>
        <p:nvSpPr>
          <p:cNvPr id="30" name="직사각형 15">
            <a:extLst>
              <a:ext uri="{FF2B5EF4-FFF2-40B4-BE49-F238E27FC236}">
                <a16:creationId xmlns:a16="http://schemas.microsoft.com/office/drawing/2014/main" id="{17E48142-E18B-6055-89A8-F9FE9F4530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429238" y="2638184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Page1</a:t>
            </a:r>
          </a:p>
        </p:txBody>
      </p:sp>
      <p:sp>
        <p:nvSpPr>
          <p:cNvPr id="31" name="직사각형 15">
            <a:extLst>
              <a:ext uri="{FF2B5EF4-FFF2-40B4-BE49-F238E27FC236}">
                <a16:creationId xmlns:a16="http://schemas.microsoft.com/office/drawing/2014/main" id="{8B5FD331-E77B-16C1-2959-51348E6644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432751" y="3066087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Page2</a:t>
            </a:r>
          </a:p>
        </p:txBody>
      </p:sp>
      <p:sp>
        <p:nvSpPr>
          <p:cNvPr id="32" name="직사각형 15">
            <a:extLst>
              <a:ext uri="{FF2B5EF4-FFF2-40B4-BE49-F238E27FC236}">
                <a16:creationId xmlns:a16="http://schemas.microsoft.com/office/drawing/2014/main" id="{AF125316-A06D-4262-2940-CB4F997D3F0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429238" y="3508270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Page3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33" name="직사각형 15">
            <a:extLst>
              <a:ext uri="{FF2B5EF4-FFF2-40B4-BE49-F238E27FC236}">
                <a16:creationId xmlns:a16="http://schemas.microsoft.com/office/drawing/2014/main" id="{59EEEDDC-A3BF-309D-ED7C-0436D8F212E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432751" y="3914156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Page4</a:t>
            </a:r>
          </a:p>
        </p:txBody>
      </p:sp>
      <p:sp>
        <p:nvSpPr>
          <p:cNvPr id="34" name="직사각형 15">
            <a:extLst>
              <a:ext uri="{FF2B5EF4-FFF2-40B4-BE49-F238E27FC236}">
                <a16:creationId xmlns:a16="http://schemas.microsoft.com/office/drawing/2014/main" id="{47A5E240-AC4B-CD08-11B9-F86D292338B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238290" y="1108761"/>
            <a:ext cx="1305335" cy="5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Process</a:t>
            </a:r>
          </a:p>
        </p:txBody>
      </p:sp>
      <p:sp>
        <p:nvSpPr>
          <p:cNvPr id="35" name="직사각형 15">
            <a:extLst>
              <a:ext uri="{FF2B5EF4-FFF2-40B4-BE49-F238E27FC236}">
                <a16:creationId xmlns:a16="http://schemas.microsoft.com/office/drawing/2014/main" id="{BBDB19A8-D8C5-5D5C-BB98-B23BCCAF2CD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61923" y="1744522"/>
            <a:ext cx="282095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프로세스를 구성하는 페이지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98D41D-E732-250C-974B-591CA6073CC6}"/>
              </a:ext>
            </a:extLst>
          </p:cNvPr>
          <p:cNvSpPr/>
          <p:nvPr/>
        </p:nvSpPr>
        <p:spPr>
          <a:xfrm>
            <a:off x="9114915" y="5417968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3B461C-CEB2-ACBE-3845-37C48EBA9D21}"/>
              </a:ext>
            </a:extLst>
          </p:cNvPr>
          <p:cNvSpPr/>
          <p:nvPr/>
        </p:nvSpPr>
        <p:spPr>
          <a:xfrm>
            <a:off x="9114915" y="5861543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42DE85-5059-6DB8-C1D8-A99B347EA680}"/>
              </a:ext>
            </a:extLst>
          </p:cNvPr>
          <p:cNvSpPr/>
          <p:nvPr/>
        </p:nvSpPr>
        <p:spPr>
          <a:xfrm>
            <a:off x="9114915" y="4983630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15">
            <a:extLst>
              <a:ext uri="{FF2B5EF4-FFF2-40B4-BE49-F238E27FC236}">
                <a16:creationId xmlns:a16="http://schemas.microsoft.com/office/drawing/2014/main" id="{0801C48E-7C58-0907-2EB6-B566C5BDA98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183394" y="4488966"/>
            <a:ext cx="1383544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PageTable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585CE6-CDC3-9119-0254-93BA29DDE1A8}"/>
              </a:ext>
            </a:extLst>
          </p:cNvPr>
          <p:cNvCxnSpPr/>
          <p:nvPr/>
        </p:nvCxnSpPr>
        <p:spPr>
          <a:xfrm>
            <a:off x="9876369" y="4983630"/>
            <a:ext cx="0" cy="13181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5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38111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473ED7-42A1-2BEC-EC38-0B7ACDCB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39" y="402179"/>
              <a:ext cx="115916" cy="1159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운영체제 가상메모리 </a:t>
            </a:r>
            <a:r>
              <a:rPr lang="ko-KR" altLang="en-US" kern="0" dirty="0" err="1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페이징</a:t>
            </a: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시뮬레이터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1B86-CCF4-2383-28F1-8AA9B1FFE831}"/>
              </a:ext>
            </a:extLst>
          </p:cNvPr>
          <p:cNvSpPr txBox="1"/>
          <p:nvPr/>
        </p:nvSpPr>
        <p:spPr>
          <a:xfrm>
            <a:off x="796239" y="914935"/>
            <a:ext cx="61595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1524000" algn="l"/>
                <a:tab pos="2419350" algn="l"/>
              </a:tabLst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2. </a:t>
            </a:r>
            <a:r>
              <a:rPr lang="ko-KR" altLang="en-US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제작과정 및 코드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21" name="직사각형 15">
            <a:extLst>
              <a:ext uri="{FF2B5EF4-FFF2-40B4-BE49-F238E27FC236}">
                <a16:creationId xmlns:a16="http://schemas.microsoft.com/office/drawing/2014/main" id="{23664086-E935-1E93-4001-992BFCDA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10" y="1300189"/>
            <a:ext cx="2922989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b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HashPageTable.</a:t>
            </a:r>
            <a:r>
              <a:rPr lang="en-US" altLang="ko-KR" sz="2400" b="1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py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98D41D-E732-250C-974B-591CA6073CC6}"/>
              </a:ext>
            </a:extLst>
          </p:cNvPr>
          <p:cNvSpPr/>
          <p:nvPr/>
        </p:nvSpPr>
        <p:spPr>
          <a:xfrm>
            <a:off x="8824292" y="3312722"/>
            <a:ext cx="759187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3B461C-CEB2-ACBE-3845-37C48EBA9D21}"/>
              </a:ext>
            </a:extLst>
          </p:cNvPr>
          <p:cNvSpPr/>
          <p:nvPr/>
        </p:nvSpPr>
        <p:spPr>
          <a:xfrm>
            <a:off x="8824292" y="3756297"/>
            <a:ext cx="759187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42DE85-5059-6DB8-C1D8-A99B347EA680}"/>
              </a:ext>
            </a:extLst>
          </p:cNvPr>
          <p:cNvSpPr/>
          <p:nvPr/>
        </p:nvSpPr>
        <p:spPr>
          <a:xfrm>
            <a:off x="8824292" y="2878384"/>
            <a:ext cx="759187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54A677-4C00-CCF9-C423-7E5202723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29" y="1891248"/>
            <a:ext cx="7179087" cy="4561865"/>
          </a:xfrm>
          <a:prstGeom prst="rect">
            <a:avLst/>
          </a:prstGeom>
        </p:spPr>
      </p:pic>
      <p:sp>
        <p:nvSpPr>
          <p:cNvPr id="13" name="직사각형 15">
            <a:extLst>
              <a:ext uri="{FF2B5EF4-FFF2-40B4-BE49-F238E27FC236}">
                <a16:creationId xmlns:a16="http://schemas.microsoft.com/office/drawing/2014/main" id="{C3B37DDD-0334-D8B7-D5BD-36391C09AE8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238289" y="1669660"/>
            <a:ext cx="1493505" cy="5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0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PageTable</a:t>
            </a:r>
            <a:endParaRPr lang="en-US" altLang="ko-KR" sz="20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4" name="직사각형 15">
            <a:extLst>
              <a:ext uri="{FF2B5EF4-FFF2-40B4-BE49-F238E27FC236}">
                <a16:creationId xmlns:a16="http://schemas.microsoft.com/office/drawing/2014/main" id="{0AC3DCDE-9932-3DC9-D418-7020FD328AB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97610" y="2822374"/>
            <a:ext cx="237290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Idx0      (0, 3) -&gt; (3,5) </a:t>
            </a:r>
          </a:p>
        </p:txBody>
      </p:sp>
      <p:sp>
        <p:nvSpPr>
          <p:cNvPr id="15" name="직사각형 15">
            <a:extLst>
              <a:ext uri="{FF2B5EF4-FFF2-40B4-BE49-F238E27FC236}">
                <a16:creationId xmlns:a16="http://schemas.microsoft.com/office/drawing/2014/main" id="{6FBFFA75-EAA1-7DE0-38A9-B4E792A14A3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97610" y="3272716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Idx1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873807-B43B-BFFD-3D33-1C45C0CD9D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97610" y="3705834"/>
            <a:ext cx="2075190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Idx2      (2,4)</a:t>
            </a:r>
          </a:p>
        </p:txBody>
      </p:sp>
      <p:sp>
        <p:nvSpPr>
          <p:cNvPr id="17" name="직사각형 15">
            <a:extLst>
              <a:ext uri="{FF2B5EF4-FFF2-40B4-BE49-F238E27FC236}">
                <a16:creationId xmlns:a16="http://schemas.microsoft.com/office/drawing/2014/main" id="{8237673A-5E26-DAB8-BB28-E4596B2F705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26327" y="4686530"/>
            <a:ext cx="3517427" cy="129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페이지 넘버가 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Key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가 되고     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해시함수를 통과하면 인덱스가 된다 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( </a:t>
            </a:r>
            <a:r>
              <a:rPr lang="en-US" altLang="ko-KR" sz="18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page_number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% </a:t>
            </a:r>
            <a:r>
              <a:rPr lang="en-US" altLang="ko-KR" sz="18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table_size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)</a:t>
            </a:r>
          </a:p>
        </p:txBody>
      </p:sp>
      <p:sp>
        <p:nvSpPr>
          <p:cNvPr id="18" name="직사각형 15">
            <a:extLst>
              <a:ext uri="{FF2B5EF4-FFF2-40B4-BE49-F238E27FC236}">
                <a16:creationId xmlns:a16="http://schemas.microsoft.com/office/drawing/2014/main" id="{7F1149F3-2382-4D0E-B2DB-972E4B78B95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243540" y="2202010"/>
            <a:ext cx="2561850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(</a:t>
            </a:r>
            <a:r>
              <a:rPr lang="en-US" altLang="ko-KR" sz="18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pageNum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, </a:t>
            </a:r>
            <a:r>
              <a:rPr lang="en-US" altLang="ko-KR" sz="18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frameNum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20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38111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473ED7-42A1-2BEC-EC38-0B7ACDCB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39" y="402179"/>
              <a:ext cx="115916" cy="1159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운영체제 가상메모리 </a:t>
            </a:r>
            <a:r>
              <a:rPr lang="ko-KR" altLang="en-US" kern="0" dirty="0" err="1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페이징</a:t>
            </a: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시뮬레이터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1B86-CCF4-2383-28F1-8AA9B1FFE831}"/>
              </a:ext>
            </a:extLst>
          </p:cNvPr>
          <p:cNvSpPr txBox="1"/>
          <p:nvPr/>
        </p:nvSpPr>
        <p:spPr>
          <a:xfrm>
            <a:off x="796239" y="914935"/>
            <a:ext cx="61595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1524000" algn="l"/>
                <a:tab pos="2419350" algn="l"/>
              </a:tabLst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2. </a:t>
            </a:r>
            <a:r>
              <a:rPr lang="ko-KR" altLang="en-US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제작과정 및 코드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21" name="직사각형 15">
            <a:extLst>
              <a:ext uri="{FF2B5EF4-FFF2-40B4-BE49-F238E27FC236}">
                <a16:creationId xmlns:a16="http://schemas.microsoft.com/office/drawing/2014/main" id="{23664086-E935-1E93-4001-992BFCDA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11" y="1300189"/>
            <a:ext cx="2334654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b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Frametable.</a:t>
            </a:r>
            <a:r>
              <a:rPr lang="en-US" altLang="ko-KR" sz="2400" b="1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py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B83A6D-D175-5C06-037E-08EECDD4A291}"/>
              </a:ext>
            </a:extLst>
          </p:cNvPr>
          <p:cNvSpPr/>
          <p:nvPr/>
        </p:nvSpPr>
        <p:spPr>
          <a:xfrm>
            <a:off x="8272827" y="3293136"/>
            <a:ext cx="1452023" cy="440259"/>
          </a:xfrm>
          <a:prstGeom prst="rect">
            <a:avLst/>
          </a:prstGeom>
          <a:solidFill>
            <a:srgbClr val="849F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676529-1C5E-D34F-FE6C-D952DBDD85BA}"/>
              </a:ext>
            </a:extLst>
          </p:cNvPr>
          <p:cNvSpPr/>
          <p:nvPr/>
        </p:nvSpPr>
        <p:spPr>
          <a:xfrm>
            <a:off x="8272827" y="2432050"/>
            <a:ext cx="1452023" cy="440259"/>
          </a:xfrm>
          <a:prstGeom prst="rect">
            <a:avLst/>
          </a:prstGeom>
          <a:solidFill>
            <a:srgbClr val="8EC2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70FD0B-BD5E-CFBD-D92C-8E27CC3DD5F1}"/>
              </a:ext>
            </a:extLst>
          </p:cNvPr>
          <p:cNvSpPr/>
          <p:nvPr/>
        </p:nvSpPr>
        <p:spPr>
          <a:xfrm>
            <a:off x="8272827" y="2875625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CB9147-8F83-1483-D666-3330D1AC2B2B}"/>
              </a:ext>
            </a:extLst>
          </p:cNvPr>
          <p:cNvSpPr/>
          <p:nvPr/>
        </p:nvSpPr>
        <p:spPr>
          <a:xfrm>
            <a:off x="8272827" y="1554137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1BC8CC-4FC7-2268-49B9-BDA39A8B8736}"/>
              </a:ext>
            </a:extLst>
          </p:cNvPr>
          <p:cNvSpPr/>
          <p:nvPr/>
        </p:nvSpPr>
        <p:spPr>
          <a:xfrm>
            <a:off x="8272827" y="1997712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5">
            <a:extLst>
              <a:ext uri="{FF2B5EF4-FFF2-40B4-BE49-F238E27FC236}">
                <a16:creationId xmlns:a16="http://schemas.microsoft.com/office/drawing/2014/main" id="{01BAFEEA-B704-76BA-5A8B-9F77BB2CCF4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25119" y="1492081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Frame0</a:t>
            </a:r>
          </a:p>
        </p:txBody>
      </p:sp>
      <p:sp>
        <p:nvSpPr>
          <p:cNvPr id="30" name="직사각형 15">
            <a:extLst>
              <a:ext uri="{FF2B5EF4-FFF2-40B4-BE49-F238E27FC236}">
                <a16:creationId xmlns:a16="http://schemas.microsoft.com/office/drawing/2014/main" id="{17E48142-E18B-6055-89A8-F9FE9F4530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25119" y="1942423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Frame1</a:t>
            </a:r>
          </a:p>
        </p:txBody>
      </p:sp>
      <p:sp>
        <p:nvSpPr>
          <p:cNvPr id="31" name="직사각형 15">
            <a:extLst>
              <a:ext uri="{FF2B5EF4-FFF2-40B4-BE49-F238E27FC236}">
                <a16:creationId xmlns:a16="http://schemas.microsoft.com/office/drawing/2014/main" id="{8B5FD331-E77B-16C1-2959-51348E6644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20799" y="2370326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Frame2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32" name="직사각형 15">
            <a:extLst>
              <a:ext uri="{FF2B5EF4-FFF2-40B4-BE49-F238E27FC236}">
                <a16:creationId xmlns:a16="http://schemas.microsoft.com/office/drawing/2014/main" id="{AF125316-A06D-4262-2940-CB4F997D3F0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30611" y="2812509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Frame3</a:t>
            </a:r>
          </a:p>
        </p:txBody>
      </p:sp>
      <p:sp>
        <p:nvSpPr>
          <p:cNvPr id="34" name="직사각형 15">
            <a:extLst>
              <a:ext uri="{FF2B5EF4-FFF2-40B4-BE49-F238E27FC236}">
                <a16:creationId xmlns:a16="http://schemas.microsoft.com/office/drawing/2014/main" id="{47A5E240-AC4B-CD08-11B9-F86D292338B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194953" y="977045"/>
            <a:ext cx="1670715" cy="5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0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FrameTable</a:t>
            </a:r>
            <a:endParaRPr lang="en-US" altLang="ko-KR" sz="20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AF9908-4043-DC00-00FA-A8969762A7AB}"/>
              </a:ext>
            </a:extLst>
          </p:cNvPr>
          <p:cNvSpPr/>
          <p:nvPr/>
        </p:nvSpPr>
        <p:spPr>
          <a:xfrm>
            <a:off x="8272826" y="3733395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990EEE-C43A-9896-0919-5AACF1C10615}"/>
              </a:ext>
            </a:extLst>
          </p:cNvPr>
          <p:cNvSpPr/>
          <p:nvPr/>
        </p:nvSpPr>
        <p:spPr>
          <a:xfrm>
            <a:off x="8272825" y="4167733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9AADD-AFE0-DF89-1066-08ECB248452E}"/>
              </a:ext>
            </a:extLst>
          </p:cNvPr>
          <p:cNvSpPr/>
          <p:nvPr/>
        </p:nvSpPr>
        <p:spPr>
          <a:xfrm>
            <a:off x="8272824" y="4597543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5">
            <a:extLst>
              <a:ext uri="{FF2B5EF4-FFF2-40B4-BE49-F238E27FC236}">
                <a16:creationId xmlns:a16="http://schemas.microsoft.com/office/drawing/2014/main" id="{DE7A2134-EF40-604F-B709-68A6E04ABFD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40423" y="3251045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Frame4</a:t>
            </a:r>
          </a:p>
        </p:txBody>
      </p:sp>
      <p:sp>
        <p:nvSpPr>
          <p:cNvPr id="15" name="직사각형 15">
            <a:extLst>
              <a:ext uri="{FF2B5EF4-FFF2-40B4-BE49-F238E27FC236}">
                <a16:creationId xmlns:a16="http://schemas.microsoft.com/office/drawing/2014/main" id="{94D69103-2F0F-A9C8-DB24-995CA7C6E6E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40423" y="3701387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Frame5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6021B3-8A1D-4C40-F430-F06B39E0E9A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36103" y="4129290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Frame6</a:t>
            </a:r>
          </a:p>
        </p:txBody>
      </p:sp>
      <p:sp>
        <p:nvSpPr>
          <p:cNvPr id="17" name="직사각형 15">
            <a:extLst>
              <a:ext uri="{FF2B5EF4-FFF2-40B4-BE49-F238E27FC236}">
                <a16:creationId xmlns:a16="http://schemas.microsoft.com/office/drawing/2014/main" id="{F1824105-C7CC-EC90-3945-7B23F59A8F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45915" y="4571473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Frame7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CA0F7D-6D82-9D2F-BEF7-CC3BDFF2D54F}"/>
              </a:ext>
            </a:extLst>
          </p:cNvPr>
          <p:cNvSpPr/>
          <p:nvPr/>
        </p:nvSpPr>
        <p:spPr>
          <a:xfrm>
            <a:off x="10283192" y="3777522"/>
            <a:ext cx="1452023" cy="440259"/>
          </a:xfrm>
          <a:prstGeom prst="rect">
            <a:avLst/>
          </a:prstGeom>
          <a:solidFill>
            <a:srgbClr val="849F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7C7989-DC28-3D5E-61B9-3720E3CBC7E2}"/>
              </a:ext>
            </a:extLst>
          </p:cNvPr>
          <p:cNvSpPr/>
          <p:nvPr/>
        </p:nvSpPr>
        <p:spPr>
          <a:xfrm>
            <a:off x="10283192" y="3349619"/>
            <a:ext cx="1452023" cy="440259"/>
          </a:xfrm>
          <a:prstGeom prst="rect">
            <a:avLst/>
          </a:prstGeom>
          <a:solidFill>
            <a:srgbClr val="8EC2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5">
            <a:extLst>
              <a:ext uri="{FF2B5EF4-FFF2-40B4-BE49-F238E27FC236}">
                <a16:creationId xmlns:a16="http://schemas.microsoft.com/office/drawing/2014/main" id="{725F7026-20CC-ECA7-F804-4A18F33C362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75801" y="2360791"/>
            <a:ext cx="1670715" cy="5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Queue</a:t>
            </a:r>
          </a:p>
        </p:txBody>
      </p:sp>
      <p:sp>
        <p:nvSpPr>
          <p:cNvPr id="26" name="직사각형 15">
            <a:extLst>
              <a:ext uri="{FF2B5EF4-FFF2-40B4-BE49-F238E27FC236}">
                <a16:creationId xmlns:a16="http://schemas.microsoft.com/office/drawing/2014/main" id="{81F5E89A-6979-A062-5D16-7E3D0623A78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499692" y="3741083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Frame4</a:t>
            </a:r>
          </a:p>
        </p:txBody>
      </p:sp>
      <p:sp>
        <p:nvSpPr>
          <p:cNvPr id="39" name="직사각형 15">
            <a:extLst>
              <a:ext uri="{FF2B5EF4-FFF2-40B4-BE49-F238E27FC236}">
                <a16:creationId xmlns:a16="http://schemas.microsoft.com/office/drawing/2014/main" id="{4BBDBC01-3318-3BCC-2853-816CEA68559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499692" y="3281617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Frame2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5B66A1-64FB-DCF5-4FF3-1159017DF9D3}"/>
              </a:ext>
            </a:extLst>
          </p:cNvPr>
          <p:cNvCxnSpPr/>
          <p:nvPr/>
        </p:nvCxnSpPr>
        <p:spPr>
          <a:xfrm>
            <a:off x="11042165" y="2889491"/>
            <a:ext cx="0" cy="392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9FE3BF9-CD31-B276-647A-6C0DC92F25EB}"/>
              </a:ext>
            </a:extLst>
          </p:cNvPr>
          <p:cNvCxnSpPr/>
          <p:nvPr/>
        </p:nvCxnSpPr>
        <p:spPr>
          <a:xfrm>
            <a:off x="11042165" y="4299231"/>
            <a:ext cx="0" cy="392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5">
            <a:extLst>
              <a:ext uri="{FF2B5EF4-FFF2-40B4-BE49-F238E27FC236}">
                <a16:creationId xmlns:a16="http://schemas.microsoft.com/office/drawing/2014/main" id="{FB35235B-56A5-0CE9-1A0E-36DBB40E6BE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26327" y="5169339"/>
            <a:ext cx="3517427" cy="171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-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프레임은 프로세스의 페이지와 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8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연결되어있다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(</a:t>
            </a:r>
            <a:r>
              <a:rPr lang="ko-KR" altLang="en-US" sz="18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비어있으면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None)</a:t>
            </a:r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-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큐에 가장 앞에 있는 프레임이 가장 오래된 프레임이다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1A0515-8B8C-1F85-9013-8CD0B990BDD9}"/>
              </a:ext>
            </a:extLst>
          </p:cNvPr>
          <p:cNvSpPr txBox="1"/>
          <p:nvPr/>
        </p:nvSpPr>
        <p:spPr>
          <a:xfrm>
            <a:off x="9957356" y="2115406"/>
            <a:ext cx="6117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(</a:t>
            </a:r>
            <a:r>
              <a:rPr lang="ko-KR" altLang="en-US" sz="18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할당될때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큐에 쌓임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)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BCD857F-2C02-260E-AC39-BBC51F8EF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39" y="1837342"/>
            <a:ext cx="6291856" cy="492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4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38111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473ED7-42A1-2BEC-EC38-0B7ACDCB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39" y="402179"/>
              <a:ext cx="115916" cy="1159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운영체제 가상메모리 </a:t>
            </a:r>
            <a:r>
              <a:rPr lang="ko-KR" altLang="en-US" kern="0" dirty="0" err="1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페이징</a:t>
            </a: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시뮬레이터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1B86-CCF4-2383-28F1-8AA9B1FFE831}"/>
              </a:ext>
            </a:extLst>
          </p:cNvPr>
          <p:cNvSpPr txBox="1"/>
          <p:nvPr/>
        </p:nvSpPr>
        <p:spPr>
          <a:xfrm>
            <a:off x="796239" y="914935"/>
            <a:ext cx="61595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1524000" algn="l"/>
                <a:tab pos="2419350" algn="l"/>
              </a:tabLst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2. </a:t>
            </a:r>
            <a:r>
              <a:rPr lang="ko-KR" altLang="en-US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제작과정 및 코드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21" name="직사각형 15">
            <a:extLst>
              <a:ext uri="{FF2B5EF4-FFF2-40B4-BE49-F238E27FC236}">
                <a16:creationId xmlns:a16="http://schemas.microsoft.com/office/drawing/2014/main" id="{23664086-E935-1E93-4001-992BFCDA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11" y="1300189"/>
            <a:ext cx="2334654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b="1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MMU.py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B83A6D-D175-5C06-037E-08EECDD4A291}"/>
              </a:ext>
            </a:extLst>
          </p:cNvPr>
          <p:cNvSpPr/>
          <p:nvPr/>
        </p:nvSpPr>
        <p:spPr>
          <a:xfrm>
            <a:off x="9905953" y="3988897"/>
            <a:ext cx="1452023" cy="440259"/>
          </a:xfrm>
          <a:prstGeom prst="rect">
            <a:avLst/>
          </a:prstGeom>
          <a:solidFill>
            <a:srgbClr val="8EC2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676529-1C5E-D34F-FE6C-D952DBDD85BA}"/>
              </a:ext>
            </a:extLst>
          </p:cNvPr>
          <p:cNvSpPr/>
          <p:nvPr/>
        </p:nvSpPr>
        <p:spPr>
          <a:xfrm>
            <a:off x="9905953" y="3127811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70FD0B-BD5E-CFBD-D92C-8E27CC3DD5F1}"/>
              </a:ext>
            </a:extLst>
          </p:cNvPr>
          <p:cNvSpPr/>
          <p:nvPr/>
        </p:nvSpPr>
        <p:spPr>
          <a:xfrm>
            <a:off x="9905953" y="3571386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CB9147-8F83-1483-D666-3330D1AC2B2B}"/>
              </a:ext>
            </a:extLst>
          </p:cNvPr>
          <p:cNvSpPr/>
          <p:nvPr/>
        </p:nvSpPr>
        <p:spPr>
          <a:xfrm>
            <a:off x="9905953" y="2249898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1BC8CC-4FC7-2268-49B9-BDA39A8B8736}"/>
              </a:ext>
            </a:extLst>
          </p:cNvPr>
          <p:cNvSpPr/>
          <p:nvPr/>
        </p:nvSpPr>
        <p:spPr>
          <a:xfrm>
            <a:off x="9905953" y="2693473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5">
            <a:extLst>
              <a:ext uri="{FF2B5EF4-FFF2-40B4-BE49-F238E27FC236}">
                <a16:creationId xmlns:a16="http://schemas.microsoft.com/office/drawing/2014/main" id="{01BAFEEA-B704-76BA-5A8B-9F77BB2CCF4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58245" y="2187842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Frame0</a:t>
            </a:r>
          </a:p>
        </p:txBody>
      </p:sp>
      <p:sp>
        <p:nvSpPr>
          <p:cNvPr id="30" name="직사각형 15">
            <a:extLst>
              <a:ext uri="{FF2B5EF4-FFF2-40B4-BE49-F238E27FC236}">
                <a16:creationId xmlns:a16="http://schemas.microsoft.com/office/drawing/2014/main" id="{17E48142-E18B-6055-89A8-F9FE9F4530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58245" y="2638184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Frame1</a:t>
            </a:r>
          </a:p>
        </p:txBody>
      </p:sp>
      <p:sp>
        <p:nvSpPr>
          <p:cNvPr id="31" name="직사각형 15">
            <a:extLst>
              <a:ext uri="{FF2B5EF4-FFF2-40B4-BE49-F238E27FC236}">
                <a16:creationId xmlns:a16="http://schemas.microsoft.com/office/drawing/2014/main" id="{8B5FD331-E77B-16C1-2959-51348E6644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53925" y="3066087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Frame2</a:t>
            </a:r>
          </a:p>
        </p:txBody>
      </p:sp>
      <p:sp>
        <p:nvSpPr>
          <p:cNvPr id="32" name="직사각형 15">
            <a:extLst>
              <a:ext uri="{FF2B5EF4-FFF2-40B4-BE49-F238E27FC236}">
                <a16:creationId xmlns:a16="http://schemas.microsoft.com/office/drawing/2014/main" id="{AF125316-A06D-4262-2940-CB4F997D3F0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63737" y="3508270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Frame3</a:t>
            </a:r>
          </a:p>
        </p:txBody>
      </p:sp>
      <p:sp>
        <p:nvSpPr>
          <p:cNvPr id="34" name="직사각형 15">
            <a:extLst>
              <a:ext uri="{FF2B5EF4-FFF2-40B4-BE49-F238E27FC236}">
                <a16:creationId xmlns:a16="http://schemas.microsoft.com/office/drawing/2014/main" id="{47A5E240-AC4B-CD08-11B9-F86D292338B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69970" y="1572061"/>
            <a:ext cx="2334652" cy="5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0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Randomly_access</a:t>
            </a:r>
            <a:endParaRPr lang="en-US" altLang="ko-KR" sz="20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AF9908-4043-DC00-00FA-A8969762A7AB}"/>
              </a:ext>
            </a:extLst>
          </p:cNvPr>
          <p:cNvSpPr/>
          <p:nvPr/>
        </p:nvSpPr>
        <p:spPr>
          <a:xfrm>
            <a:off x="9905952" y="4429156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5">
            <a:extLst>
              <a:ext uri="{FF2B5EF4-FFF2-40B4-BE49-F238E27FC236}">
                <a16:creationId xmlns:a16="http://schemas.microsoft.com/office/drawing/2014/main" id="{DE7A2134-EF40-604F-B709-68A6E04ABFD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73549" y="3946806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Frame4</a:t>
            </a:r>
          </a:p>
        </p:txBody>
      </p:sp>
      <p:sp>
        <p:nvSpPr>
          <p:cNvPr id="15" name="직사각형 15">
            <a:extLst>
              <a:ext uri="{FF2B5EF4-FFF2-40B4-BE49-F238E27FC236}">
                <a16:creationId xmlns:a16="http://schemas.microsoft.com/office/drawing/2014/main" id="{94D69103-2F0F-A9C8-DB24-995CA7C6E6E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73549" y="4397148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Frame5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7C8BA6B-4AA8-C5EF-4B75-96A9827D5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24" y="1935426"/>
            <a:ext cx="6389027" cy="4718526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3AC105-DBA3-D79D-2B3C-060D5E422F6F}"/>
              </a:ext>
            </a:extLst>
          </p:cNvPr>
          <p:cNvSpPr/>
          <p:nvPr/>
        </p:nvSpPr>
        <p:spPr>
          <a:xfrm>
            <a:off x="7709599" y="3806031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9AFB1A-6360-1C85-6E9C-D62966F036C3}"/>
              </a:ext>
            </a:extLst>
          </p:cNvPr>
          <p:cNvSpPr/>
          <p:nvPr/>
        </p:nvSpPr>
        <p:spPr>
          <a:xfrm>
            <a:off x="7709599" y="2928118"/>
            <a:ext cx="1452023" cy="440259"/>
          </a:xfrm>
          <a:prstGeom prst="rect">
            <a:avLst/>
          </a:prstGeom>
          <a:solidFill>
            <a:srgbClr val="8EC2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297A28-0836-73CC-C046-B428831E617C}"/>
              </a:ext>
            </a:extLst>
          </p:cNvPr>
          <p:cNvSpPr/>
          <p:nvPr/>
        </p:nvSpPr>
        <p:spPr>
          <a:xfrm>
            <a:off x="7709599" y="3371693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15">
            <a:extLst>
              <a:ext uri="{FF2B5EF4-FFF2-40B4-BE49-F238E27FC236}">
                <a16:creationId xmlns:a16="http://schemas.microsoft.com/office/drawing/2014/main" id="{2FD9291C-EC92-34EC-DCB6-1F6E83A49C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23922" y="2866062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Page0</a:t>
            </a:r>
          </a:p>
        </p:txBody>
      </p:sp>
      <p:sp>
        <p:nvSpPr>
          <p:cNvPr id="41" name="직사각형 15">
            <a:extLst>
              <a:ext uri="{FF2B5EF4-FFF2-40B4-BE49-F238E27FC236}">
                <a16:creationId xmlns:a16="http://schemas.microsoft.com/office/drawing/2014/main" id="{087DBA54-C78E-340F-2FBF-16E8541AA2D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23922" y="3316404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Page1</a:t>
            </a:r>
          </a:p>
        </p:txBody>
      </p:sp>
      <p:sp>
        <p:nvSpPr>
          <p:cNvPr id="42" name="직사각형 15">
            <a:extLst>
              <a:ext uri="{FF2B5EF4-FFF2-40B4-BE49-F238E27FC236}">
                <a16:creationId xmlns:a16="http://schemas.microsoft.com/office/drawing/2014/main" id="{EC326A61-DFD1-16D8-3731-CA94F5EDE7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27435" y="3744307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Page2</a:t>
            </a:r>
          </a:p>
        </p:txBody>
      </p:sp>
      <p:sp>
        <p:nvSpPr>
          <p:cNvPr id="43" name="직사각형 15">
            <a:extLst>
              <a:ext uri="{FF2B5EF4-FFF2-40B4-BE49-F238E27FC236}">
                <a16:creationId xmlns:a16="http://schemas.microsoft.com/office/drawing/2014/main" id="{EB43C4A2-C850-1A61-D58C-3D4743B6B50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32349" y="5015894"/>
            <a:ext cx="4412240" cy="171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프로세스의 </a:t>
            </a:r>
            <a:r>
              <a:rPr lang="ko-KR" altLang="en-US" sz="18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랜덤한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페이지를 프레임과 맵핑 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pPr marL="342900" indent="-342900" algn="ctr" eaLnBrk="1" hangingPunct="1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해당 페이지가 이미 메모리에 존재 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-&gt; 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접근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pPr marL="342900" indent="-342900" algn="ctr" eaLnBrk="1" hangingPunct="1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메모리에 존재하지 않음  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-&gt; </a:t>
            </a:r>
            <a:r>
              <a:rPr lang="en-US" altLang="ko-KR" sz="18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Pagefault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(</a:t>
            </a:r>
            <a:r>
              <a:rPr lang="ko-KR" altLang="en-US" sz="18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비어있는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프레임 중 랜덤하게 할당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61809BE-0FF2-14BF-B4DE-B176827B5FFF}"/>
              </a:ext>
            </a:extLst>
          </p:cNvPr>
          <p:cNvCxnSpPr>
            <a:cxnSpLocks/>
          </p:cNvCxnSpPr>
          <p:nvPr/>
        </p:nvCxnSpPr>
        <p:spPr>
          <a:xfrm>
            <a:off x="8844769" y="3073816"/>
            <a:ext cx="1794878" cy="1172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B6E88CB-C89C-3FD3-9F22-64DA1B0C9504}"/>
              </a:ext>
            </a:extLst>
          </p:cNvPr>
          <p:cNvCxnSpPr>
            <a:cxnSpLocks/>
          </p:cNvCxnSpPr>
          <p:nvPr/>
        </p:nvCxnSpPr>
        <p:spPr>
          <a:xfrm flipH="1">
            <a:off x="8779906" y="2034228"/>
            <a:ext cx="753881" cy="85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A4C4B2-40EC-64F8-729C-14C12BAEDEB5}"/>
              </a:ext>
            </a:extLst>
          </p:cNvPr>
          <p:cNvCxnSpPr>
            <a:cxnSpLocks/>
          </p:cNvCxnSpPr>
          <p:nvPr/>
        </p:nvCxnSpPr>
        <p:spPr>
          <a:xfrm flipH="1">
            <a:off x="9261064" y="2123460"/>
            <a:ext cx="421971" cy="1966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15">
            <a:extLst>
              <a:ext uri="{FF2B5EF4-FFF2-40B4-BE49-F238E27FC236}">
                <a16:creationId xmlns:a16="http://schemas.microsoft.com/office/drawing/2014/main" id="{45BBAA5C-8CD4-E666-4CE3-281150AC34D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57190" y="2112855"/>
            <a:ext cx="463295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1.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55" name="직사각형 15">
            <a:extLst>
              <a:ext uri="{FF2B5EF4-FFF2-40B4-BE49-F238E27FC236}">
                <a16:creationId xmlns:a16="http://schemas.microsoft.com/office/drawing/2014/main" id="{0D54A965-326C-652A-1405-0A67B0813AB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47191" y="4172521"/>
            <a:ext cx="1578968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2. </a:t>
            </a:r>
            <a:r>
              <a:rPr lang="en-US" altLang="ko-KR" sz="18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Pagefault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1DE26B-34FE-A2EE-87E9-EFA205438C3C}"/>
              </a:ext>
            </a:extLst>
          </p:cNvPr>
          <p:cNvSpPr txBox="1"/>
          <p:nvPr/>
        </p:nvSpPr>
        <p:spPr>
          <a:xfrm>
            <a:off x="8114315" y="4581782"/>
            <a:ext cx="6117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(</a:t>
            </a:r>
            <a:r>
              <a:rPr lang="ko-KR" altLang="en-US" sz="18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할당될때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큐에 쌓임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01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38111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473ED7-42A1-2BEC-EC38-0B7ACDCB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39" y="402179"/>
              <a:ext cx="115916" cy="1159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운영체제 가상메모리 </a:t>
            </a:r>
            <a:r>
              <a:rPr lang="ko-KR" altLang="en-US" kern="0" dirty="0" err="1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페이징</a:t>
            </a: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시뮬레이터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1B86-CCF4-2383-28F1-8AA9B1FFE831}"/>
              </a:ext>
            </a:extLst>
          </p:cNvPr>
          <p:cNvSpPr txBox="1"/>
          <p:nvPr/>
        </p:nvSpPr>
        <p:spPr>
          <a:xfrm>
            <a:off x="796239" y="914935"/>
            <a:ext cx="61595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1524000" algn="l"/>
                <a:tab pos="2419350" algn="l"/>
              </a:tabLst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2. </a:t>
            </a:r>
            <a:r>
              <a:rPr lang="ko-KR" altLang="en-US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제작과정 및 코드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21" name="직사각형 15">
            <a:extLst>
              <a:ext uri="{FF2B5EF4-FFF2-40B4-BE49-F238E27FC236}">
                <a16:creationId xmlns:a16="http://schemas.microsoft.com/office/drawing/2014/main" id="{23664086-E935-1E93-4001-992BFCDA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11" y="1300189"/>
            <a:ext cx="2334654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b="1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MMU.py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B83A6D-D175-5C06-037E-08EECDD4A291}"/>
              </a:ext>
            </a:extLst>
          </p:cNvPr>
          <p:cNvSpPr/>
          <p:nvPr/>
        </p:nvSpPr>
        <p:spPr>
          <a:xfrm>
            <a:off x="9905953" y="3988897"/>
            <a:ext cx="1452023" cy="440259"/>
          </a:xfrm>
          <a:prstGeom prst="rect">
            <a:avLst/>
          </a:prstGeom>
          <a:solidFill>
            <a:srgbClr val="8EC2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676529-1C5E-D34F-FE6C-D952DBDD85BA}"/>
              </a:ext>
            </a:extLst>
          </p:cNvPr>
          <p:cNvSpPr/>
          <p:nvPr/>
        </p:nvSpPr>
        <p:spPr>
          <a:xfrm>
            <a:off x="9905953" y="3127811"/>
            <a:ext cx="1452023" cy="440259"/>
          </a:xfrm>
          <a:prstGeom prst="rect">
            <a:avLst/>
          </a:prstGeom>
          <a:solidFill>
            <a:srgbClr val="8EC2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70FD0B-BD5E-CFBD-D92C-8E27CC3DD5F1}"/>
              </a:ext>
            </a:extLst>
          </p:cNvPr>
          <p:cNvSpPr/>
          <p:nvPr/>
        </p:nvSpPr>
        <p:spPr>
          <a:xfrm>
            <a:off x="9905953" y="3571386"/>
            <a:ext cx="1452023" cy="440259"/>
          </a:xfrm>
          <a:prstGeom prst="rect">
            <a:avLst/>
          </a:prstGeom>
          <a:solidFill>
            <a:srgbClr val="8EC2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CB9147-8F83-1483-D666-3330D1AC2B2B}"/>
              </a:ext>
            </a:extLst>
          </p:cNvPr>
          <p:cNvSpPr/>
          <p:nvPr/>
        </p:nvSpPr>
        <p:spPr>
          <a:xfrm>
            <a:off x="9905953" y="2249898"/>
            <a:ext cx="1452023" cy="440259"/>
          </a:xfrm>
          <a:prstGeom prst="rect">
            <a:avLst/>
          </a:prstGeom>
          <a:solidFill>
            <a:srgbClr val="8EC2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1BC8CC-4FC7-2268-49B9-BDA39A8B8736}"/>
              </a:ext>
            </a:extLst>
          </p:cNvPr>
          <p:cNvSpPr/>
          <p:nvPr/>
        </p:nvSpPr>
        <p:spPr>
          <a:xfrm>
            <a:off x="9905953" y="2693473"/>
            <a:ext cx="1452023" cy="440259"/>
          </a:xfrm>
          <a:prstGeom prst="rect">
            <a:avLst/>
          </a:prstGeom>
          <a:solidFill>
            <a:srgbClr val="8EC2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5">
            <a:extLst>
              <a:ext uri="{FF2B5EF4-FFF2-40B4-BE49-F238E27FC236}">
                <a16:creationId xmlns:a16="http://schemas.microsoft.com/office/drawing/2014/main" id="{01BAFEEA-B704-76BA-5A8B-9F77BB2CCF4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58245" y="2187842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Frame0</a:t>
            </a:r>
          </a:p>
        </p:txBody>
      </p:sp>
      <p:sp>
        <p:nvSpPr>
          <p:cNvPr id="30" name="직사각형 15">
            <a:extLst>
              <a:ext uri="{FF2B5EF4-FFF2-40B4-BE49-F238E27FC236}">
                <a16:creationId xmlns:a16="http://schemas.microsoft.com/office/drawing/2014/main" id="{17E48142-E18B-6055-89A8-F9FE9F4530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58245" y="2638184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Frame1</a:t>
            </a:r>
          </a:p>
        </p:txBody>
      </p:sp>
      <p:sp>
        <p:nvSpPr>
          <p:cNvPr id="31" name="직사각형 15">
            <a:extLst>
              <a:ext uri="{FF2B5EF4-FFF2-40B4-BE49-F238E27FC236}">
                <a16:creationId xmlns:a16="http://schemas.microsoft.com/office/drawing/2014/main" id="{8B5FD331-E77B-16C1-2959-51348E6644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53925" y="3066087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Frame2</a:t>
            </a:r>
          </a:p>
        </p:txBody>
      </p:sp>
      <p:sp>
        <p:nvSpPr>
          <p:cNvPr id="32" name="직사각형 15">
            <a:extLst>
              <a:ext uri="{FF2B5EF4-FFF2-40B4-BE49-F238E27FC236}">
                <a16:creationId xmlns:a16="http://schemas.microsoft.com/office/drawing/2014/main" id="{AF125316-A06D-4262-2940-CB4F997D3F0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63737" y="3508270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Frame3</a:t>
            </a:r>
          </a:p>
        </p:txBody>
      </p:sp>
      <p:sp>
        <p:nvSpPr>
          <p:cNvPr id="34" name="직사각형 15">
            <a:extLst>
              <a:ext uri="{FF2B5EF4-FFF2-40B4-BE49-F238E27FC236}">
                <a16:creationId xmlns:a16="http://schemas.microsoft.com/office/drawing/2014/main" id="{47A5E240-AC4B-CD08-11B9-F86D292338B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69970" y="1572061"/>
            <a:ext cx="2334652" cy="5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0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Randomly_access</a:t>
            </a:r>
            <a:endParaRPr lang="en-US" altLang="ko-KR" sz="20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AF9908-4043-DC00-00FA-A8969762A7AB}"/>
              </a:ext>
            </a:extLst>
          </p:cNvPr>
          <p:cNvSpPr/>
          <p:nvPr/>
        </p:nvSpPr>
        <p:spPr>
          <a:xfrm>
            <a:off x="9905952" y="4429156"/>
            <a:ext cx="1452023" cy="440259"/>
          </a:xfrm>
          <a:prstGeom prst="rect">
            <a:avLst/>
          </a:prstGeom>
          <a:solidFill>
            <a:srgbClr val="8EC2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5">
            <a:extLst>
              <a:ext uri="{FF2B5EF4-FFF2-40B4-BE49-F238E27FC236}">
                <a16:creationId xmlns:a16="http://schemas.microsoft.com/office/drawing/2014/main" id="{DE7A2134-EF40-604F-B709-68A6E04ABFD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73549" y="3946806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Frame4</a:t>
            </a:r>
          </a:p>
        </p:txBody>
      </p:sp>
      <p:sp>
        <p:nvSpPr>
          <p:cNvPr id="15" name="직사각형 15">
            <a:extLst>
              <a:ext uri="{FF2B5EF4-FFF2-40B4-BE49-F238E27FC236}">
                <a16:creationId xmlns:a16="http://schemas.microsoft.com/office/drawing/2014/main" id="{94D69103-2F0F-A9C8-DB24-995CA7C6E6E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73549" y="4397148"/>
            <a:ext cx="10190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Frame5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3AC105-DBA3-D79D-2B3C-060D5E422F6F}"/>
              </a:ext>
            </a:extLst>
          </p:cNvPr>
          <p:cNvSpPr/>
          <p:nvPr/>
        </p:nvSpPr>
        <p:spPr>
          <a:xfrm>
            <a:off x="7709599" y="3806031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9AFB1A-6360-1C85-6E9C-D62966F036C3}"/>
              </a:ext>
            </a:extLst>
          </p:cNvPr>
          <p:cNvSpPr/>
          <p:nvPr/>
        </p:nvSpPr>
        <p:spPr>
          <a:xfrm>
            <a:off x="7709599" y="2928118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297A28-0836-73CC-C046-B428831E617C}"/>
              </a:ext>
            </a:extLst>
          </p:cNvPr>
          <p:cNvSpPr/>
          <p:nvPr/>
        </p:nvSpPr>
        <p:spPr>
          <a:xfrm>
            <a:off x="7709599" y="3371693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15">
            <a:extLst>
              <a:ext uri="{FF2B5EF4-FFF2-40B4-BE49-F238E27FC236}">
                <a16:creationId xmlns:a16="http://schemas.microsoft.com/office/drawing/2014/main" id="{2FD9291C-EC92-34EC-DCB6-1F6E83A49C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23922" y="2866062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Page0</a:t>
            </a:r>
          </a:p>
        </p:txBody>
      </p:sp>
      <p:sp>
        <p:nvSpPr>
          <p:cNvPr id="41" name="직사각형 15">
            <a:extLst>
              <a:ext uri="{FF2B5EF4-FFF2-40B4-BE49-F238E27FC236}">
                <a16:creationId xmlns:a16="http://schemas.microsoft.com/office/drawing/2014/main" id="{087DBA54-C78E-340F-2FBF-16E8541AA2D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23922" y="3316404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Page1</a:t>
            </a:r>
          </a:p>
        </p:txBody>
      </p:sp>
      <p:sp>
        <p:nvSpPr>
          <p:cNvPr id="42" name="직사각형 15">
            <a:extLst>
              <a:ext uri="{FF2B5EF4-FFF2-40B4-BE49-F238E27FC236}">
                <a16:creationId xmlns:a16="http://schemas.microsoft.com/office/drawing/2014/main" id="{EC326A61-DFD1-16D8-3731-CA94F5EDE7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27435" y="3744307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Page2</a:t>
            </a:r>
          </a:p>
        </p:txBody>
      </p:sp>
      <p:sp>
        <p:nvSpPr>
          <p:cNvPr id="43" name="직사각형 15">
            <a:extLst>
              <a:ext uri="{FF2B5EF4-FFF2-40B4-BE49-F238E27FC236}">
                <a16:creationId xmlns:a16="http://schemas.microsoft.com/office/drawing/2014/main" id="{EB43C4A2-C850-1A61-D58C-3D4743B6B50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32349" y="5015894"/>
            <a:ext cx="4412240" cy="171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2. 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진행중 메모리가 가득 찼다면 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FIFO 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페이지 교체 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( 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큐에서 가장 오래된 프레임에 해당하는 페이지와 현재 </a:t>
            </a:r>
            <a:r>
              <a:rPr lang="ko-KR" altLang="en-US" sz="18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할당하고자하는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페이지를 교체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)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A4C4B2-40EC-64F8-729C-14C12BAEDEB5}"/>
              </a:ext>
            </a:extLst>
          </p:cNvPr>
          <p:cNvCxnSpPr>
            <a:cxnSpLocks/>
          </p:cNvCxnSpPr>
          <p:nvPr/>
        </p:nvCxnSpPr>
        <p:spPr>
          <a:xfrm flipH="1">
            <a:off x="9221972" y="2123460"/>
            <a:ext cx="461063" cy="144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63C172B-B27D-9262-15E5-6C0C8EA4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2" y="2187842"/>
            <a:ext cx="6572588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2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473ED7-42A1-2BEC-EC38-0B7ACDCB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39" y="402179"/>
              <a:ext cx="115916" cy="1159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운영체제 가상메모리 </a:t>
            </a:r>
            <a:r>
              <a:rPr lang="ko-KR" altLang="en-US" kern="0" dirty="0" err="1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페이징</a:t>
            </a: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시뮬레이터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D6899-1875-FD21-1E61-8E5AA1C13702}"/>
              </a:ext>
            </a:extLst>
          </p:cNvPr>
          <p:cNvSpPr txBox="1"/>
          <p:nvPr/>
        </p:nvSpPr>
        <p:spPr>
          <a:xfrm>
            <a:off x="5585637" y="7833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데모</a:t>
            </a:r>
            <a:endParaRPr lang="en-US" altLang="ko-KR" sz="4400" i="1" kern="0" dirty="0">
              <a:ln w="12700">
                <a:noFill/>
              </a:ln>
              <a:solidFill>
                <a:srgbClr val="44546A">
                  <a:lumMod val="75000"/>
                </a:srgbClr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BDB8E8-C2E8-210A-6941-67C6A735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23" y="868543"/>
            <a:ext cx="4354081" cy="58448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595365-2089-0C1D-006D-BE24B190C118}"/>
              </a:ext>
            </a:extLst>
          </p:cNvPr>
          <p:cNvSpPr txBox="1"/>
          <p:nvPr/>
        </p:nvSpPr>
        <p:spPr>
          <a:xfrm>
            <a:off x="5245395" y="1612141"/>
            <a:ext cx="6594868" cy="4621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 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및 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 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크기는 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4KB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로 고정 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메인 메모리 크기나 프레임 개수를 설정할 수 있음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프로세스 개수와 프로세스가 가지는 페이지 개수 설정 가능 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시뮬레이션 횟수 설정 가능 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(</a:t>
            </a:r>
            <a:r>
              <a:rPr lang="ko-KR" altLang="en-US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시뮬레이션은 </a:t>
            </a:r>
            <a:r>
              <a:rPr lang="ko-KR" altLang="en-US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랜덤한</a:t>
            </a:r>
            <a:r>
              <a:rPr lang="ko-KR" altLang="en-US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프로세스의 </a:t>
            </a:r>
            <a:r>
              <a:rPr lang="ko-KR" altLang="en-US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랜덤한</a:t>
            </a:r>
            <a:r>
              <a:rPr lang="ko-KR" altLang="en-US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페이지를 </a:t>
            </a:r>
            <a:r>
              <a:rPr lang="en-US" altLang="ko-KR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random_access</a:t>
            </a:r>
            <a:r>
              <a:rPr lang="ko-KR" altLang="en-US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하는 것 </a:t>
            </a:r>
            <a:r>
              <a:rPr lang="en-US" altLang="ko-KR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)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프로세스 내 페이지 개수를 균등하게 할지 랜덤하게 할지 설정 가능 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각 프로세스의 해시 페이지 테이블 크기는 페이지 크기를 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4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로 나눈 정수 값 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endParaRPr lang="en-US" altLang="ko-KR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메모리가 </a:t>
            </a:r>
            <a:r>
              <a:rPr lang="ko-KR" altLang="en-US" sz="18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비어져있고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프로세스에 어떤 페이지도 할당되지 않은 상황에서 시작</a:t>
            </a:r>
            <a:endParaRPr lang="en-US" altLang="ko-KR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12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473ED7-42A1-2BEC-EC38-0B7ACDCB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39" y="402179"/>
              <a:ext cx="115916" cy="1159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 err="1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파이썬으로</a:t>
            </a: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배우는 알고리즘사고와  자료구조</a:t>
            </a:r>
            <a:endParaRPr lang="ko-KR" altLang="en-US" dirty="0">
              <a:solidFill>
                <a:prstClr val="black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D6899-1875-FD21-1E61-8E5AA1C13702}"/>
              </a:ext>
            </a:extLst>
          </p:cNvPr>
          <p:cNvSpPr txBox="1"/>
          <p:nvPr/>
        </p:nvSpPr>
        <p:spPr>
          <a:xfrm>
            <a:off x="3048000" y="305672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감사합니다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3EBD84B-C53D-72F3-305C-C7F21C105A5C}"/>
              </a:ext>
            </a:extLst>
          </p:cNvPr>
          <p:cNvSpPr txBox="1">
            <a:spLocks/>
          </p:cNvSpPr>
          <p:nvPr/>
        </p:nvSpPr>
        <p:spPr>
          <a:xfrm>
            <a:off x="2676998" y="6095581"/>
            <a:ext cx="9144000" cy="110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latinLnBrk="0">
              <a:lnSpc>
                <a:spcPct val="150000"/>
              </a:lnSpc>
              <a:buNone/>
              <a:defRPr/>
            </a:pPr>
            <a:r>
              <a:rPr lang="ko-KR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전자</a:t>
            </a:r>
            <a:r>
              <a:rPr lang="en-US" altLang="ko-KR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it</a:t>
            </a:r>
            <a:r>
              <a:rPr lang="ko-KR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미디어공학과 김민기</a:t>
            </a:r>
            <a:endParaRPr lang="en-US" altLang="ko-KR" sz="2400" kern="0" dirty="0">
              <a:solidFill>
                <a:schemeClr val="tx1">
                  <a:lumMod val="75000"/>
                  <a:lumOff val="25000"/>
                </a:schemeClr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1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473ED7-42A1-2BEC-EC38-0B7ACDCB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39" y="402179"/>
              <a:ext cx="115916" cy="1159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운영체제 가상메모리 </a:t>
            </a:r>
            <a:r>
              <a:rPr lang="ko-KR" altLang="en-US" kern="0" dirty="0" err="1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페이징</a:t>
            </a: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시뮬레이터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1B86-CCF4-2383-28F1-8AA9B1FFE831}"/>
              </a:ext>
            </a:extLst>
          </p:cNvPr>
          <p:cNvSpPr txBox="1"/>
          <p:nvPr/>
        </p:nvSpPr>
        <p:spPr>
          <a:xfrm>
            <a:off x="796239" y="914935"/>
            <a:ext cx="61595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목차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0" name="직사각형 15">
            <a:extLst>
              <a:ext uri="{FF2B5EF4-FFF2-40B4-BE49-F238E27FC236}">
                <a16:creationId xmlns:a16="http://schemas.microsoft.com/office/drawing/2014/main" id="{B1B4275B-DC05-BA67-C126-91020DE6E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9" y="1469231"/>
            <a:ext cx="10926762" cy="169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ko-KR" altLang="en-US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프로그램 목적</a:t>
            </a:r>
            <a:endParaRPr lang="en-US" altLang="ko-KR" sz="24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ko-KR" altLang="en-US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제작과정 및 코드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ko-KR" altLang="en-US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데모</a:t>
            </a:r>
            <a:endParaRPr lang="en-US" altLang="ko-KR" sz="24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17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473ED7-42A1-2BEC-EC38-0B7ACDCB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39" y="402179"/>
              <a:ext cx="115916" cy="1159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운영체제 가상메모리 </a:t>
            </a:r>
            <a:r>
              <a:rPr lang="ko-KR" altLang="en-US" kern="0" dirty="0" err="1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페이징</a:t>
            </a: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시뮬레이터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1B86-CCF4-2383-28F1-8AA9B1FFE831}"/>
              </a:ext>
            </a:extLst>
          </p:cNvPr>
          <p:cNvSpPr txBox="1"/>
          <p:nvPr/>
        </p:nvSpPr>
        <p:spPr>
          <a:xfrm>
            <a:off x="796239" y="914935"/>
            <a:ext cx="61595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1524000" algn="l"/>
                <a:tab pos="2419350" algn="l"/>
              </a:tabLst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1. </a:t>
            </a:r>
            <a:r>
              <a:rPr lang="ko-KR" altLang="en-US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프로그램 목적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0" name="직사각형 15">
            <a:extLst>
              <a:ext uri="{FF2B5EF4-FFF2-40B4-BE49-F238E27FC236}">
                <a16:creationId xmlns:a16="http://schemas.microsoft.com/office/drawing/2014/main" id="{B1B4275B-DC05-BA67-C126-91020DE6E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862" y="1376898"/>
            <a:ext cx="3384471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2400" b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가상메모리와 </a:t>
            </a:r>
            <a:r>
              <a:rPr lang="ko-KR" altLang="en-US" sz="2400" b="1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페이징이란</a:t>
            </a:r>
            <a:r>
              <a:rPr lang="en-US" altLang="ko-KR" sz="2400" b="1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?</a:t>
            </a:r>
          </a:p>
        </p:txBody>
      </p:sp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C462E664-C39B-C5B2-3191-A786F43151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95" y="2923145"/>
            <a:ext cx="1268483" cy="1268483"/>
          </a:xfrm>
          <a:prstGeom prst="rect">
            <a:avLst/>
          </a:prstGeom>
        </p:spPr>
      </p:pic>
      <p:pic>
        <p:nvPicPr>
          <p:cNvPr id="17" name="그림 16" descr="블랙, 어둠이(가) 표시된 사진&#10;&#10;자동 생성된 설명">
            <a:extLst>
              <a:ext uri="{FF2B5EF4-FFF2-40B4-BE49-F238E27FC236}">
                <a16:creationId xmlns:a16="http://schemas.microsoft.com/office/drawing/2014/main" id="{5F9F604A-F164-D5C6-6CB3-A7C96EE77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970" y="2897362"/>
            <a:ext cx="1315689" cy="1315689"/>
          </a:xfrm>
          <a:prstGeom prst="rect">
            <a:avLst/>
          </a:prstGeom>
        </p:spPr>
      </p:pic>
      <p:pic>
        <p:nvPicPr>
          <p:cNvPr id="23" name="그림 22" descr="스크린샷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0ED45EE7-3AE0-4513-1B55-EDA90EF01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00" y="2765475"/>
            <a:ext cx="1536599" cy="1536599"/>
          </a:xfrm>
          <a:prstGeom prst="rect">
            <a:avLst/>
          </a:prstGeom>
        </p:spPr>
      </p:pic>
      <p:sp>
        <p:nvSpPr>
          <p:cNvPr id="24" name="직사각형 15">
            <a:extLst>
              <a:ext uri="{FF2B5EF4-FFF2-40B4-BE49-F238E27FC236}">
                <a16:creationId xmlns:a16="http://schemas.microsoft.com/office/drawing/2014/main" id="{55BC9BDF-0192-17C0-AEBF-AC481850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657" y="4313783"/>
            <a:ext cx="1889557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중앙처리장치</a:t>
            </a:r>
            <a:endParaRPr lang="en-US" altLang="ko-KR" sz="24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25" name="직사각형 15">
            <a:extLst>
              <a:ext uri="{FF2B5EF4-FFF2-40B4-BE49-F238E27FC236}">
                <a16:creationId xmlns:a16="http://schemas.microsoft.com/office/drawing/2014/main" id="{65022AD9-A007-C2EC-6F48-EAE6D0BAA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178" y="4313783"/>
            <a:ext cx="1621641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주기억장치</a:t>
            </a:r>
            <a:endParaRPr lang="en-US" altLang="ko-KR" sz="24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26" name="직사각형 15">
            <a:extLst>
              <a:ext uri="{FF2B5EF4-FFF2-40B4-BE49-F238E27FC236}">
                <a16:creationId xmlns:a16="http://schemas.microsoft.com/office/drawing/2014/main" id="{0BF503DE-DCF9-7B46-E5E9-BA1894F4E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035" y="4313783"/>
            <a:ext cx="1889557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보조기억장치</a:t>
            </a:r>
            <a:endParaRPr lang="en-US" altLang="ko-KR" sz="24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C660014D-5C29-7F9D-6203-4204CD4D55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54" y="2095745"/>
            <a:ext cx="896943" cy="896943"/>
          </a:xfrm>
          <a:prstGeom prst="rect">
            <a:avLst/>
          </a:prstGeom>
        </p:spPr>
      </p:pic>
      <p:sp>
        <p:nvSpPr>
          <p:cNvPr id="29" name="직사각형 15">
            <a:extLst>
              <a:ext uri="{FF2B5EF4-FFF2-40B4-BE49-F238E27FC236}">
                <a16:creationId xmlns:a16="http://schemas.microsoft.com/office/drawing/2014/main" id="{269E8FE6-8389-0294-F793-E5C97CAA4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8537" y="1703544"/>
            <a:ext cx="1315690" cy="5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프로그램</a:t>
            </a:r>
            <a:endParaRPr lang="en-US" altLang="ko-KR" sz="20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32" name="직사각형 15">
            <a:extLst>
              <a:ext uri="{FF2B5EF4-FFF2-40B4-BE49-F238E27FC236}">
                <a16:creationId xmlns:a16="http://schemas.microsoft.com/office/drawing/2014/main" id="{FF636E2F-BB6A-7A94-B2C0-FDD289259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896" y="5610832"/>
            <a:ext cx="7866209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16GB</a:t>
            </a:r>
            <a:r>
              <a:rPr lang="ko-KR" altLang="en-US" sz="24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짜리</a:t>
            </a:r>
            <a:r>
              <a:rPr lang="ko-KR" altLang="en-US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주기억장치에 </a:t>
            </a:r>
            <a:r>
              <a:rPr lang="en-US" altLang="ko-KR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20GB</a:t>
            </a:r>
            <a:r>
              <a:rPr lang="ko-KR" altLang="en-US" sz="24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짜리</a:t>
            </a:r>
            <a:r>
              <a:rPr lang="ko-KR" altLang="en-US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게임이 어떻게 옮겨질까</a:t>
            </a:r>
            <a:r>
              <a:rPr lang="en-US" altLang="ko-KR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?</a:t>
            </a:r>
          </a:p>
        </p:txBody>
      </p:sp>
      <p:sp>
        <p:nvSpPr>
          <p:cNvPr id="33" name="직사각형 15">
            <a:extLst>
              <a:ext uri="{FF2B5EF4-FFF2-40B4-BE49-F238E27FC236}">
                <a16:creationId xmlns:a16="http://schemas.microsoft.com/office/drawing/2014/main" id="{6D34D8B5-5AAC-FE95-D042-B5246F059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21" y="4712778"/>
            <a:ext cx="1330010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휘발성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, 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빠름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34" name="직사각형 15">
            <a:extLst>
              <a:ext uri="{FF2B5EF4-FFF2-40B4-BE49-F238E27FC236}">
                <a16:creationId xmlns:a16="http://schemas.microsoft.com/office/drawing/2014/main" id="{FC3B3257-E95D-4AB1-836A-7ADEBA97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737" y="4727401"/>
            <a:ext cx="154215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비휘발성</a:t>
            </a: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, </a:t>
            </a:r>
            <a:r>
              <a:rPr lang="ko-KR" altLang="en-US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느림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EE34E95C-2471-700F-BCD4-0BEA35E64A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99" y="2149744"/>
            <a:ext cx="896943" cy="896943"/>
          </a:xfrm>
          <a:prstGeom prst="rect">
            <a:avLst/>
          </a:prstGeom>
        </p:spPr>
      </p:pic>
      <p:sp>
        <p:nvSpPr>
          <p:cNvPr id="11" name="직사각형 15">
            <a:extLst>
              <a:ext uri="{FF2B5EF4-FFF2-40B4-BE49-F238E27FC236}">
                <a16:creationId xmlns:a16="http://schemas.microsoft.com/office/drawing/2014/main" id="{CBB0BA4D-90F5-21C4-08EE-80311D0B3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770" y="1703765"/>
            <a:ext cx="1315690" cy="5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프로세스</a:t>
            </a:r>
            <a:endParaRPr lang="en-US" altLang="ko-KR" sz="20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52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2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473ED7-42A1-2BEC-EC38-0B7ACDCB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39" y="402179"/>
              <a:ext cx="115916" cy="1159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운영체제 가상메모리 </a:t>
            </a:r>
            <a:r>
              <a:rPr lang="ko-KR" altLang="en-US" kern="0" dirty="0" err="1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페이징</a:t>
            </a: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시뮬레이터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1B86-CCF4-2383-28F1-8AA9B1FFE831}"/>
              </a:ext>
            </a:extLst>
          </p:cNvPr>
          <p:cNvSpPr txBox="1"/>
          <p:nvPr/>
        </p:nvSpPr>
        <p:spPr>
          <a:xfrm>
            <a:off x="796239" y="914935"/>
            <a:ext cx="61595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1524000" algn="l"/>
                <a:tab pos="2419350" algn="l"/>
              </a:tabLst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1. </a:t>
            </a:r>
            <a:r>
              <a:rPr lang="ko-KR" altLang="en-US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프로그램 목적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68E769-5B43-6F7B-902B-E77286C84F73}"/>
              </a:ext>
            </a:extLst>
          </p:cNvPr>
          <p:cNvSpPr/>
          <p:nvPr/>
        </p:nvSpPr>
        <p:spPr>
          <a:xfrm>
            <a:off x="3179747" y="2232062"/>
            <a:ext cx="1452023" cy="3510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2F73DD-6661-4E5A-1470-68E6F5A5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089" y="2751040"/>
            <a:ext cx="1452022" cy="25510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552890-D515-2BC7-785A-5D44D96EC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813" y="2409481"/>
            <a:ext cx="896190" cy="896190"/>
          </a:xfrm>
          <a:prstGeom prst="rect">
            <a:avLst/>
          </a:prstGeom>
        </p:spPr>
      </p:pic>
      <p:pic>
        <p:nvPicPr>
          <p:cNvPr id="15" name="그림 14" descr="스크린샷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3DF13DD3-D47B-EB83-9D0A-0394E9A2C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10" y="1739195"/>
            <a:ext cx="1149329" cy="1149329"/>
          </a:xfrm>
          <a:prstGeom prst="rect">
            <a:avLst/>
          </a:prstGeom>
        </p:spPr>
      </p:pic>
      <p:pic>
        <p:nvPicPr>
          <p:cNvPr id="18" name="그림 17" descr="블랙, 어둠이(가) 표시된 사진&#10;&#10;자동 생성된 설명">
            <a:extLst>
              <a:ext uri="{FF2B5EF4-FFF2-40B4-BE49-F238E27FC236}">
                <a16:creationId xmlns:a16="http://schemas.microsoft.com/office/drawing/2014/main" id="{CD91A6B8-FBED-E59E-4AD4-A61AF94E60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3" y="4624216"/>
            <a:ext cx="561449" cy="561449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679759-B91F-F7FC-0AC0-D593562DFB02}"/>
              </a:ext>
            </a:extLst>
          </p:cNvPr>
          <p:cNvSpPr/>
          <p:nvPr/>
        </p:nvSpPr>
        <p:spPr>
          <a:xfrm>
            <a:off x="3179747" y="4858527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A73C75-7DB6-D83B-73EE-941ECA6C15D8}"/>
              </a:ext>
            </a:extLst>
          </p:cNvPr>
          <p:cNvSpPr/>
          <p:nvPr/>
        </p:nvSpPr>
        <p:spPr>
          <a:xfrm>
            <a:off x="3179747" y="3971061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A19C69B-F40A-E941-FCB6-858DE28DF825}"/>
              </a:ext>
            </a:extLst>
          </p:cNvPr>
          <p:cNvSpPr/>
          <p:nvPr/>
        </p:nvSpPr>
        <p:spPr>
          <a:xfrm>
            <a:off x="3179747" y="4414636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블랙, 어둠이(가) 표시된 사진&#10;&#10;자동 생성된 설명">
            <a:extLst>
              <a:ext uri="{FF2B5EF4-FFF2-40B4-BE49-F238E27FC236}">
                <a16:creationId xmlns:a16="http://schemas.microsoft.com/office/drawing/2014/main" id="{7CF13284-E935-72A9-C3EB-5743DE8AFA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096" y="3618103"/>
            <a:ext cx="561449" cy="561449"/>
          </a:xfrm>
          <a:prstGeom prst="rect">
            <a:avLst/>
          </a:prstGeom>
        </p:spPr>
      </p:pic>
      <p:pic>
        <p:nvPicPr>
          <p:cNvPr id="22" name="그림 21" descr="블랙, 어둠이(가) 표시된 사진&#10;&#10;자동 생성된 설명">
            <a:extLst>
              <a:ext uri="{FF2B5EF4-FFF2-40B4-BE49-F238E27FC236}">
                <a16:creationId xmlns:a16="http://schemas.microsoft.com/office/drawing/2014/main" id="{FE1F8098-AD44-7D3B-FA37-65A19C9CC7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324" y="3664980"/>
            <a:ext cx="561449" cy="56144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637A7E-710F-A500-9384-2F8918A648EE}"/>
              </a:ext>
            </a:extLst>
          </p:cNvPr>
          <p:cNvSpPr/>
          <p:nvPr/>
        </p:nvSpPr>
        <p:spPr>
          <a:xfrm>
            <a:off x="3179747" y="3109975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E65BC2-9EAD-6FA7-E19E-AF0E3C24D15F}"/>
              </a:ext>
            </a:extLst>
          </p:cNvPr>
          <p:cNvSpPr/>
          <p:nvPr/>
        </p:nvSpPr>
        <p:spPr>
          <a:xfrm>
            <a:off x="3179747" y="3553550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15">
            <a:extLst>
              <a:ext uri="{FF2B5EF4-FFF2-40B4-BE49-F238E27FC236}">
                <a16:creationId xmlns:a16="http://schemas.microsoft.com/office/drawing/2014/main" id="{2A8A5426-3BAF-BFF4-44FA-9347F376D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6" y="1319156"/>
            <a:ext cx="4223728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필요한 부분만 메모리에 옮기자 </a:t>
            </a:r>
            <a:r>
              <a:rPr lang="en-US" altLang="ko-KR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!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6ABA1D-C585-5A03-3FA8-D9D32566CE56}"/>
              </a:ext>
            </a:extLst>
          </p:cNvPr>
          <p:cNvSpPr/>
          <p:nvPr/>
        </p:nvSpPr>
        <p:spPr>
          <a:xfrm>
            <a:off x="3179747" y="5302102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블랙, 어둠이(가) 표시된 사진&#10;&#10;자동 생성된 설명">
            <a:extLst>
              <a:ext uri="{FF2B5EF4-FFF2-40B4-BE49-F238E27FC236}">
                <a16:creationId xmlns:a16="http://schemas.microsoft.com/office/drawing/2014/main" id="{F264F4A4-1BDE-B65A-B65B-6B7F8056A88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3" y="2571273"/>
            <a:ext cx="561449" cy="561449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69A5E4-5CA1-7720-22B3-E066B313A3C5}"/>
              </a:ext>
            </a:extLst>
          </p:cNvPr>
          <p:cNvSpPr/>
          <p:nvPr/>
        </p:nvSpPr>
        <p:spPr>
          <a:xfrm>
            <a:off x="7882633" y="4858526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0AF653-0617-9ABE-007E-EC68A4A92344}"/>
              </a:ext>
            </a:extLst>
          </p:cNvPr>
          <p:cNvSpPr/>
          <p:nvPr/>
        </p:nvSpPr>
        <p:spPr>
          <a:xfrm>
            <a:off x="7882633" y="4432777"/>
            <a:ext cx="1452024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01E716-3A60-4434-D5FC-6B5DD3B1D81C}"/>
              </a:ext>
            </a:extLst>
          </p:cNvPr>
          <p:cNvSpPr/>
          <p:nvPr/>
        </p:nvSpPr>
        <p:spPr>
          <a:xfrm>
            <a:off x="7882631" y="4019392"/>
            <a:ext cx="1452024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2AA14F-E3DC-81C0-E853-1F98A725986E}"/>
              </a:ext>
            </a:extLst>
          </p:cNvPr>
          <p:cNvSpPr/>
          <p:nvPr/>
        </p:nvSpPr>
        <p:spPr>
          <a:xfrm>
            <a:off x="7881360" y="3599825"/>
            <a:ext cx="1452024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AB7493-547D-E887-C1EC-3B651C5D4E5B}"/>
              </a:ext>
            </a:extLst>
          </p:cNvPr>
          <p:cNvSpPr/>
          <p:nvPr/>
        </p:nvSpPr>
        <p:spPr>
          <a:xfrm>
            <a:off x="7881360" y="3180520"/>
            <a:ext cx="1452024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561710B-6260-9CF5-1B94-F0BFF7DE480C}"/>
              </a:ext>
            </a:extLst>
          </p:cNvPr>
          <p:cNvSpPr/>
          <p:nvPr/>
        </p:nvSpPr>
        <p:spPr>
          <a:xfrm>
            <a:off x="7881360" y="2751040"/>
            <a:ext cx="1452024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7D18DCD-A9C4-958C-55CB-2F638725DCED}"/>
              </a:ext>
            </a:extLst>
          </p:cNvPr>
          <p:cNvSpPr/>
          <p:nvPr/>
        </p:nvSpPr>
        <p:spPr>
          <a:xfrm>
            <a:off x="3179747" y="2232062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6B6146-AFF4-0EAD-3BC3-493FD4610E36}"/>
              </a:ext>
            </a:extLst>
          </p:cNvPr>
          <p:cNvSpPr/>
          <p:nvPr/>
        </p:nvSpPr>
        <p:spPr>
          <a:xfrm>
            <a:off x="3179747" y="2675637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15">
            <a:extLst>
              <a:ext uri="{FF2B5EF4-FFF2-40B4-BE49-F238E27FC236}">
                <a16:creationId xmlns:a16="http://schemas.microsoft.com/office/drawing/2014/main" id="{FDF612B6-E1B4-A482-40DA-F4C92AFA3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646" y="5700015"/>
            <a:ext cx="2626686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(Logical Memory)</a:t>
            </a:r>
          </a:p>
        </p:txBody>
      </p:sp>
      <p:sp>
        <p:nvSpPr>
          <p:cNvPr id="49" name="직사각형 15">
            <a:extLst>
              <a:ext uri="{FF2B5EF4-FFF2-40B4-BE49-F238E27FC236}">
                <a16:creationId xmlns:a16="http://schemas.microsoft.com/office/drawing/2014/main" id="{2BE5C5C5-04B4-C3BD-6649-4B66CD4B4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294" y="5694795"/>
            <a:ext cx="2709611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(Physical Memory)</a:t>
            </a:r>
          </a:p>
        </p:txBody>
      </p:sp>
      <p:pic>
        <p:nvPicPr>
          <p:cNvPr id="50" name="그림 49" descr="블랙, 어둠이(가) 표시된 사진&#10;&#10;자동 생성된 설명">
            <a:extLst>
              <a:ext uri="{FF2B5EF4-FFF2-40B4-BE49-F238E27FC236}">
                <a16:creationId xmlns:a16="http://schemas.microsoft.com/office/drawing/2014/main" id="{8C433B19-FFB7-A864-AA4B-E0E5447E26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07" y="3478368"/>
            <a:ext cx="979808" cy="97980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F75B2CD-430E-AC83-7306-3F624F0EB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0579" y="3429000"/>
            <a:ext cx="1152244" cy="115224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D366987-BA5C-3E74-0BF1-E645A84E34BB}"/>
              </a:ext>
            </a:extLst>
          </p:cNvPr>
          <p:cNvCxnSpPr/>
          <p:nvPr/>
        </p:nvCxnSpPr>
        <p:spPr>
          <a:xfrm>
            <a:off x="6138531" y="2001968"/>
            <a:ext cx="0" cy="4120955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0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AD45C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AD45C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27" grpId="0"/>
      <p:bldP spid="30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473ED7-42A1-2BEC-EC38-0B7ACDCB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39" y="402179"/>
              <a:ext cx="115916" cy="1159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운영체제 가상메모리 </a:t>
            </a:r>
            <a:r>
              <a:rPr lang="ko-KR" altLang="en-US" kern="0" dirty="0" err="1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페이징</a:t>
            </a: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시뮬레이터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1B86-CCF4-2383-28F1-8AA9B1FFE831}"/>
              </a:ext>
            </a:extLst>
          </p:cNvPr>
          <p:cNvSpPr txBox="1"/>
          <p:nvPr/>
        </p:nvSpPr>
        <p:spPr>
          <a:xfrm>
            <a:off x="796239" y="914935"/>
            <a:ext cx="61595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1524000" algn="l"/>
                <a:tab pos="2419350" algn="l"/>
              </a:tabLst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1. </a:t>
            </a:r>
            <a:r>
              <a:rPr lang="ko-KR" altLang="en-US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프로그램 목적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6E9E39-6932-EC96-204B-674B9719AF2D}"/>
              </a:ext>
            </a:extLst>
          </p:cNvPr>
          <p:cNvSpPr/>
          <p:nvPr/>
        </p:nvSpPr>
        <p:spPr>
          <a:xfrm>
            <a:off x="1062525" y="4228096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10B467-F9DC-A5A9-E684-F6E6D7C94162}"/>
              </a:ext>
            </a:extLst>
          </p:cNvPr>
          <p:cNvSpPr/>
          <p:nvPr/>
        </p:nvSpPr>
        <p:spPr>
          <a:xfrm>
            <a:off x="1062525" y="3367010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4B44D-B27C-B3C1-1642-9AEA7FF01F0C}"/>
              </a:ext>
            </a:extLst>
          </p:cNvPr>
          <p:cNvSpPr/>
          <p:nvPr/>
        </p:nvSpPr>
        <p:spPr>
          <a:xfrm>
            <a:off x="1062525" y="3810585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C0152A-7C89-DE52-B89D-8E54CFD5885F}"/>
              </a:ext>
            </a:extLst>
          </p:cNvPr>
          <p:cNvSpPr/>
          <p:nvPr/>
        </p:nvSpPr>
        <p:spPr>
          <a:xfrm>
            <a:off x="1062525" y="2489097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DB824D-7670-4A95-3C5B-F07CBF433D10}"/>
              </a:ext>
            </a:extLst>
          </p:cNvPr>
          <p:cNvSpPr/>
          <p:nvPr/>
        </p:nvSpPr>
        <p:spPr>
          <a:xfrm>
            <a:off x="1062525" y="2932672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4EED61-4DBB-9C7D-AD86-6C3D74A0E810}"/>
              </a:ext>
            </a:extLst>
          </p:cNvPr>
          <p:cNvSpPr/>
          <p:nvPr/>
        </p:nvSpPr>
        <p:spPr>
          <a:xfrm>
            <a:off x="3036636" y="4224780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0638F8-CC37-07B9-D85F-74C0A069A90C}"/>
              </a:ext>
            </a:extLst>
          </p:cNvPr>
          <p:cNvSpPr/>
          <p:nvPr/>
        </p:nvSpPr>
        <p:spPr>
          <a:xfrm>
            <a:off x="3036636" y="3363694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DE8EE-3294-747D-02E9-1F7DDD366DEB}"/>
              </a:ext>
            </a:extLst>
          </p:cNvPr>
          <p:cNvSpPr/>
          <p:nvPr/>
        </p:nvSpPr>
        <p:spPr>
          <a:xfrm>
            <a:off x="3036636" y="3807269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20F420-14FA-F037-4A9B-AAAFB5DA10B7}"/>
              </a:ext>
            </a:extLst>
          </p:cNvPr>
          <p:cNvSpPr/>
          <p:nvPr/>
        </p:nvSpPr>
        <p:spPr>
          <a:xfrm>
            <a:off x="3036636" y="2485781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81DF89-9D52-597B-933A-713C35530BC4}"/>
              </a:ext>
            </a:extLst>
          </p:cNvPr>
          <p:cNvSpPr/>
          <p:nvPr/>
        </p:nvSpPr>
        <p:spPr>
          <a:xfrm>
            <a:off x="3036636" y="2929356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659FD5-C5D0-EDBC-6080-04B423D5848F}"/>
              </a:ext>
            </a:extLst>
          </p:cNvPr>
          <p:cNvSpPr/>
          <p:nvPr/>
        </p:nvSpPr>
        <p:spPr>
          <a:xfrm>
            <a:off x="5010747" y="4234017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044E83-AF55-87F7-5D5D-EA2D665C5832}"/>
              </a:ext>
            </a:extLst>
          </p:cNvPr>
          <p:cNvSpPr/>
          <p:nvPr/>
        </p:nvSpPr>
        <p:spPr>
          <a:xfrm>
            <a:off x="5010747" y="3372931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8010A6-7B2B-E1C0-0930-0946B7E7F11A}"/>
              </a:ext>
            </a:extLst>
          </p:cNvPr>
          <p:cNvSpPr/>
          <p:nvPr/>
        </p:nvSpPr>
        <p:spPr>
          <a:xfrm>
            <a:off x="5010747" y="3816506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9CBDDC-E4A9-803A-F850-25281E885946}"/>
              </a:ext>
            </a:extLst>
          </p:cNvPr>
          <p:cNvSpPr/>
          <p:nvPr/>
        </p:nvSpPr>
        <p:spPr>
          <a:xfrm>
            <a:off x="5010747" y="2495018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0848CC-2306-D02A-A189-CB613EB00B3C}"/>
              </a:ext>
            </a:extLst>
          </p:cNvPr>
          <p:cNvSpPr/>
          <p:nvPr/>
        </p:nvSpPr>
        <p:spPr>
          <a:xfrm>
            <a:off x="5010747" y="2938593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BB1A1A-E610-8011-EA1C-FD25DBBAAED0}"/>
              </a:ext>
            </a:extLst>
          </p:cNvPr>
          <p:cNvSpPr/>
          <p:nvPr/>
        </p:nvSpPr>
        <p:spPr>
          <a:xfrm>
            <a:off x="9156637" y="4497019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8AC08A-9802-4C6B-9660-F17F2D46BA26}"/>
              </a:ext>
            </a:extLst>
          </p:cNvPr>
          <p:cNvSpPr/>
          <p:nvPr/>
        </p:nvSpPr>
        <p:spPr>
          <a:xfrm>
            <a:off x="9156637" y="4071270"/>
            <a:ext cx="1452024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782AF5A-A1FB-1DA0-042D-9FB8F6363664}"/>
              </a:ext>
            </a:extLst>
          </p:cNvPr>
          <p:cNvSpPr/>
          <p:nvPr/>
        </p:nvSpPr>
        <p:spPr>
          <a:xfrm>
            <a:off x="9156635" y="3657885"/>
            <a:ext cx="1452024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5E6837-BB96-2105-D607-8A4C9E91EEDF}"/>
              </a:ext>
            </a:extLst>
          </p:cNvPr>
          <p:cNvSpPr/>
          <p:nvPr/>
        </p:nvSpPr>
        <p:spPr>
          <a:xfrm>
            <a:off x="9155364" y="3238318"/>
            <a:ext cx="1452024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6A3B89-0FD6-C48A-1E16-394046004BF2}"/>
              </a:ext>
            </a:extLst>
          </p:cNvPr>
          <p:cNvSpPr/>
          <p:nvPr/>
        </p:nvSpPr>
        <p:spPr>
          <a:xfrm>
            <a:off x="9155364" y="2819013"/>
            <a:ext cx="1452024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FDE43A5-7000-1CD7-83A3-4D336AE5A34B}"/>
              </a:ext>
            </a:extLst>
          </p:cNvPr>
          <p:cNvSpPr/>
          <p:nvPr/>
        </p:nvSpPr>
        <p:spPr>
          <a:xfrm>
            <a:off x="9155364" y="2389533"/>
            <a:ext cx="1452024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8C4F28D-2710-134E-7D46-3582C909A315}"/>
              </a:ext>
            </a:extLst>
          </p:cNvPr>
          <p:cNvCxnSpPr/>
          <p:nvPr/>
        </p:nvCxnSpPr>
        <p:spPr>
          <a:xfrm>
            <a:off x="7811387" y="1743475"/>
            <a:ext cx="0" cy="4120955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직사각형 15">
            <a:extLst>
              <a:ext uri="{FF2B5EF4-FFF2-40B4-BE49-F238E27FC236}">
                <a16:creationId xmlns:a16="http://schemas.microsoft.com/office/drawing/2014/main" id="{49495891-3E74-960E-6516-02D932B7F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468" y="5043860"/>
            <a:ext cx="4624961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프로세스마다 논리주소 공간이 부여</a:t>
            </a:r>
            <a:endParaRPr lang="en-US" altLang="ko-KR" sz="24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45" name="직사각형 15">
            <a:extLst>
              <a:ext uri="{FF2B5EF4-FFF2-40B4-BE49-F238E27FC236}">
                <a16:creationId xmlns:a16="http://schemas.microsoft.com/office/drawing/2014/main" id="{E5590882-B5DE-2965-E0D1-4BCE711F5E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19486" y="2443690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Page0</a:t>
            </a:r>
          </a:p>
        </p:txBody>
      </p:sp>
      <p:sp>
        <p:nvSpPr>
          <p:cNvPr id="46" name="직사각형 15">
            <a:extLst>
              <a:ext uri="{FF2B5EF4-FFF2-40B4-BE49-F238E27FC236}">
                <a16:creationId xmlns:a16="http://schemas.microsoft.com/office/drawing/2014/main" id="{0EBC2770-17FF-B1FA-33B9-440F5A79B0E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401673" y="2352405"/>
            <a:ext cx="1011143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Frame0</a:t>
            </a:r>
          </a:p>
        </p:txBody>
      </p:sp>
      <p:sp>
        <p:nvSpPr>
          <p:cNvPr id="47" name="직사각형 15">
            <a:extLst>
              <a:ext uri="{FF2B5EF4-FFF2-40B4-BE49-F238E27FC236}">
                <a16:creationId xmlns:a16="http://schemas.microsoft.com/office/drawing/2014/main" id="{3D3ACEDA-A0BF-D277-B00A-52D5F668649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19486" y="2894032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Page1</a:t>
            </a:r>
          </a:p>
        </p:txBody>
      </p:sp>
      <p:sp>
        <p:nvSpPr>
          <p:cNvPr id="48" name="직사각형 15">
            <a:extLst>
              <a:ext uri="{FF2B5EF4-FFF2-40B4-BE49-F238E27FC236}">
                <a16:creationId xmlns:a16="http://schemas.microsoft.com/office/drawing/2014/main" id="{26873C94-A5E4-7546-7566-A2D5A9E2473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22999" y="3321935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Page2</a:t>
            </a:r>
          </a:p>
        </p:txBody>
      </p:sp>
      <p:sp>
        <p:nvSpPr>
          <p:cNvPr id="49" name="직사각형 15">
            <a:extLst>
              <a:ext uri="{FF2B5EF4-FFF2-40B4-BE49-F238E27FC236}">
                <a16:creationId xmlns:a16="http://schemas.microsoft.com/office/drawing/2014/main" id="{0A12FC65-7070-3059-02B4-434B70B651A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401674" y="2765790"/>
            <a:ext cx="1011144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Frame1</a:t>
            </a:r>
          </a:p>
        </p:txBody>
      </p:sp>
      <p:sp>
        <p:nvSpPr>
          <p:cNvPr id="50" name="직사각형 15">
            <a:extLst>
              <a:ext uri="{FF2B5EF4-FFF2-40B4-BE49-F238E27FC236}">
                <a16:creationId xmlns:a16="http://schemas.microsoft.com/office/drawing/2014/main" id="{E83B20B4-AF93-68F4-DB40-056F38E2CD3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400403" y="3199073"/>
            <a:ext cx="1011144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Frame2</a:t>
            </a:r>
          </a:p>
        </p:txBody>
      </p:sp>
      <p:sp>
        <p:nvSpPr>
          <p:cNvPr id="51" name="직사각형 15">
            <a:extLst>
              <a:ext uri="{FF2B5EF4-FFF2-40B4-BE49-F238E27FC236}">
                <a16:creationId xmlns:a16="http://schemas.microsoft.com/office/drawing/2014/main" id="{D6181074-BC19-774A-4F47-CFC21295125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03997" y="2443288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Page0</a:t>
            </a:r>
          </a:p>
        </p:txBody>
      </p:sp>
      <p:sp>
        <p:nvSpPr>
          <p:cNvPr id="52" name="직사각형 15">
            <a:extLst>
              <a:ext uri="{FF2B5EF4-FFF2-40B4-BE49-F238E27FC236}">
                <a16:creationId xmlns:a16="http://schemas.microsoft.com/office/drawing/2014/main" id="{3855FC1A-87EB-4DE1-13C6-E3B7BCBA11F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03997" y="2893630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Page1</a:t>
            </a:r>
          </a:p>
        </p:txBody>
      </p:sp>
      <p:sp>
        <p:nvSpPr>
          <p:cNvPr id="53" name="직사각형 15">
            <a:extLst>
              <a:ext uri="{FF2B5EF4-FFF2-40B4-BE49-F238E27FC236}">
                <a16:creationId xmlns:a16="http://schemas.microsoft.com/office/drawing/2014/main" id="{244EB748-1F6B-3E65-E799-439FEB1C602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07510" y="3321533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Page2</a:t>
            </a:r>
          </a:p>
        </p:txBody>
      </p:sp>
      <p:sp>
        <p:nvSpPr>
          <p:cNvPr id="54" name="직사각형 15">
            <a:extLst>
              <a:ext uri="{FF2B5EF4-FFF2-40B4-BE49-F238E27FC236}">
                <a16:creationId xmlns:a16="http://schemas.microsoft.com/office/drawing/2014/main" id="{8E878C24-86CC-A3E8-D0B0-6C0C2817008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76848" y="2427041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Page0</a:t>
            </a:r>
          </a:p>
        </p:txBody>
      </p:sp>
      <p:sp>
        <p:nvSpPr>
          <p:cNvPr id="55" name="직사각형 15">
            <a:extLst>
              <a:ext uri="{FF2B5EF4-FFF2-40B4-BE49-F238E27FC236}">
                <a16:creationId xmlns:a16="http://schemas.microsoft.com/office/drawing/2014/main" id="{D5913A49-0DC0-788E-7EBE-C0358693454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76848" y="2877383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Page1</a:t>
            </a:r>
          </a:p>
        </p:txBody>
      </p:sp>
      <p:sp>
        <p:nvSpPr>
          <p:cNvPr id="56" name="직사각형 15">
            <a:extLst>
              <a:ext uri="{FF2B5EF4-FFF2-40B4-BE49-F238E27FC236}">
                <a16:creationId xmlns:a16="http://schemas.microsoft.com/office/drawing/2014/main" id="{323067EF-B614-073C-E596-A0B292258EB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80361" y="3305286"/>
            <a:ext cx="886322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Page2</a:t>
            </a:r>
          </a:p>
        </p:txBody>
      </p:sp>
    </p:spTree>
    <p:extLst>
      <p:ext uri="{BB962C8B-B14F-4D97-AF65-F5344CB8AC3E}">
        <p14:creationId xmlns:p14="http://schemas.microsoft.com/office/powerpoint/2010/main" val="244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473ED7-42A1-2BEC-EC38-0B7ACDCB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39" y="402179"/>
              <a:ext cx="115916" cy="1159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운영체제 가상메모리 </a:t>
            </a:r>
            <a:r>
              <a:rPr lang="ko-KR" altLang="en-US" kern="0" dirty="0" err="1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페이징</a:t>
            </a: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시뮬레이터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1B86-CCF4-2383-28F1-8AA9B1FFE831}"/>
              </a:ext>
            </a:extLst>
          </p:cNvPr>
          <p:cNvSpPr txBox="1"/>
          <p:nvPr/>
        </p:nvSpPr>
        <p:spPr>
          <a:xfrm>
            <a:off x="796239" y="914935"/>
            <a:ext cx="61595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1524000" algn="l"/>
                <a:tab pos="2419350" algn="l"/>
              </a:tabLst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1. </a:t>
            </a:r>
            <a:r>
              <a:rPr lang="ko-KR" altLang="en-US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프로그램 목적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0" name="직사각형 15">
            <a:extLst>
              <a:ext uri="{FF2B5EF4-FFF2-40B4-BE49-F238E27FC236}">
                <a16:creationId xmlns:a16="http://schemas.microsoft.com/office/drawing/2014/main" id="{B1B4275B-DC05-BA67-C126-91020DE6E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751" y="4539468"/>
            <a:ext cx="1795101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b="1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 fault!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933BB0-1438-481A-D4F7-BFE472FA0067}"/>
              </a:ext>
            </a:extLst>
          </p:cNvPr>
          <p:cNvSpPr/>
          <p:nvPr/>
        </p:nvSpPr>
        <p:spPr>
          <a:xfrm>
            <a:off x="2136520" y="2403156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5">
            <a:extLst>
              <a:ext uri="{FF2B5EF4-FFF2-40B4-BE49-F238E27FC236}">
                <a16:creationId xmlns:a16="http://schemas.microsoft.com/office/drawing/2014/main" id="{7323FFCF-601A-7A20-5CEA-B47438C6D19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419368" y="2355388"/>
            <a:ext cx="886325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532937-C39C-A9E9-626F-7B5B52633351}"/>
              </a:ext>
            </a:extLst>
          </p:cNvPr>
          <p:cNvSpPr/>
          <p:nvPr/>
        </p:nvSpPr>
        <p:spPr>
          <a:xfrm>
            <a:off x="4705948" y="4847312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4A942D-6020-51AA-8412-2B21959836B5}"/>
              </a:ext>
            </a:extLst>
          </p:cNvPr>
          <p:cNvSpPr/>
          <p:nvPr/>
        </p:nvSpPr>
        <p:spPr>
          <a:xfrm>
            <a:off x="4705948" y="5290887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8B619F-45CE-DF5D-D188-D9DC5F4FEAE0}"/>
              </a:ext>
            </a:extLst>
          </p:cNvPr>
          <p:cNvSpPr/>
          <p:nvPr/>
        </p:nvSpPr>
        <p:spPr>
          <a:xfrm>
            <a:off x="4705948" y="4412974"/>
            <a:ext cx="1452023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1A7D0FA-0990-F5AC-9099-42C7C4EE6DAE}"/>
              </a:ext>
            </a:extLst>
          </p:cNvPr>
          <p:cNvCxnSpPr>
            <a:cxnSpLocks/>
          </p:cNvCxnSpPr>
          <p:nvPr/>
        </p:nvCxnSpPr>
        <p:spPr>
          <a:xfrm>
            <a:off x="3097619" y="2927498"/>
            <a:ext cx="1529805" cy="167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15">
            <a:extLst>
              <a:ext uri="{FF2B5EF4-FFF2-40B4-BE49-F238E27FC236}">
                <a16:creationId xmlns:a16="http://schemas.microsoft.com/office/drawing/2014/main" id="{7BEEFA12-DAE2-3EE5-E916-E339112F035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59118" y="4368652"/>
            <a:ext cx="886325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p0</a:t>
            </a:r>
          </a:p>
        </p:txBody>
      </p:sp>
      <p:sp>
        <p:nvSpPr>
          <p:cNvPr id="41" name="직사각형 15">
            <a:extLst>
              <a:ext uri="{FF2B5EF4-FFF2-40B4-BE49-F238E27FC236}">
                <a16:creationId xmlns:a16="http://schemas.microsoft.com/office/drawing/2014/main" id="{52EEF35A-382B-60B1-0E54-F10CB40803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74427" y="3846804"/>
            <a:ext cx="1383544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PageTable</a:t>
            </a:r>
            <a:endParaRPr lang="en-US" altLang="ko-KR" sz="18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4DCB186-1046-2258-2D65-5151DAF384DA}"/>
              </a:ext>
            </a:extLst>
          </p:cNvPr>
          <p:cNvCxnSpPr>
            <a:stCxn id="27" idx="0"/>
            <a:endCxn id="22" idx="2"/>
          </p:cNvCxnSpPr>
          <p:nvPr/>
        </p:nvCxnSpPr>
        <p:spPr>
          <a:xfrm>
            <a:off x="5431960" y="4412974"/>
            <a:ext cx="0" cy="13181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직사각형 15">
            <a:extLst>
              <a:ext uri="{FF2B5EF4-FFF2-40B4-BE49-F238E27FC236}">
                <a16:creationId xmlns:a16="http://schemas.microsoft.com/office/drawing/2014/main" id="{EE2FE7A0-80AE-F465-F194-4BA6F87B010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81523" y="4399930"/>
            <a:ext cx="480939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A98594-528D-626A-B931-4D22B9EC4C76}"/>
              </a:ext>
            </a:extLst>
          </p:cNvPr>
          <p:cNvSpPr/>
          <p:nvPr/>
        </p:nvSpPr>
        <p:spPr>
          <a:xfrm>
            <a:off x="8320608" y="4178042"/>
            <a:ext cx="1452023" cy="44025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447205-04D3-21C9-63F9-33ED083DD7FC}"/>
              </a:ext>
            </a:extLst>
          </p:cNvPr>
          <p:cNvSpPr/>
          <p:nvPr/>
        </p:nvSpPr>
        <p:spPr>
          <a:xfrm>
            <a:off x="8320608" y="3752293"/>
            <a:ext cx="1452024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B3D9F9-BEFC-9353-1D08-33CD995166A4}"/>
              </a:ext>
            </a:extLst>
          </p:cNvPr>
          <p:cNvSpPr/>
          <p:nvPr/>
        </p:nvSpPr>
        <p:spPr>
          <a:xfrm>
            <a:off x="8320606" y="3338908"/>
            <a:ext cx="1452024" cy="4402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2035D1-B21B-242C-1A62-BBA0C2B3A66B}"/>
              </a:ext>
            </a:extLst>
          </p:cNvPr>
          <p:cNvSpPr/>
          <p:nvPr/>
        </p:nvSpPr>
        <p:spPr>
          <a:xfrm>
            <a:off x="8319335" y="2919341"/>
            <a:ext cx="1452024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395CD13-A857-AEE6-4E00-69A9DF366E9E}"/>
              </a:ext>
            </a:extLst>
          </p:cNvPr>
          <p:cNvSpPr/>
          <p:nvPr/>
        </p:nvSpPr>
        <p:spPr>
          <a:xfrm>
            <a:off x="8319335" y="2500036"/>
            <a:ext cx="1452024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A2C79AC-961C-2872-0952-89912AF6FAF6}"/>
              </a:ext>
            </a:extLst>
          </p:cNvPr>
          <p:cNvSpPr/>
          <p:nvPr/>
        </p:nvSpPr>
        <p:spPr>
          <a:xfrm>
            <a:off x="8319335" y="2070556"/>
            <a:ext cx="1452024" cy="440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15">
            <a:extLst>
              <a:ext uri="{FF2B5EF4-FFF2-40B4-BE49-F238E27FC236}">
                <a16:creationId xmlns:a16="http://schemas.microsoft.com/office/drawing/2014/main" id="{EF5E9F24-CC82-9475-5E61-9AD686B215C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39775" y="3312428"/>
            <a:ext cx="1011144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Frame3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E9996A0-0B5E-AEC5-C931-DA244A8B35B6}"/>
              </a:ext>
            </a:extLst>
          </p:cNvPr>
          <p:cNvCxnSpPr>
            <a:cxnSpLocks/>
          </p:cNvCxnSpPr>
          <p:nvPr/>
        </p:nvCxnSpPr>
        <p:spPr>
          <a:xfrm flipV="1">
            <a:off x="6235506" y="3657600"/>
            <a:ext cx="1989593" cy="94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15">
            <a:extLst>
              <a:ext uri="{FF2B5EF4-FFF2-40B4-BE49-F238E27FC236}">
                <a16:creationId xmlns:a16="http://schemas.microsoft.com/office/drawing/2014/main" id="{3297CA20-3917-8532-26BA-4AE8ABCD414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59118" y="4812847"/>
            <a:ext cx="1245747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P1         f5</a:t>
            </a:r>
          </a:p>
        </p:txBody>
      </p:sp>
      <p:sp>
        <p:nvSpPr>
          <p:cNvPr id="64" name="직사각형 15">
            <a:extLst>
              <a:ext uri="{FF2B5EF4-FFF2-40B4-BE49-F238E27FC236}">
                <a16:creationId xmlns:a16="http://schemas.microsoft.com/office/drawing/2014/main" id="{4F65D370-F9D2-18C3-AB4D-4D4E546D1E7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59118" y="5238806"/>
            <a:ext cx="1245747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P2         </a:t>
            </a:r>
          </a:p>
        </p:txBody>
      </p:sp>
      <p:sp>
        <p:nvSpPr>
          <p:cNvPr id="65" name="직사각형 15">
            <a:extLst>
              <a:ext uri="{FF2B5EF4-FFF2-40B4-BE49-F238E27FC236}">
                <a16:creationId xmlns:a16="http://schemas.microsoft.com/office/drawing/2014/main" id="{19DCB53C-EB05-5FC4-0B3C-C2AABA1C42A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39775" y="2866938"/>
            <a:ext cx="1011144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Frame2</a:t>
            </a:r>
          </a:p>
        </p:txBody>
      </p:sp>
      <p:sp>
        <p:nvSpPr>
          <p:cNvPr id="66" name="직사각형 15">
            <a:extLst>
              <a:ext uri="{FF2B5EF4-FFF2-40B4-BE49-F238E27FC236}">
                <a16:creationId xmlns:a16="http://schemas.microsoft.com/office/drawing/2014/main" id="{A6D461B3-98EF-A276-AE80-619A0986D7C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39775" y="3732667"/>
            <a:ext cx="1011144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Frame4</a:t>
            </a:r>
          </a:p>
        </p:txBody>
      </p:sp>
      <p:sp>
        <p:nvSpPr>
          <p:cNvPr id="67" name="직사각형 15">
            <a:extLst>
              <a:ext uri="{FF2B5EF4-FFF2-40B4-BE49-F238E27FC236}">
                <a16:creationId xmlns:a16="http://schemas.microsoft.com/office/drawing/2014/main" id="{153903B2-893D-AD09-475B-9832068A54A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39775" y="4126061"/>
            <a:ext cx="1011144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Frame5</a:t>
            </a:r>
          </a:p>
        </p:txBody>
      </p:sp>
      <p:sp>
        <p:nvSpPr>
          <p:cNvPr id="68" name="직사각형 15">
            <a:extLst>
              <a:ext uri="{FF2B5EF4-FFF2-40B4-BE49-F238E27FC236}">
                <a16:creationId xmlns:a16="http://schemas.microsoft.com/office/drawing/2014/main" id="{F430934A-F43F-D610-4261-D6A2BA9F047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39775" y="2466563"/>
            <a:ext cx="1011144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Frame1</a:t>
            </a:r>
          </a:p>
        </p:txBody>
      </p:sp>
      <p:sp>
        <p:nvSpPr>
          <p:cNvPr id="69" name="직사각형 15">
            <a:extLst>
              <a:ext uri="{FF2B5EF4-FFF2-40B4-BE49-F238E27FC236}">
                <a16:creationId xmlns:a16="http://schemas.microsoft.com/office/drawing/2014/main" id="{281E8B7B-36F4-D44E-8717-D7469738143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39775" y="2016954"/>
            <a:ext cx="1011144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Frame0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4A9F21D-C33A-1351-8FA5-22CE47A2B19A}"/>
              </a:ext>
            </a:extLst>
          </p:cNvPr>
          <p:cNvCxnSpPr>
            <a:cxnSpLocks/>
          </p:cNvCxnSpPr>
          <p:nvPr/>
        </p:nvCxnSpPr>
        <p:spPr>
          <a:xfrm>
            <a:off x="3106315" y="2927498"/>
            <a:ext cx="1531090" cy="255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15">
            <a:extLst>
              <a:ext uri="{FF2B5EF4-FFF2-40B4-BE49-F238E27FC236}">
                <a16:creationId xmlns:a16="http://schemas.microsoft.com/office/drawing/2014/main" id="{FAB16C6A-A564-40C7-128B-2C6374C94C0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419368" y="2366229"/>
            <a:ext cx="886325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Page2</a:t>
            </a:r>
          </a:p>
        </p:txBody>
      </p:sp>
      <p:pic>
        <p:nvPicPr>
          <p:cNvPr id="74" name="그림 73" descr="블랙, 어둠이(가) 표시된 사진&#10;&#10;자동 생성된 설명">
            <a:extLst>
              <a:ext uri="{FF2B5EF4-FFF2-40B4-BE49-F238E27FC236}">
                <a16:creationId xmlns:a16="http://schemas.microsoft.com/office/drawing/2014/main" id="{4E3E4A1F-F35F-ED8C-7806-D3D2C2F5D6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379" y="2901192"/>
            <a:ext cx="1315689" cy="1315689"/>
          </a:xfrm>
          <a:prstGeom prst="rect">
            <a:avLst/>
          </a:prstGeom>
        </p:spPr>
      </p:pic>
      <p:pic>
        <p:nvPicPr>
          <p:cNvPr id="76" name="그림 75" descr="블랙, 어둠이(가) 표시된 사진&#10;&#10;자동 생성된 설명">
            <a:extLst>
              <a:ext uri="{FF2B5EF4-FFF2-40B4-BE49-F238E27FC236}">
                <a16:creationId xmlns:a16="http://schemas.microsoft.com/office/drawing/2014/main" id="{9D97A5D4-6194-EF45-A1B2-BD2C86B9DA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652" y="2042656"/>
            <a:ext cx="647145" cy="647145"/>
          </a:xfrm>
          <a:prstGeom prst="rect">
            <a:avLst/>
          </a:prstGeom>
        </p:spPr>
      </p:pic>
      <p:sp>
        <p:nvSpPr>
          <p:cNvPr id="4" name="직사각형 15">
            <a:extLst>
              <a:ext uri="{FF2B5EF4-FFF2-40B4-BE49-F238E27FC236}">
                <a16:creationId xmlns:a16="http://schemas.microsoft.com/office/drawing/2014/main" id="{B8FB80B7-15F6-9420-653F-4CB6AABBD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718" y="5856895"/>
            <a:ext cx="4624961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프로세스마다 페이지 테이블이 부여</a:t>
            </a:r>
            <a:endParaRPr lang="en-US" altLang="ko-KR" sz="24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8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-0.04167 -0.07824 C -0.05026 -0.09584 -0.06328 -0.1051 -0.07696 -0.1051 C -0.09245 -0.1051 -0.10482 -0.09584 -0.11341 -0.07824 L -0.15495 2.59259E-6 " pathEditMode="relative" rAng="0" ptsTypes="AAAAA">
                                      <p:cBhvr>
                                        <p:cTn id="3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525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473ED7-42A1-2BEC-EC38-0B7ACDCB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39" y="402179"/>
              <a:ext cx="115916" cy="1159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운영체제 가상메모리 </a:t>
            </a:r>
            <a:r>
              <a:rPr lang="ko-KR" altLang="en-US" kern="0" dirty="0" err="1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페이징</a:t>
            </a: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시뮬레이터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1B86-CCF4-2383-28F1-8AA9B1FFE831}"/>
              </a:ext>
            </a:extLst>
          </p:cNvPr>
          <p:cNvSpPr txBox="1"/>
          <p:nvPr/>
        </p:nvSpPr>
        <p:spPr>
          <a:xfrm>
            <a:off x="796239" y="914935"/>
            <a:ext cx="61595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1524000" algn="l"/>
                <a:tab pos="2419350" algn="l"/>
              </a:tabLst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1. </a:t>
            </a:r>
            <a:r>
              <a:rPr lang="ko-KR" altLang="en-US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프로그램 목적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A98594-528D-626A-B931-4D22B9EC4C76}"/>
              </a:ext>
            </a:extLst>
          </p:cNvPr>
          <p:cNvSpPr/>
          <p:nvPr/>
        </p:nvSpPr>
        <p:spPr>
          <a:xfrm>
            <a:off x="5371261" y="4178042"/>
            <a:ext cx="1452023" cy="4402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447205-04D3-21C9-63F9-33ED083DD7FC}"/>
              </a:ext>
            </a:extLst>
          </p:cNvPr>
          <p:cNvSpPr/>
          <p:nvPr/>
        </p:nvSpPr>
        <p:spPr>
          <a:xfrm>
            <a:off x="5371261" y="3752293"/>
            <a:ext cx="1452024" cy="4402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B3D9F9-BEFC-9353-1D08-33CD995166A4}"/>
              </a:ext>
            </a:extLst>
          </p:cNvPr>
          <p:cNvSpPr/>
          <p:nvPr/>
        </p:nvSpPr>
        <p:spPr>
          <a:xfrm>
            <a:off x="5371259" y="3338908"/>
            <a:ext cx="1452024" cy="4402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2035D1-B21B-242C-1A62-BBA0C2B3A66B}"/>
              </a:ext>
            </a:extLst>
          </p:cNvPr>
          <p:cNvSpPr/>
          <p:nvPr/>
        </p:nvSpPr>
        <p:spPr>
          <a:xfrm>
            <a:off x="5369988" y="2919341"/>
            <a:ext cx="1452024" cy="4402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395CD13-A857-AEE6-4E00-69A9DF366E9E}"/>
              </a:ext>
            </a:extLst>
          </p:cNvPr>
          <p:cNvSpPr/>
          <p:nvPr/>
        </p:nvSpPr>
        <p:spPr>
          <a:xfrm>
            <a:off x="5369988" y="2500036"/>
            <a:ext cx="1452024" cy="4402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A2C79AC-961C-2872-0952-89912AF6FAF6}"/>
              </a:ext>
            </a:extLst>
          </p:cNvPr>
          <p:cNvSpPr/>
          <p:nvPr/>
        </p:nvSpPr>
        <p:spPr>
          <a:xfrm>
            <a:off x="5369988" y="2070556"/>
            <a:ext cx="1452024" cy="4402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15">
            <a:extLst>
              <a:ext uri="{FF2B5EF4-FFF2-40B4-BE49-F238E27FC236}">
                <a16:creationId xmlns:a16="http://schemas.microsoft.com/office/drawing/2014/main" id="{EF5E9F24-CC82-9475-5E61-9AD686B215C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90428" y="3312428"/>
            <a:ext cx="1011144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Frame3</a:t>
            </a:r>
          </a:p>
        </p:txBody>
      </p:sp>
      <p:sp>
        <p:nvSpPr>
          <p:cNvPr id="65" name="직사각형 15">
            <a:extLst>
              <a:ext uri="{FF2B5EF4-FFF2-40B4-BE49-F238E27FC236}">
                <a16:creationId xmlns:a16="http://schemas.microsoft.com/office/drawing/2014/main" id="{19DCB53C-EB05-5FC4-0B3C-C2AABA1C42A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90428" y="2866938"/>
            <a:ext cx="1011144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Frame2</a:t>
            </a:r>
          </a:p>
        </p:txBody>
      </p:sp>
      <p:sp>
        <p:nvSpPr>
          <p:cNvPr id="66" name="직사각형 15">
            <a:extLst>
              <a:ext uri="{FF2B5EF4-FFF2-40B4-BE49-F238E27FC236}">
                <a16:creationId xmlns:a16="http://schemas.microsoft.com/office/drawing/2014/main" id="{A6D461B3-98EF-A276-AE80-619A0986D7C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90428" y="3732667"/>
            <a:ext cx="1011144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Frame4</a:t>
            </a:r>
          </a:p>
        </p:txBody>
      </p:sp>
      <p:sp>
        <p:nvSpPr>
          <p:cNvPr id="67" name="직사각형 15">
            <a:extLst>
              <a:ext uri="{FF2B5EF4-FFF2-40B4-BE49-F238E27FC236}">
                <a16:creationId xmlns:a16="http://schemas.microsoft.com/office/drawing/2014/main" id="{153903B2-893D-AD09-475B-9832068A54A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90428" y="4126061"/>
            <a:ext cx="1011144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Frame5</a:t>
            </a:r>
          </a:p>
        </p:txBody>
      </p:sp>
      <p:sp>
        <p:nvSpPr>
          <p:cNvPr id="68" name="직사각형 15">
            <a:extLst>
              <a:ext uri="{FF2B5EF4-FFF2-40B4-BE49-F238E27FC236}">
                <a16:creationId xmlns:a16="http://schemas.microsoft.com/office/drawing/2014/main" id="{F430934A-F43F-D610-4261-D6A2BA9F047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90428" y="2466563"/>
            <a:ext cx="1011144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Frame1</a:t>
            </a:r>
          </a:p>
        </p:txBody>
      </p:sp>
      <p:sp>
        <p:nvSpPr>
          <p:cNvPr id="69" name="직사각형 15">
            <a:extLst>
              <a:ext uri="{FF2B5EF4-FFF2-40B4-BE49-F238E27FC236}">
                <a16:creationId xmlns:a16="http://schemas.microsoft.com/office/drawing/2014/main" id="{281E8B7B-36F4-D44E-8717-D7469738143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90428" y="2016954"/>
            <a:ext cx="1011144" cy="46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Frame0</a:t>
            </a:r>
          </a:p>
        </p:txBody>
      </p:sp>
      <p:pic>
        <p:nvPicPr>
          <p:cNvPr id="74" name="그림 73" descr="블랙, 어둠이(가) 표시된 사진&#10;&#10;자동 생성된 설명">
            <a:extLst>
              <a:ext uri="{FF2B5EF4-FFF2-40B4-BE49-F238E27FC236}">
                <a16:creationId xmlns:a16="http://schemas.microsoft.com/office/drawing/2014/main" id="{4E3E4A1F-F35F-ED8C-7806-D3D2C2F5D6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379" y="2883324"/>
            <a:ext cx="1315689" cy="1315689"/>
          </a:xfrm>
          <a:prstGeom prst="rect">
            <a:avLst/>
          </a:prstGeom>
        </p:spPr>
      </p:pic>
      <p:pic>
        <p:nvPicPr>
          <p:cNvPr id="76" name="그림 75" descr="블랙, 어둠이(가) 표시된 사진&#10;&#10;자동 생성된 설명">
            <a:extLst>
              <a:ext uri="{FF2B5EF4-FFF2-40B4-BE49-F238E27FC236}">
                <a16:creationId xmlns:a16="http://schemas.microsoft.com/office/drawing/2014/main" id="{9D97A5D4-6194-EF45-A1B2-BD2C86B9DA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3650" y="2030330"/>
            <a:ext cx="647145" cy="647145"/>
          </a:xfrm>
          <a:prstGeom prst="rect">
            <a:avLst/>
          </a:prstGeom>
        </p:spPr>
      </p:pic>
      <p:pic>
        <p:nvPicPr>
          <p:cNvPr id="4" name="그림 3" descr="블랙, 어둠이(가) 표시된 사진&#10;&#10;자동 생성된 설명">
            <a:extLst>
              <a:ext uri="{FF2B5EF4-FFF2-40B4-BE49-F238E27FC236}">
                <a16:creationId xmlns:a16="http://schemas.microsoft.com/office/drawing/2014/main" id="{9CF5AE07-4D9B-682C-2CFF-7E63090563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445" y="4149252"/>
            <a:ext cx="647145" cy="647145"/>
          </a:xfrm>
          <a:prstGeom prst="rect">
            <a:avLst/>
          </a:prstGeom>
        </p:spPr>
      </p:pic>
      <p:sp>
        <p:nvSpPr>
          <p:cNvPr id="5" name="직사각형 15">
            <a:extLst>
              <a:ext uri="{FF2B5EF4-FFF2-40B4-BE49-F238E27FC236}">
                <a16:creationId xmlns:a16="http://schemas.microsoft.com/office/drawing/2014/main" id="{3F8A2121-1D49-D92A-6552-FB1A4B8A4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075" y="5535459"/>
            <a:ext cx="9827851" cy="114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메인 메모리가 가득 찼으면</a:t>
            </a:r>
            <a:r>
              <a:rPr lang="en-US" altLang="ko-KR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? </a:t>
            </a:r>
            <a:r>
              <a:rPr lang="ko-KR" altLang="en-US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자주 안 쓰이는 프레임의 데이터와 </a:t>
            </a:r>
            <a:r>
              <a:rPr lang="ko-KR" altLang="en-US" sz="24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교체해야한다</a:t>
            </a:r>
            <a:endParaRPr lang="en-US" altLang="ko-KR" sz="24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-&gt; </a:t>
            </a:r>
            <a:r>
              <a:rPr lang="ko-KR" altLang="en-US" sz="2400" b="1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페이지 교체 알고리즘</a:t>
            </a:r>
            <a:endParaRPr lang="en-US" altLang="ko-KR" sz="2400" b="1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712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-0.03398 0.12754 C -0.04088 0.15509 -0.05507 0.18657 -0.07265 0.21273 C -0.09323 0.24352 -0.1125 0.26227 -0.12825 0.26852 L -0.20416 0.30486 " pathEditMode="relative" rAng="19200000" ptsTypes="AAAAA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76" y="182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5 -0.00371 L 0.06263 -0.06111 C 0.07708 -0.07269 0.09505 -0.09676 0.11263 -0.125 C 0.13203 -0.15741 0.14596 -0.18681 0.15325 -0.21204 L 0.19049 -0.32824 " pathEditMode="relative" rAng="19020000" ptsTypes="AAA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7" y="-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473ED7-42A1-2BEC-EC38-0B7ACDCB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39" y="402179"/>
              <a:ext cx="115916" cy="1159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운영체제 가상메모리 </a:t>
            </a:r>
            <a:r>
              <a:rPr lang="ko-KR" altLang="en-US" kern="0" dirty="0" err="1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페이징</a:t>
            </a: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시뮬레이터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1B86-CCF4-2383-28F1-8AA9B1FFE831}"/>
              </a:ext>
            </a:extLst>
          </p:cNvPr>
          <p:cNvSpPr txBox="1"/>
          <p:nvPr/>
        </p:nvSpPr>
        <p:spPr>
          <a:xfrm>
            <a:off x="796239" y="914935"/>
            <a:ext cx="61595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1524000" algn="l"/>
                <a:tab pos="2419350" algn="l"/>
              </a:tabLst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1. </a:t>
            </a:r>
            <a:r>
              <a:rPr lang="ko-KR" altLang="en-US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프로그램 목적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5" name="직사각형 15">
            <a:extLst>
              <a:ext uri="{FF2B5EF4-FFF2-40B4-BE49-F238E27FC236}">
                <a16:creationId xmlns:a16="http://schemas.microsoft.com/office/drawing/2014/main" id="{3F8A2121-1D49-D92A-6552-FB1A4B8A4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16" y="1529298"/>
            <a:ext cx="8244584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2400" b="1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가상메모리와 </a:t>
            </a:r>
            <a:r>
              <a:rPr lang="ko-KR" altLang="en-US" sz="2400" b="1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페이징기법을</a:t>
            </a:r>
            <a:r>
              <a:rPr lang="ko-KR" altLang="en-US" sz="2400" b="1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이해하기 위한 시뮬레이션 프로그램</a:t>
            </a:r>
            <a:endParaRPr lang="en-US" altLang="ko-KR" sz="2400" b="1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0" name="직사각형 15">
            <a:extLst>
              <a:ext uri="{FF2B5EF4-FFF2-40B4-BE49-F238E27FC236}">
                <a16:creationId xmlns:a16="http://schemas.microsoft.com/office/drawing/2014/main" id="{EFFC747E-8E92-1D85-FD67-488ACDC61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15" y="2212690"/>
            <a:ext cx="10208851" cy="143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- </a:t>
            </a:r>
            <a:r>
              <a:rPr lang="ko-KR" altLang="en-US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큐를 이용한 </a:t>
            </a:r>
            <a:r>
              <a:rPr lang="en-US" altLang="ko-KR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FIFO </a:t>
            </a:r>
            <a:r>
              <a:rPr lang="ko-KR" altLang="en-US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페이지 교체 알고리즘 적용</a:t>
            </a:r>
            <a:r>
              <a:rPr lang="en-US" altLang="ko-KR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( </a:t>
            </a:r>
            <a:r>
              <a:rPr lang="ko-KR" altLang="en-US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페이지 교체 발생시 가장 오래된 페이지를 교체 </a:t>
            </a:r>
            <a:r>
              <a:rPr lang="en-US" altLang="ko-KR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)</a:t>
            </a:r>
            <a:br>
              <a:rPr lang="en-US" altLang="ko-KR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</a:br>
            <a:r>
              <a:rPr lang="en-US" altLang="ko-KR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-</a:t>
            </a:r>
            <a:r>
              <a:rPr lang="ko-KR" altLang="en-US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페이지테이블을 </a:t>
            </a:r>
            <a:r>
              <a:rPr lang="ko-KR" altLang="en-US" sz="20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체이닝</a:t>
            </a:r>
            <a:r>
              <a:rPr lang="ko-KR" altLang="en-US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해시 자료구조로 구현하여 메모리감소와 충돌</a:t>
            </a:r>
            <a:r>
              <a:rPr lang="en-US" altLang="ko-KR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(collision)</a:t>
            </a:r>
            <a:r>
              <a:rPr lang="ko-KR" altLang="en-US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방지</a:t>
            </a:r>
            <a:endParaRPr lang="en-US" altLang="ko-KR" sz="20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- </a:t>
            </a:r>
            <a:r>
              <a:rPr lang="ko-KR" altLang="en-US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실제 운영체제 환경과 다르지만 원리 이해 목적</a:t>
            </a:r>
            <a:endParaRPr lang="en-US" altLang="ko-KR" sz="20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34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38111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473ED7-42A1-2BEC-EC38-0B7ACDCB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39" y="402179"/>
              <a:ext cx="115916" cy="1159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운영체제 가상메모리 </a:t>
            </a:r>
            <a:r>
              <a:rPr lang="ko-KR" altLang="en-US" kern="0" dirty="0" err="1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페이징</a:t>
            </a:r>
            <a:r>
              <a:rPr lang="ko-KR" altLang="en-US" kern="0" dirty="0">
                <a:ln w="9525">
                  <a:noFill/>
                </a:ln>
                <a:solidFill>
                  <a:prstClr val="white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 시뮬레이터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1B86-CCF4-2383-28F1-8AA9B1FFE831}"/>
              </a:ext>
            </a:extLst>
          </p:cNvPr>
          <p:cNvSpPr txBox="1"/>
          <p:nvPr/>
        </p:nvSpPr>
        <p:spPr>
          <a:xfrm>
            <a:off x="796239" y="914935"/>
            <a:ext cx="61595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1524000" algn="l"/>
                <a:tab pos="2419350" algn="l"/>
              </a:tabLst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2. </a:t>
            </a:r>
            <a:r>
              <a:rPr lang="ko-KR" altLang="en-US" sz="2400" b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제작과정 및 코드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5" name="직사각형 15">
            <a:extLst>
              <a:ext uri="{FF2B5EF4-FFF2-40B4-BE49-F238E27FC236}">
                <a16:creationId xmlns:a16="http://schemas.microsoft.com/office/drawing/2014/main" id="{3F8A2121-1D49-D92A-6552-FB1A4B8A4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003" y="1135228"/>
            <a:ext cx="1639993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Simulator</a:t>
            </a:r>
          </a:p>
        </p:txBody>
      </p:sp>
      <p:sp>
        <p:nvSpPr>
          <p:cNvPr id="4" name="직사각형 15">
            <a:extLst>
              <a:ext uri="{FF2B5EF4-FFF2-40B4-BE49-F238E27FC236}">
                <a16:creationId xmlns:a16="http://schemas.microsoft.com/office/drawing/2014/main" id="{87D0CE58-E763-AEB3-DADC-7F0B2586E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39" y="1891248"/>
            <a:ext cx="621523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OS</a:t>
            </a:r>
          </a:p>
        </p:txBody>
      </p:sp>
      <p:sp>
        <p:nvSpPr>
          <p:cNvPr id="11" name="직사각형 15">
            <a:extLst>
              <a:ext uri="{FF2B5EF4-FFF2-40B4-BE49-F238E27FC236}">
                <a16:creationId xmlns:a16="http://schemas.microsoft.com/office/drawing/2014/main" id="{07BE752D-E532-A5EA-3A0B-8958516BE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151" y="3703094"/>
            <a:ext cx="1306677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Process</a:t>
            </a:r>
          </a:p>
        </p:txBody>
      </p:sp>
      <p:sp>
        <p:nvSpPr>
          <p:cNvPr id="13" name="직사각형 15">
            <a:extLst>
              <a:ext uri="{FF2B5EF4-FFF2-40B4-BE49-F238E27FC236}">
                <a16:creationId xmlns:a16="http://schemas.microsoft.com/office/drawing/2014/main" id="{3B1BA2CA-D642-8B97-8C99-E9BCA347F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360" y="3682656"/>
            <a:ext cx="1900410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FrameTable</a:t>
            </a:r>
            <a:endParaRPr lang="en-US" altLang="ko-KR" sz="24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4" name="직사각형 15">
            <a:extLst>
              <a:ext uri="{FF2B5EF4-FFF2-40B4-BE49-F238E27FC236}">
                <a16:creationId xmlns:a16="http://schemas.microsoft.com/office/drawing/2014/main" id="{B212059A-817C-265F-04DF-F40CFD7CB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562" y="4551329"/>
            <a:ext cx="2518790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HashPageTable</a:t>
            </a:r>
            <a:endParaRPr lang="en-US" altLang="ko-KR" sz="24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5" name="직사각형 15">
            <a:extLst>
              <a:ext uri="{FF2B5EF4-FFF2-40B4-BE49-F238E27FC236}">
                <a16:creationId xmlns:a16="http://schemas.microsoft.com/office/drawing/2014/main" id="{1EEAD662-8308-8D08-1C1E-22A13A3F3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39" y="4551328"/>
            <a:ext cx="956991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Page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1934BF-8CC6-B49B-0CA0-4E7ACF81F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052" y="4551327"/>
            <a:ext cx="1170308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Frame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E1203A-7317-4AB8-0A81-24009ABB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690" y="4551327"/>
            <a:ext cx="1170308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Queue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D178DB-CFBF-85A6-6A5C-BA4956232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572" y="5543041"/>
            <a:ext cx="2142769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HashChaning</a:t>
            </a:r>
            <a:endParaRPr lang="en-US" altLang="ko-KR" sz="24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9" name="직사각형 15">
            <a:extLst>
              <a:ext uri="{FF2B5EF4-FFF2-40B4-BE49-F238E27FC236}">
                <a16:creationId xmlns:a16="http://schemas.microsoft.com/office/drawing/2014/main" id="{7D614EFD-12E8-EC47-88B8-A6B2E8170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553" y="2701127"/>
            <a:ext cx="962891" cy="59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4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MMU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D9DDA9-A22E-EA70-5673-82DC15826C3C}"/>
              </a:ext>
            </a:extLst>
          </p:cNvPr>
          <p:cNvCxnSpPr/>
          <p:nvPr/>
        </p:nvCxnSpPr>
        <p:spPr>
          <a:xfrm>
            <a:off x="6096000" y="1726287"/>
            <a:ext cx="0" cy="3009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4FCA60-8258-5938-6378-E4316CC29C2B}"/>
              </a:ext>
            </a:extLst>
          </p:cNvPr>
          <p:cNvCxnSpPr/>
          <p:nvPr/>
        </p:nvCxnSpPr>
        <p:spPr>
          <a:xfrm>
            <a:off x="6099544" y="2482307"/>
            <a:ext cx="0" cy="3009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4B0272B-8E57-A023-051F-C491E29BF58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370262" y="4294153"/>
            <a:ext cx="1316228" cy="41090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736052D-9BBB-B53E-28F4-8A5DDD142E3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686490" y="4294153"/>
            <a:ext cx="1316227" cy="40065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2E9C68F-20AF-46EE-C866-424EE289B155}"/>
              </a:ext>
            </a:extLst>
          </p:cNvPr>
          <p:cNvCxnSpPr>
            <a:cxnSpLocks/>
          </p:cNvCxnSpPr>
          <p:nvPr/>
        </p:nvCxnSpPr>
        <p:spPr>
          <a:xfrm flipH="1">
            <a:off x="8189279" y="4273715"/>
            <a:ext cx="1316228" cy="41090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9BB5EE7-0BFD-D260-D5F1-03FE30FD2626}"/>
              </a:ext>
            </a:extLst>
          </p:cNvPr>
          <p:cNvCxnSpPr>
            <a:cxnSpLocks/>
          </p:cNvCxnSpPr>
          <p:nvPr/>
        </p:nvCxnSpPr>
        <p:spPr>
          <a:xfrm>
            <a:off x="9505507" y="4273715"/>
            <a:ext cx="1316227" cy="40065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937E37B-AFAD-4E33-E1C6-76E43B629503}"/>
              </a:ext>
            </a:extLst>
          </p:cNvPr>
          <p:cNvCxnSpPr/>
          <p:nvPr/>
        </p:nvCxnSpPr>
        <p:spPr>
          <a:xfrm>
            <a:off x="4002717" y="5242054"/>
            <a:ext cx="0" cy="3009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F6D9A18-6347-7AAC-E659-6108C96E9A52}"/>
              </a:ext>
            </a:extLst>
          </p:cNvPr>
          <p:cNvCxnSpPr>
            <a:cxnSpLocks/>
          </p:cNvCxnSpPr>
          <p:nvPr/>
        </p:nvCxnSpPr>
        <p:spPr>
          <a:xfrm>
            <a:off x="4034484" y="4000690"/>
            <a:ext cx="41973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70218D9-6315-E7DF-BD75-A17BA8476FD5}"/>
              </a:ext>
            </a:extLst>
          </p:cNvPr>
          <p:cNvSpPr/>
          <p:nvPr/>
        </p:nvSpPr>
        <p:spPr>
          <a:xfrm>
            <a:off x="796239" y="2781042"/>
            <a:ext cx="10594755" cy="37037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15">
            <a:extLst>
              <a:ext uri="{FF2B5EF4-FFF2-40B4-BE49-F238E27FC236}">
                <a16:creationId xmlns:a16="http://schemas.microsoft.com/office/drawing/2014/main" id="{3374C671-A107-D4B0-1886-F007405D3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302" y="2979371"/>
            <a:ext cx="1900410" cy="5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20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물리적메모리</a:t>
            </a:r>
            <a:endParaRPr lang="en-US" altLang="ko-KR" sz="20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79" name="직사각형 15">
            <a:extLst>
              <a:ext uri="{FF2B5EF4-FFF2-40B4-BE49-F238E27FC236}">
                <a16:creationId xmlns:a16="http://schemas.microsoft.com/office/drawing/2014/main" id="{1B47BD5D-D792-7087-B603-1D6E69A14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603" y="3029702"/>
            <a:ext cx="1900410" cy="5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200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논리적메모리</a:t>
            </a:r>
            <a:endParaRPr lang="en-US" altLang="ko-KR" sz="20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80" name="직사각형 15">
            <a:extLst>
              <a:ext uri="{FF2B5EF4-FFF2-40B4-BE49-F238E27FC236}">
                <a16:creationId xmlns:a16="http://schemas.microsoft.com/office/drawing/2014/main" id="{3B293404-C6C4-9391-B1BB-B99E80D5C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412" y="776646"/>
            <a:ext cx="5857576" cy="424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6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*</a:t>
            </a:r>
            <a:r>
              <a:rPr lang="en-US" altLang="ko-KR" sz="16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HashChaning</a:t>
            </a:r>
            <a:r>
              <a:rPr lang="ko-KR" altLang="en-US" sz="16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과 </a:t>
            </a:r>
            <a:r>
              <a:rPr lang="en-US" altLang="ko-KR" sz="16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Queue</a:t>
            </a:r>
            <a:r>
              <a:rPr lang="ko-KR" altLang="en-US" sz="16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는 </a:t>
            </a:r>
            <a:r>
              <a:rPr lang="en-US" altLang="ko-KR" sz="1600" dirty="0" err="1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SingleLinkedList</a:t>
            </a:r>
            <a:r>
              <a:rPr lang="ko-KR" altLang="en-US" sz="1600" dirty="0">
                <a:solidFill>
                  <a:srgbClr val="40404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로 구현</a:t>
            </a:r>
            <a:endParaRPr lang="en-US" altLang="ko-KR" sz="1600" dirty="0">
              <a:solidFill>
                <a:srgbClr val="40404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9574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548</Words>
  <Application>Microsoft Office PowerPoint</Application>
  <PresentationFormat>와이드스크린</PresentationFormat>
  <Paragraphs>175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Spoqa Han Sans Neo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김민기</cp:lastModifiedBy>
  <cp:revision>11</cp:revision>
  <dcterms:created xsi:type="dcterms:W3CDTF">2023-07-19T05:52:30Z</dcterms:created>
  <dcterms:modified xsi:type="dcterms:W3CDTF">2023-08-16T13:33:01Z</dcterms:modified>
</cp:coreProperties>
</file>