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Thin"/>
      <p:regular r:id="rId16"/>
      <p:bold r:id="rId17"/>
      <p:italic r:id="rId18"/>
      <p:boldItalic r:id="rId19"/>
    </p:embeddedFont>
    <p:embeddedFont>
      <p:font typeface="Roboto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Light-regular.fntdata"/><Relationship Id="rId11" Type="http://schemas.openxmlformats.org/officeDocument/2006/relationships/slide" Target="slides/slide6.xml"/><Relationship Id="rId22" Type="http://schemas.openxmlformats.org/officeDocument/2006/relationships/font" Target="fonts/RobotoLight-italic.fntdata"/><Relationship Id="rId10" Type="http://schemas.openxmlformats.org/officeDocument/2006/relationships/slide" Target="slides/slide5.xml"/><Relationship Id="rId21" Type="http://schemas.openxmlformats.org/officeDocument/2006/relationships/font" Target="fonts/Roboto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Thin-bold.fntdata"/><Relationship Id="rId16" Type="http://schemas.openxmlformats.org/officeDocument/2006/relationships/font" Target="fonts/RobotoThin-regular.fntdata"/><Relationship Id="rId5" Type="http://schemas.openxmlformats.org/officeDocument/2006/relationships/notesMaster" Target="notesMasters/notesMaster1.xml"/><Relationship Id="rId19" Type="http://schemas.openxmlformats.org/officeDocument/2006/relationships/font" Target="fonts/RobotoThin-boldItalic.fntdata"/><Relationship Id="rId6" Type="http://schemas.openxmlformats.org/officeDocument/2006/relationships/slide" Target="slides/slide1.xml"/><Relationship Id="rId18" Type="http://schemas.openxmlformats.org/officeDocument/2006/relationships/font" Target="fonts/RobotoThin-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6952d328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6952d328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6952d328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6952d328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6952d328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6952d328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6952d328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6952d328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6952d328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952d328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6952d328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6952d328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6952d328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952d328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6952d328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6952d328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6952d328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6952d328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cf9fa579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cf9fa57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freedrinkingwater.com/water_quality/quality2/j-19-08-key-factors-influencing-water-quality.htm" TargetMode="External"/><Relationship Id="rId4" Type="http://schemas.openxmlformats.org/officeDocument/2006/relationships/hyperlink" Target="http://www.usnews.com/news/best-states/rankings/natural-environment/air-water-qual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57" name="Google Shape;57;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8" name="Google Shape;58;p13"/>
          <p:cNvSpPr/>
          <p:nvPr/>
        </p:nvSpPr>
        <p:spPr>
          <a:xfrm>
            <a:off x="0" y="0"/>
            <a:ext cx="45720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490500" y="1233175"/>
            <a:ext cx="3591000" cy="17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Roboto Light"/>
                <a:ea typeface="Roboto Light"/>
                <a:cs typeface="Roboto Light"/>
                <a:sym typeface="Roboto Light"/>
              </a:rPr>
              <a:t>What affects the quality of water?</a:t>
            </a:r>
            <a:endParaRPr sz="3600">
              <a:solidFill>
                <a:srgbClr val="FFFFFF"/>
              </a:solidFill>
              <a:latin typeface="Roboto Light"/>
              <a:ea typeface="Roboto Light"/>
              <a:cs typeface="Roboto Light"/>
              <a:sym typeface="Roboto Light"/>
            </a:endParaRPr>
          </a:p>
        </p:txBody>
      </p:sp>
      <p:sp>
        <p:nvSpPr>
          <p:cNvPr id="60" name="Google Shape;60;p13"/>
          <p:cNvSpPr txBox="1"/>
          <p:nvPr/>
        </p:nvSpPr>
        <p:spPr>
          <a:xfrm>
            <a:off x="1125575" y="3167250"/>
            <a:ext cx="2382000" cy="7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Thin"/>
                <a:ea typeface="Roboto Thin"/>
                <a:cs typeface="Roboto Thin"/>
                <a:sym typeface="Roboto Thin"/>
              </a:rPr>
              <a:t>Jay Kim</a:t>
            </a:r>
            <a:endParaRPr sz="2000">
              <a:solidFill>
                <a:srgbClr val="FFFFFF"/>
              </a:solidFill>
              <a:latin typeface="Roboto Thin"/>
              <a:ea typeface="Roboto Thin"/>
              <a:cs typeface="Roboto Thin"/>
              <a:sym typeface="Roboto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Works Cited</a:t>
            </a:r>
            <a:endParaRPr>
              <a:latin typeface="Roboto Light"/>
              <a:ea typeface="Roboto Light"/>
              <a:cs typeface="Roboto Light"/>
              <a:sym typeface="Roboto Light"/>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200">
                <a:latin typeface="Roboto Thin"/>
                <a:ea typeface="Roboto Thin"/>
                <a:cs typeface="Roboto Thin"/>
                <a:sym typeface="Roboto Thin"/>
              </a:rPr>
              <a:t>“What Are the Key Factors That Influence Water Quality?” </a:t>
            </a:r>
            <a:r>
              <a:rPr i="1" lang="en" sz="1200">
                <a:latin typeface="Roboto Thin"/>
                <a:ea typeface="Roboto Thin"/>
                <a:cs typeface="Roboto Thin"/>
                <a:sym typeface="Roboto Thin"/>
              </a:rPr>
              <a:t>Water Quality Information - What Are the Key Factors That Influence Water Quality? | APEC Water</a:t>
            </a:r>
            <a:r>
              <a:rPr lang="en" sz="1200">
                <a:latin typeface="Roboto Thin"/>
                <a:ea typeface="Roboto Thin"/>
                <a:cs typeface="Roboto Thin"/>
                <a:sym typeface="Roboto Thin"/>
              </a:rPr>
              <a:t>, </a:t>
            </a:r>
            <a:r>
              <a:rPr lang="en" sz="1200" u="sng">
                <a:solidFill>
                  <a:schemeClr val="hlink"/>
                </a:solidFill>
                <a:latin typeface="Roboto Thin"/>
                <a:ea typeface="Roboto Thin"/>
                <a:cs typeface="Roboto Thin"/>
                <a:sym typeface="Roboto Thin"/>
                <a:hlinkClick r:id="rId3"/>
              </a:rPr>
              <a:t>www.freedrinkingwater.com/water_quality/quality2/j-19-08-key-factors-influencing-water-quality.htm</a:t>
            </a:r>
            <a:r>
              <a:rPr lang="en" sz="1200">
                <a:latin typeface="Roboto Thin"/>
                <a:ea typeface="Roboto Thin"/>
                <a:cs typeface="Roboto Thin"/>
                <a:sym typeface="Roboto Thin"/>
              </a:rPr>
              <a:t>.</a:t>
            </a:r>
            <a:endParaRPr sz="1200">
              <a:latin typeface="Roboto Thin"/>
              <a:ea typeface="Roboto Thin"/>
              <a:cs typeface="Roboto Thin"/>
              <a:sym typeface="Roboto Thin"/>
            </a:endParaRPr>
          </a:p>
          <a:p>
            <a:pPr indent="0" lvl="0" marL="457200" rtl="0" algn="l">
              <a:spcBef>
                <a:spcPts val="1200"/>
              </a:spcBef>
              <a:spcAft>
                <a:spcPts val="0"/>
              </a:spcAft>
              <a:buNone/>
            </a:pPr>
            <a:r>
              <a:rPr lang="en" sz="1200">
                <a:latin typeface="Roboto Thin"/>
                <a:ea typeface="Roboto Thin"/>
                <a:cs typeface="Roboto Thin"/>
                <a:sym typeface="Roboto Thin"/>
              </a:rPr>
              <a:t>“These States Have the Best Air and Water Quality in the U.S.” U</a:t>
            </a:r>
            <a:r>
              <a:rPr i="1" lang="en" sz="1200">
                <a:latin typeface="Roboto Thin"/>
                <a:ea typeface="Roboto Thin"/>
                <a:cs typeface="Roboto Thin"/>
                <a:sym typeface="Roboto Thin"/>
              </a:rPr>
              <a:t>.S. News &amp;amp; World Report, U.S. News &amp;amp; World Report</a:t>
            </a:r>
            <a:r>
              <a:rPr lang="en" sz="1200">
                <a:latin typeface="Roboto Thin"/>
                <a:ea typeface="Roboto Thin"/>
                <a:cs typeface="Roboto Thin"/>
                <a:sym typeface="Roboto Thin"/>
              </a:rPr>
              <a:t>, </a:t>
            </a:r>
            <a:r>
              <a:rPr lang="en" sz="1200" u="sng">
                <a:solidFill>
                  <a:schemeClr val="hlink"/>
                </a:solidFill>
                <a:latin typeface="Roboto Thin"/>
                <a:ea typeface="Roboto Thin"/>
                <a:cs typeface="Roboto Thin"/>
                <a:sym typeface="Roboto Thin"/>
                <a:hlinkClick r:id="rId4"/>
              </a:rPr>
              <a:t>www.usnews.com/news/best-states/rankings/natural-environment/air-water-quality</a:t>
            </a:r>
            <a:r>
              <a:rPr lang="en" sz="1200">
                <a:latin typeface="Roboto Thin"/>
                <a:ea typeface="Roboto Thin"/>
                <a:cs typeface="Roboto Thin"/>
                <a:sym typeface="Roboto Thin"/>
              </a:rPr>
              <a:t>.</a:t>
            </a:r>
            <a:endParaRPr sz="1200">
              <a:latin typeface="Roboto Thin"/>
              <a:ea typeface="Roboto Thin"/>
              <a:cs typeface="Roboto Thin"/>
              <a:sym typeface="Roboto Thin"/>
            </a:endParaRPr>
          </a:p>
          <a:p>
            <a:pPr indent="0" lvl="0" marL="457200" rtl="0" algn="l">
              <a:spcBef>
                <a:spcPts val="1600"/>
              </a:spcBef>
              <a:spcAft>
                <a:spcPts val="0"/>
              </a:spcAft>
              <a:buNone/>
            </a:pPr>
            <a:r>
              <a:t/>
            </a:r>
            <a:endParaRPr sz="1200">
              <a:latin typeface="Roboto Thin"/>
              <a:ea typeface="Roboto Thin"/>
              <a:cs typeface="Roboto Thin"/>
              <a:sym typeface="Roboto Thin"/>
            </a:endParaRPr>
          </a:p>
          <a:p>
            <a:pPr indent="0" lvl="0" marL="0" rtl="0" algn="l">
              <a:spcBef>
                <a:spcPts val="1600"/>
              </a:spcBef>
              <a:spcAft>
                <a:spcPts val="0"/>
              </a:spcAft>
              <a:buNone/>
            </a:pPr>
            <a:r>
              <a:t/>
            </a:r>
            <a:endParaRPr>
              <a:latin typeface="Roboto Thin"/>
              <a:ea typeface="Roboto Thin"/>
              <a:cs typeface="Roboto Thin"/>
              <a:sym typeface="Roboto Thin"/>
            </a:endParaRPr>
          </a:p>
          <a:p>
            <a:pPr indent="0" lvl="0" marL="0" rtl="0" algn="l">
              <a:spcBef>
                <a:spcPts val="1600"/>
              </a:spcBef>
              <a:spcAft>
                <a:spcPts val="1600"/>
              </a:spcAft>
              <a:buNone/>
            </a:pPr>
            <a:r>
              <a:t/>
            </a:r>
            <a:endParaRPr>
              <a:latin typeface="Roboto Thin"/>
              <a:ea typeface="Roboto Thin"/>
              <a:cs typeface="Roboto Thin"/>
              <a:sym typeface="Roboto Th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Research Questions</a:t>
            </a:r>
            <a:endParaRPr>
              <a:latin typeface="Roboto Light"/>
              <a:ea typeface="Roboto Light"/>
              <a:cs typeface="Roboto Light"/>
              <a:sym typeface="Roboto Light"/>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Thin"/>
                <a:ea typeface="Roboto Thin"/>
                <a:cs typeface="Roboto Thin"/>
                <a:sym typeface="Roboto Thin"/>
              </a:rPr>
              <a:t>What are the defining features related to poor water quality by state?</a:t>
            </a:r>
            <a:endParaRPr sz="2000">
              <a:latin typeface="Roboto Thin"/>
              <a:ea typeface="Roboto Thin"/>
              <a:cs typeface="Roboto Thin"/>
              <a:sym typeface="Roboto Thin"/>
            </a:endParaRPr>
          </a:p>
          <a:p>
            <a:pPr indent="0" lvl="0" marL="0" rtl="0" algn="l">
              <a:spcBef>
                <a:spcPts val="1600"/>
              </a:spcBef>
              <a:spcAft>
                <a:spcPts val="0"/>
              </a:spcAft>
              <a:buNone/>
            </a:pPr>
            <a:r>
              <a:rPr lang="en" sz="2000">
                <a:latin typeface="Roboto Thin"/>
                <a:ea typeface="Roboto Thin"/>
                <a:cs typeface="Roboto Thin"/>
                <a:sym typeface="Roboto Thin"/>
              </a:rPr>
              <a:t>Which of these factors should agencies focus efforts on to maximize improvements in </a:t>
            </a:r>
            <a:r>
              <a:rPr lang="en" sz="2000">
                <a:latin typeface="Roboto Thin"/>
                <a:ea typeface="Roboto Thin"/>
                <a:cs typeface="Roboto Thin"/>
                <a:sym typeface="Roboto Thin"/>
              </a:rPr>
              <a:t>water quality?</a:t>
            </a:r>
            <a:endParaRPr sz="2000">
              <a:latin typeface="Roboto Thin"/>
              <a:ea typeface="Roboto Thin"/>
              <a:cs typeface="Roboto Thin"/>
              <a:sym typeface="Roboto Thi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555600"/>
            <a:ext cx="31041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What is water quality ranking?</a:t>
            </a:r>
            <a:endParaRPr>
              <a:latin typeface="Roboto Light"/>
              <a:ea typeface="Roboto Light"/>
              <a:cs typeface="Roboto Light"/>
              <a:sym typeface="Roboto Light"/>
            </a:endParaRPr>
          </a:p>
        </p:txBody>
      </p:sp>
      <p:sp>
        <p:nvSpPr>
          <p:cNvPr id="72" name="Google Shape;72;p15"/>
          <p:cNvSpPr txBox="1"/>
          <p:nvPr>
            <p:ph idx="1" type="body"/>
          </p:nvPr>
        </p:nvSpPr>
        <p:spPr>
          <a:xfrm>
            <a:off x="311700" y="1389600"/>
            <a:ext cx="3104100" cy="31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Thin"/>
              <a:buChar char="-"/>
            </a:pPr>
            <a:r>
              <a:rPr lang="en" sz="1600">
                <a:latin typeface="Roboto Thin"/>
                <a:ea typeface="Roboto Thin"/>
                <a:cs typeface="Roboto Thin"/>
                <a:sym typeface="Roboto Thin"/>
              </a:rPr>
              <a:t>Water quality ranking strongly depends on drinking water violation points</a:t>
            </a:r>
            <a:endParaRPr sz="1600">
              <a:latin typeface="Roboto Thin"/>
              <a:ea typeface="Roboto Thin"/>
              <a:cs typeface="Roboto Thin"/>
              <a:sym typeface="Roboto Thin"/>
            </a:endParaRPr>
          </a:p>
          <a:p>
            <a:pPr indent="-330200" lvl="0" marL="457200" rtl="0" algn="l">
              <a:spcBef>
                <a:spcPts val="0"/>
              </a:spcBef>
              <a:spcAft>
                <a:spcPts val="0"/>
              </a:spcAft>
              <a:buSzPts val="1600"/>
              <a:buFont typeface="Roboto Thin"/>
              <a:buChar char="-"/>
            </a:pPr>
            <a:r>
              <a:rPr lang="en" sz="1600">
                <a:latin typeface="Roboto Thin"/>
                <a:ea typeface="Roboto Thin"/>
                <a:cs typeface="Roboto Thin"/>
                <a:sym typeface="Roboto Thin"/>
              </a:rPr>
              <a:t>Drinking water violation points are a “weighted point system”, which tracks the violations that include “contaminants and treatment”.</a:t>
            </a:r>
            <a:endParaRPr sz="1600">
              <a:latin typeface="Roboto Thin"/>
              <a:ea typeface="Roboto Thin"/>
              <a:cs typeface="Roboto Thin"/>
              <a:sym typeface="Roboto Thin"/>
            </a:endParaRPr>
          </a:p>
        </p:txBody>
      </p:sp>
      <p:pic>
        <p:nvPicPr>
          <p:cNvPr id="73" name="Google Shape;73;p15"/>
          <p:cNvPicPr preferRelativeResize="0"/>
          <p:nvPr/>
        </p:nvPicPr>
        <p:blipFill>
          <a:blip r:embed="rId3">
            <a:alphaModFix/>
          </a:blip>
          <a:stretch>
            <a:fillRect/>
          </a:stretch>
        </p:blipFill>
        <p:spPr>
          <a:xfrm>
            <a:off x="3889485" y="791888"/>
            <a:ext cx="4844865" cy="355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4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boto Light"/>
                <a:ea typeface="Roboto Light"/>
                <a:cs typeface="Roboto Light"/>
                <a:sym typeface="Roboto Light"/>
              </a:rPr>
              <a:t>How much do industrial toxins affect the quality of water?</a:t>
            </a:r>
            <a:endParaRPr sz="2500">
              <a:latin typeface="Roboto Light"/>
              <a:ea typeface="Roboto Light"/>
              <a:cs typeface="Roboto Light"/>
              <a:sym typeface="Roboto Light"/>
            </a:endParaRPr>
          </a:p>
          <a:p>
            <a:pPr indent="0" lvl="0" marL="0" rtl="0" algn="l">
              <a:spcBef>
                <a:spcPts val="0"/>
              </a:spcBef>
              <a:spcAft>
                <a:spcPts val="0"/>
              </a:spcAft>
              <a:buNone/>
            </a:pPr>
            <a:r>
              <a:t/>
            </a:r>
            <a:endParaRPr sz="2500">
              <a:latin typeface="Roboto Light"/>
              <a:ea typeface="Roboto Light"/>
              <a:cs typeface="Roboto Light"/>
              <a:sym typeface="Roboto Light"/>
            </a:endParaRPr>
          </a:p>
        </p:txBody>
      </p:sp>
      <p:sp>
        <p:nvSpPr>
          <p:cNvPr id="79" name="Google Shape;79;p16"/>
          <p:cNvSpPr txBox="1"/>
          <p:nvPr>
            <p:ph idx="1" type="body"/>
          </p:nvPr>
        </p:nvSpPr>
        <p:spPr>
          <a:xfrm>
            <a:off x="311700" y="1296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Font typeface="Roboto Light"/>
              <a:buChar char="-"/>
            </a:pPr>
            <a:r>
              <a:rPr lang="en">
                <a:latin typeface="Roboto Light"/>
                <a:ea typeface="Roboto Light"/>
                <a:cs typeface="Roboto Light"/>
                <a:sym typeface="Roboto Light"/>
              </a:rPr>
              <a:t>Surprisingly, there is no strong correlation between water quality and industrial toxins or the amount of pollution in the area.</a:t>
            </a:r>
            <a:endParaRPr>
              <a:latin typeface="Roboto Light"/>
              <a:ea typeface="Roboto Light"/>
              <a:cs typeface="Roboto Light"/>
              <a:sym typeface="Roboto Light"/>
            </a:endParaRPr>
          </a:p>
        </p:txBody>
      </p:sp>
      <p:pic>
        <p:nvPicPr>
          <p:cNvPr id="80" name="Google Shape;80;p16"/>
          <p:cNvPicPr preferRelativeResize="0"/>
          <p:nvPr/>
        </p:nvPicPr>
        <p:blipFill>
          <a:blip r:embed="rId3">
            <a:alphaModFix/>
          </a:blip>
          <a:stretch>
            <a:fillRect/>
          </a:stretch>
        </p:blipFill>
        <p:spPr>
          <a:xfrm>
            <a:off x="311700" y="1021600"/>
            <a:ext cx="4124961" cy="2797800"/>
          </a:xfrm>
          <a:prstGeom prst="rect">
            <a:avLst/>
          </a:prstGeom>
          <a:noFill/>
          <a:ln>
            <a:noFill/>
          </a:ln>
        </p:spPr>
      </p:pic>
      <p:pic>
        <p:nvPicPr>
          <p:cNvPr id="81" name="Google Shape;81;p16"/>
          <p:cNvPicPr preferRelativeResize="0"/>
          <p:nvPr/>
        </p:nvPicPr>
        <p:blipFill>
          <a:blip r:embed="rId4">
            <a:alphaModFix/>
          </a:blip>
          <a:stretch>
            <a:fillRect/>
          </a:stretch>
        </p:blipFill>
        <p:spPr>
          <a:xfrm>
            <a:off x="4843175" y="1021600"/>
            <a:ext cx="3989122" cy="279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196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Pollution VS. Industrial toxins in SQ. Miles?</a:t>
            </a:r>
            <a:endParaRPr/>
          </a:p>
        </p:txBody>
      </p:sp>
      <p:sp>
        <p:nvSpPr>
          <p:cNvPr id="87" name="Google Shape;87;p17"/>
          <p:cNvSpPr txBox="1"/>
          <p:nvPr>
            <p:ph idx="1" type="body"/>
          </p:nvPr>
        </p:nvSpPr>
        <p:spPr>
          <a:xfrm>
            <a:off x="311700" y="3978675"/>
            <a:ext cx="8520600" cy="824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Thin"/>
              <a:buChar char="-"/>
            </a:pPr>
            <a:r>
              <a:rPr lang="en" sz="2000">
                <a:latin typeface="Roboto Thin"/>
                <a:ea typeface="Roboto Thin"/>
                <a:cs typeface="Roboto Thin"/>
                <a:sym typeface="Roboto Thin"/>
              </a:rPr>
              <a:t>Meanwhile, there is a strong correlation between the pollution ranking and the amount of industrial toxins per square mile.</a:t>
            </a:r>
            <a:endParaRPr sz="2000">
              <a:latin typeface="Roboto Thin"/>
              <a:ea typeface="Roboto Thin"/>
              <a:cs typeface="Roboto Thin"/>
              <a:sym typeface="Roboto Thin"/>
            </a:endParaRPr>
          </a:p>
        </p:txBody>
      </p:sp>
      <p:pic>
        <p:nvPicPr>
          <p:cNvPr id="88" name="Google Shape;88;p17"/>
          <p:cNvPicPr preferRelativeResize="0"/>
          <p:nvPr/>
        </p:nvPicPr>
        <p:blipFill>
          <a:blip r:embed="rId3">
            <a:alphaModFix/>
          </a:blip>
          <a:stretch>
            <a:fillRect/>
          </a:stretch>
        </p:blipFill>
        <p:spPr>
          <a:xfrm>
            <a:off x="2481263" y="902238"/>
            <a:ext cx="4181475" cy="294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196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What factors can affect industrial toxins?</a:t>
            </a:r>
            <a:endParaRPr>
              <a:latin typeface="Roboto Light"/>
              <a:ea typeface="Roboto Light"/>
              <a:cs typeface="Roboto Light"/>
              <a:sym typeface="Roboto Light"/>
            </a:endParaRPr>
          </a:p>
        </p:txBody>
      </p:sp>
      <p:sp>
        <p:nvSpPr>
          <p:cNvPr id="94" name="Google Shape;94;p18"/>
          <p:cNvSpPr txBox="1"/>
          <p:nvPr>
            <p:ph idx="1" type="body"/>
          </p:nvPr>
        </p:nvSpPr>
        <p:spPr>
          <a:xfrm>
            <a:off x="311700" y="3996175"/>
            <a:ext cx="8520600" cy="794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Thin"/>
              <a:buChar char="-"/>
            </a:pPr>
            <a:r>
              <a:rPr lang="en" sz="2000">
                <a:latin typeface="Roboto Thin"/>
                <a:ea typeface="Roboto Thin"/>
                <a:cs typeface="Roboto Thin"/>
                <a:sym typeface="Roboto Thin"/>
              </a:rPr>
              <a:t>As GDP gets lower, there is a greater possibility of having higher levels of industrial toxins, and as GDP gets higher, that possibility decreases.</a:t>
            </a:r>
            <a:endParaRPr sz="2000">
              <a:latin typeface="Roboto Thin"/>
              <a:ea typeface="Roboto Thin"/>
              <a:cs typeface="Roboto Thin"/>
              <a:sym typeface="Roboto Thin"/>
            </a:endParaRPr>
          </a:p>
        </p:txBody>
      </p:sp>
      <p:pic>
        <p:nvPicPr>
          <p:cNvPr id="95" name="Google Shape;95;p18"/>
          <p:cNvPicPr preferRelativeResize="0"/>
          <p:nvPr/>
        </p:nvPicPr>
        <p:blipFill>
          <a:blip r:embed="rId3">
            <a:alphaModFix/>
          </a:blip>
          <a:stretch>
            <a:fillRect/>
          </a:stretch>
        </p:blipFill>
        <p:spPr>
          <a:xfrm>
            <a:off x="2433625" y="901475"/>
            <a:ext cx="4276725" cy="296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0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Then how do we increase</a:t>
            </a:r>
            <a:r>
              <a:rPr lang="en">
                <a:latin typeface="Roboto Light"/>
                <a:ea typeface="Roboto Light"/>
                <a:cs typeface="Roboto Light"/>
                <a:sym typeface="Roboto Light"/>
              </a:rPr>
              <a:t> GDP?</a:t>
            </a:r>
            <a:endParaRPr>
              <a:latin typeface="Roboto Light"/>
              <a:ea typeface="Roboto Light"/>
              <a:cs typeface="Roboto Light"/>
              <a:sym typeface="Roboto Light"/>
            </a:endParaRPr>
          </a:p>
        </p:txBody>
      </p:sp>
      <p:sp>
        <p:nvSpPr>
          <p:cNvPr id="101" name="Google Shape;101;p19"/>
          <p:cNvSpPr txBox="1"/>
          <p:nvPr>
            <p:ph idx="1" type="body"/>
          </p:nvPr>
        </p:nvSpPr>
        <p:spPr>
          <a:xfrm>
            <a:off x="311700" y="3913250"/>
            <a:ext cx="8520600" cy="109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latin typeface="Roboto Thin"/>
                <a:ea typeface="Roboto Thin"/>
                <a:cs typeface="Roboto Thin"/>
                <a:sym typeface="Roboto Thin"/>
              </a:rPr>
              <a:t>GDP tends to be higher in areas with larger populations and more highly educated individuals.</a:t>
            </a:r>
            <a:endParaRPr sz="2000">
              <a:latin typeface="Roboto Thin"/>
              <a:ea typeface="Roboto Thin"/>
              <a:cs typeface="Roboto Thin"/>
              <a:sym typeface="Roboto Thin"/>
            </a:endParaRPr>
          </a:p>
        </p:txBody>
      </p:sp>
      <p:pic>
        <p:nvPicPr>
          <p:cNvPr id="102" name="Google Shape;102;p19"/>
          <p:cNvPicPr preferRelativeResize="0"/>
          <p:nvPr/>
        </p:nvPicPr>
        <p:blipFill>
          <a:blip r:embed="rId3">
            <a:alphaModFix/>
          </a:blip>
          <a:stretch>
            <a:fillRect/>
          </a:stretch>
        </p:blipFill>
        <p:spPr>
          <a:xfrm>
            <a:off x="392625" y="1017725"/>
            <a:ext cx="3859075" cy="2756475"/>
          </a:xfrm>
          <a:prstGeom prst="rect">
            <a:avLst/>
          </a:prstGeom>
          <a:noFill/>
          <a:ln>
            <a:noFill/>
          </a:ln>
        </p:spPr>
      </p:pic>
      <p:pic>
        <p:nvPicPr>
          <p:cNvPr id="103" name="Google Shape;103;p19"/>
          <p:cNvPicPr preferRelativeResize="0"/>
          <p:nvPr/>
        </p:nvPicPr>
        <p:blipFill>
          <a:blip r:embed="rId4">
            <a:alphaModFix/>
          </a:blip>
          <a:stretch>
            <a:fillRect/>
          </a:stretch>
        </p:blipFill>
        <p:spPr>
          <a:xfrm>
            <a:off x="4742274" y="1017725"/>
            <a:ext cx="3859075" cy="2762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Conclusion</a:t>
            </a:r>
            <a:endParaRPr>
              <a:latin typeface="Roboto Light"/>
              <a:ea typeface="Roboto Light"/>
              <a:cs typeface="Roboto Light"/>
              <a:sym typeface="Roboto Light"/>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Thin"/>
                <a:ea typeface="Roboto Thin"/>
                <a:cs typeface="Roboto Thin"/>
                <a:sym typeface="Roboto Thin"/>
              </a:rPr>
              <a:t>According to the data, water quality had little to no correlation to any of the other factors (GDP, industrial toxins, pollution ranking, number of college educated) except </a:t>
            </a:r>
            <a:r>
              <a:rPr lang="en" sz="1700">
                <a:latin typeface="Roboto Thin"/>
                <a:ea typeface="Roboto Thin"/>
                <a:cs typeface="Roboto Thin"/>
                <a:sym typeface="Roboto Thin"/>
              </a:rPr>
              <a:t>drinking water violation points.</a:t>
            </a:r>
            <a:endParaRPr sz="1700">
              <a:latin typeface="Roboto Thin"/>
              <a:ea typeface="Roboto Thin"/>
              <a:cs typeface="Roboto Thin"/>
              <a:sym typeface="Roboto Thin"/>
            </a:endParaRPr>
          </a:p>
          <a:p>
            <a:pPr indent="0" lvl="0" marL="0" rtl="0" algn="l">
              <a:lnSpc>
                <a:spcPct val="100000"/>
              </a:lnSpc>
              <a:spcBef>
                <a:spcPts val="1600"/>
              </a:spcBef>
              <a:spcAft>
                <a:spcPts val="0"/>
              </a:spcAft>
              <a:buNone/>
            </a:pPr>
            <a:r>
              <a:rPr lang="en" sz="1600">
                <a:latin typeface="Roboto Thin"/>
                <a:ea typeface="Roboto Thin"/>
                <a:cs typeface="Roboto Thin"/>
                <a:sym typeface="Roboto Thin"/>
              </a:rPr>
              <a:t>Existing Relationship Summary:</a:t>
            </a:r>
            <a:endParaRPr sz="1600">
              <a:latin typeface="Roboto Thin"/>
              <a:ea typeface="Roboto Thin"/>
              <a:cs typeface="Roboto Thin"/>
              <a:sym typeface="Roboto Thin"/>
            </a:endParaRPr>
          </a:p>
          <a:p>
            <a:pPr indent="-323850" lvl="0" marL="457200" rtl="0" algn="l">
              <a:lnSpc>
                <a:spcPct val="150000"/>
              </a:lnSpc>
              <a:spcBef>
                <a:spcPts val="1600"/>
              </a:spcBef>
              <a:spcAft>
                <a:spcPts val="0"/>
              </a:spcAft>
              <a:buSzPts val="1500"/>
              <a:buFont typeface="Roboto Thin"/>
              <a:buChar char="●"/>
            </a:pPr>
            <a:r>
              <a:rPr lang="en" sz="1500">
                <a:latin typeface="Roboto Thin"/>
                <a:ea typeface="Roboto Thin"/>
                <a:cs typeface="Roboto Thin"/>
                <a:sym typeface="Roboto Thin"/>
              </a:rPr>
              <a:t>Industrial toxins &amp; pollution ranking: strong positive correlation</a:t>
            </a:r>
            <a:endParaRPr sz="1500">
              <a:latin typeface="Roboto Thin"/>
              <a:ea typeface="Roboto Thin"/>
              <a:cs typeface="Roboto Thin"/>
              <a:sym typeface="Roboto Thin"/>
            </a:endParaRPr>
          </a:p>
          <a:p>
            <a:pPr indent="-323850" lvl="0" marL="457200" rtl="0" algn="l">
              <a:lnSpc>
                <a:spcPct val="150000"/>
              </a:lnSpc>
              <a:spcBef>
                <a:spcPts val="0"/>
              </a:spcBef>
              <a:spcAft>
                <a:spcPts val="0"/>
              </a:spcAft>
              <a:buSzPts val="1500"/>
              <a:buFont typeface="Roboto Thin"/>
              <a:buChar char="●"/>
            </a:pPr>
            <a:r>
              <a:rPr lang="en" sz="1500">
                <a:latin typeface="Roboto Thin"/>
                <a:ea typeface="Roboto Thin"/>
                <a:cs typeface="Roboto Thin"/>
                <a:sym typeface="Roboto Thin"/>
              </a:rPr>
              <a:t>GDP &amp; industrial toxins: negatively exponential correlation</a:t>
            </a:r>
            <a:endParaRPr sz="1500">
              <a:latin typeface="Roboto Thin"/>
              <a:ea typeface="Roboto Thin"/>
              <a:cs typeface="Roboto Thin"/>
              <a:sym typeface="Roboto Thin"/>
            </a:endParaRPr>
          </a:p>
          <a:p>
            <a:pPr indent="-323850" lvl="0" marL="457200" rtl="0" algn="l">
              <a:lnSpc>
                <a:spcPct val="150000"/>
              </a:lnSpc>
              <a:spcBef>
                <a:spcPts val="0"/>
              </a:spcBef>
              <a:spcAft>
                <a:spcPts val="0"/>
              </a:spcAft>
              <a:buSzPts val="1500"/>
              <a:buFont typeface="Roboto Thin"/>
              <a:buChar char="●"/>
            </a:pPr>
            <a:r>
              <a:rPr lang="en" sz="1500">
                <a:latin typeface="Roboto Thin"/>
                <a:ea typeface="Roboto Thin"/>
                <a:cs typeface="Roboto Thin"/>
                <a:sym typeface="Roboto Thin"/>
              </a:rPr>
              <a:t>GDP &amp; population: strong positive correlation</a:t>
            </a:r>
            <a:endParaRPr sz="1500">
              <a:latin typeface="Roboto Thin"/>
              <a:ea typeface="Roboto Thin"/>
              <a:cs typeface="Roboto Thin"/>
              <a:sym typeface="Roboto Thin"/>
            </a:endParaRPr>
          </a:p>
          <a:p>
            <a:pPr indent="-323850" lvl="0" marL="457200" rtl="0" algn="l">
              <a:lnSpc>
                <a:spcPct val="150000"/>
              </a:lnSpc>
              <a:spcBef>
                <a:spcPts val="0"/>
              </a:spcBef>
              <a:spcAft>
                <a:spcPts val="0"/>
              </a:spcAft>
              <a:buSzPts val="1500"/>
              <a:buFont typeface="Roboto Thin"/>
              <a:buChar char="●"/>
            </a:pPr>
            <a:r>
              <a:rPr lang="en" sz="1500">
                <a:latin typeface="Roboto Thin"/>
                <a:ea typeface="Roboto Thin"/>
                <a:cs typeface="Roboto Thin"/>
                <a:sym typeface="Roboto Thin"/>
              </a:rPr>
              <a:t>GDP &amp; college education: strong positive correlation</a:t>
            </a:r>
            <a:endParaRPr sz="1300">
              <a:latin typeface="Roboto Thin"/>
              <a:ea typeface="Roboto Thin"/>
              <a:cs typeface="Roboto Thin"/>
              <a:sym typeface="Roboto Th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Light"/>
                <a:ea typeface="Roboto Light"/>
                <a:cs typeface="Roboto Light"/>
                <a:sym typeface="Roboto Light"/>
              </a:rPr>
              <a:t>Follow Up Question &amp; Further Research</a:t>
            </a:r>
            <a:endParaRPr>
              <a:latin typeface="Roboto Light"/>
              <a:ea typeface="Roboto Light"/>
              <a:cs typeface="Roboto Light"/>
              <a:sym typeface="Roboto Light"/>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Thin"/>
                <a:ea typeface="Roboto Thin"/>
                <a:cs typeface="Roboto Thin"/>
                <a:sym typeface="Roboto Thin"/>
              </a:rPr>
              <a:t>Question: Why was there no correlation between water quality and any of the other data categories?</a:t>
            </a:r>
            <a:endParaRPr>
              <a:latin typeface="Roboto Thin"/>
              <a:ea typeface="Roboto Thin"/>
              <a:cs typeface="Roboto Thin"/>
              <a:sym typeface="Roboto Thin"/>
            </a:endParaRPr>
          </a:p>
          <a:p>
            <a:pPr indent="0" lvl="0" marL="0" rtl="0" algn="l">
              <a:spcBef>
                <a:spcPts val="1600"/>
              </a:spcBef>
              <a:spcAft>
                <a:spcPts val="0"/>
              </a:spcAft>
              <a:buNone/>
            </a:pPr>
            <a:r>
              <a:rPr lang="en">
                <a:latin typeface="Roboto Thin"/>
                <a:ea typeface="Roboto Thin"/>
                <a:cs typeface="Roboto Thin"/>
                <a:sym typeface="Roboto Thin"/>
              </a:rPr>
              <a:t>Yielded Research:</a:t>
            </a:r>
            <a:endParaRPr>
              <a:latin typeface="Roboto Thin"/>
              <a:ea typeface="Roboto Thin"/>
              <a:cs typeface="Roboto Thin"/>
              <a:sym typeface="Roboto Thin"/>
            </a:endParaRPr>
          </a:p>
          <a:p>
            <a:pPr indent="0" lvl="0" marL="0" rtl="0" algn="l">
              <a:spcBef>
                <a:spcPts val="1600"/>
              </a:spcBef>
              <a:spcAft>
                <a:spcPts val="1600"/>
              </a:spcAft>
              <a:buNone/>
            </a:pPr>
            <a:r>
              <a:rPr lang="en">
                <a:latin typeface="Roboto Thin"/>
                <a:ea typeface="Roboto Thin"/>
                <a:cs typeface="Roboto Thin"/>
                <a:sym typeface="Roboto Thin"/>
              </a:rPr>
              <a:t>While industrial toxins and overall pollution is a result of human action (or inaction), water quality is largely dependent on many geographical factors beyond human control. Some factors include sedimentation, erosion, dissolved oxygen, pH, runoff, and decayed organic materials. Because of the the wide range of </a:t>
            </a:r>
            <a:r>
              <a:rPr lang="en">
                <a:latin typeface="Roboto Thin"/>
                <a:ea typeface="Roboto Thin"/>
                <a:cs typeface="Roboto Thin"/>
                <a:sym typeface="Roboto Thin"/>
              </a:rPr>
              <a:t>contributing </a:t>
            </a:r>
            <a:r>
              <a:rPr lang="en">
                <a:latin typeface="Roboto Thin"/>
                <a:ea typeface="Roboto Thin"/>
                <a:cs typeface="Roboto Thin"/>
                <a:sym typeface="Roboto Thin"/>
              </a:rPr>
              <a:t>factors</a:t>
            </a:r>
            <a:r>
              <a:rPr lang="en">
                <a:latin typeface="Roboto Thin"/>
                <a:ea typeface="Roboto Thin"/>
                <a:cs typeface="Roboto Thin"/>
                <a:sym typeface="Roboto Thin"/>
              </a:rPr>
              <a:t>, it’s difficult to graph direct correlation between water quality and any one factor, as proven in my data.</a:t>
            </a:r>
            <a:endParaRPr>
              <a:latin typeface="Roboto Thin"/>
              <a:ea typeface="Roboto Thin"/>
              <a:cs typeface="Roboto Thin"/>
              <a:sym typeface="Roboto Thi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