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10287000" cx="18288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안녕하십니까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section2 projcet 발표자 김 영 훈입니다.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술이란건 적당히 마시는 건 좋지만 건강이 좋지 않은데도 술을 마신다는 건 아무래도 좋게 바라보긴 힘든 것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시력은 타겟과의 분포 및 평균치가 거의 같은 양상을 보여주기때문에 분류문제로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파악하기에는중 요한 특성이 아니라고 볼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혈색소는 대체적으로 다 정상수치에 있는 사람이 많았고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비교적 높은 수치에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마신다고 한사람이 많다는 것을 확인할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gtp는 이상치가 많아서 log 변환을 하여 (다음)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gtp는 이상치가 많아서 log 변환을 하여 확인하면 낮은 수치에 있는 사람들이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마시지 않는다고 많이 대답했지만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수치가 높은 사람 중에서도 마신다고 대답한 것을 확인 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다음은 최종모델 결정입니다.</a:t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모델의 성능을 판단하는 과정에서 훈련 데이터 셋,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검증 데이터 셋에선 좋은 성능을 보이지만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실제로는 제대로 작동을 못 하는 경우가 발생 할 수 있는데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이는 데이터 누수로 인해 훈련 데이터에 타겟에 대한 정보가 포함됐지만,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 정보를 실제 예측에서는 사용할 수 없는 경우에 발생합니다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이를 방지하기 해서 타겟 값이 결정된 후 / 생성된 모든 변수들을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 셋에서 제외하고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검증 데이터와 훈련 데이터를 분리하여 진행하였습니다.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예측 모델은 기준모델의 성능과 비교하여 더 좋은 성능을 내는 모델로 개선을 하는데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분류기준모델</a:t>
            </a:r>
            <a:r>
              <a:rPr lang="en-US"/>
              <a:t>의 성능은 특성의 </a:t>
            </a:r>
            <a:r>
              <a:rPr lang="en-US"/>
              <a:t>최빈값 비율로 정합니다.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이는 예측모델이 사람보다 분류를 잘한다면 의미있는 모델이 구축 됐다고 볼 수 있기 때문입니다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분류모델로는 과적합을 피하고 성능이 좋은 randomF, XGBoost를 사용하였습니다.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이 둘은 bagging과 boosting의 차이가 있는데 간단하게 말해서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질문을 여러가지로 나눠서 좋은 결과의 총합을 평균내어 예측하는 것이 bagging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순차적으로 학습하고 오차를 보완해가며 정확도를 향상시키는 것이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*모델 평가지표로는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타겟값을 정확히 예측했다는 것을 알 수 있는 정확도와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술을 마신다는사람을 마신다고 예측한것에 비중을 둘 수 있는 f1_Score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음주여부를 잘 구분하는지를 판단하는 roc_auc score를 사용하였습니다,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교차검증을 통해 모델 성능을 개선하여 평가지표에서 가장 좋은 점수를 받은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XGBoost모델을 선택하였고 test data에서 82%의 성능을 내는 모델을 구축했습니다.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다음은 모델 분석 결과입니다.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순열중요도를 계산하고 각 특성들이 타겟에 얼마나 기여하는지를 확인할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PDP 시각화를 통해 각 특성들이 어떻게 영향을 주는지 확인해보겠습니다</a:t>
            </a:r>
            <a:endParaRPr/>
          </a:p>
        </p:txBody>
      </p:sp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나이가많거나  ( 다음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여성일수록 마시지 않는다고 예측하고</a:t>
            </a:r>
            <a:endParaRPr/>
          </a:p>
        </p:txBody>
      </p:sp>
      <p:sp>
        <p:nvSpPr>
          <p:cNvPr id="296" name="Google Shape;296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나이가많거나  ( 다음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여성일수록 마시지 않는다고 예측하고</a:t>
            </a:r>
            <a:endParaRPr/>
          </a:p>
        </p:txBody>
      </p:sp>
      <p:sp>
        <p:nvSpPr>
          <p:cNvPr id="305" name="Google Shape;305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그래서 저는 건강검진 데이터를 통해서 음주여부를 파악하고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건강한 생활습관을 가이드하는데 도움이 되고자합니다.(기여)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데이터는 국민보험공단에 건강검진데이터를 활용하였습니다.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음주여부를 판단하는 이진분류문제이며 Random, XGBoost 라는 분류모델을 사용하였고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분류모델의 평가지표를 확인하면서 모델 개선을 시행하였습니다.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모델과 평가지표에 대해서는 해당 부분을 진행하면서 설명드리겠습니다.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gtp는 높을 수록 마신다고 예측하였습니다.</a:t>
            </a:r>
            <a:endParaRPr/>
          </a:p>
        </p:txBody>
      </p:sp>
      <p:sp>
        <p:nvSpPr>
          <p:cNvPr id="314" name="Google Shape;314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흡연의 경우에는 흡연자이거나 흡연경험이 있는 사람들일수록 마신다고 예측을 하였습니다.</a:t>
            </a:r>
            <a:endParaRPr/>
          </a:p>
        </p:txBody>
      </p:sp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이번에는 SHAP을 통해서 각 샘플마다 음주여부에 어떤 특성들이 얼만큼 영향을 끼쳤는지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실제데이터 결과값과 예측모델의 결과값을 비교하며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*예측에 성공한 경우입니다.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TP 108889라는 (이) 사람은 술을 마시고 91% 확률로그렇다고 예측했습니다.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타겟에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gtp가 높고 흡연경험이 있는 것이 큰영향을 주었습니다.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TN 190821 (다음)사람은 술을 마시지않고 87프로 확률로 그렇다고 예측했습니다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나이가 많고 비흡연자인 것이 가장 큰 영향을 주었습니다.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 예측에 실패한 경우입니다.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FN 710843 (이) 사람은 술을 마시지만 67프로 확률로 마시지 않는다 예측했는데요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나이가 40대인 인것이 마신다에 영향을 끼쳤지만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gtp가 낮고 흡연도 하지 않는 것이 마시지 않는다에 영향이 큰 것으로 확인할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FP 412038 사람은 술을 마시지 않는데 68프로 확률로 마신다고 예측했습니다.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나이가 많은것이 마시지 않는다에 영향을 주었지만 흡연경험이 있고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성별의 영향으로 마신다로 예측했습니다.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결론입니다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예측모델의 가장 크게 영향을 주는 것은 성별과 흡연여부, gtp 순으로 높은 것을 확인할 수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이 데이터는 2만명의 데이터로 진행한 것이므로 더 많은 건강검진 데이터를 활용하면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예측모델 성능 개선에 도움이 될 것입니다.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앞으로의 건강검진 데이터를 통해서 해당 특성에 더 관심을 기울인다면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생활습관을 가이드하는 데 도움을 줄 것입니다.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감사합니다.</a:t>
            </a:r>
            <a:endParaRPr/>
          </a:p>
        </p:txBody>
      </p:sp>
      <p:sp>
        <p:nvSpPr>
          <p:cNvPr id="372" name="Google Shape;372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시작하기에 앞서 데이터의 특성들 중 해당 값에 대한 설명입니다.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타겟특성인 음주여부는 0은 마시지않고 1은 마신다는 것을 확인할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결측치가 너무 많거나 연관성이 없는 특성들은 진행 과정에서 과감히 삭제하였습니다.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프로젝트는 데이터 탐색, 최종모델 결정, 분석결과 마지막으로 결론 순으로 진행하겠습니다. (다음)</a:t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먼저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성별에 따른 타켓 비율을 통해서 남성과 여성의 비율이 비슷하다는 것을 알 수 있고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많은 남성은 술을 마신다고 대답한 반면 여성은 마시지않는다고 대답했습니다.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앞에서 연관성이 없는 특성들은 삭제했다 했는데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이는 해당 heatmap을 통해서 음주여부와 각 특성의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상관계수가 0에 가까운 특성들은 무의미하다에 가깝기 때문에 가입자 번호를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제외하고 삭제해주었고 ( 중간에 다음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상관계수가 0에 가까운 특성들은 무의미하다에 가깝기 때문에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가입자 번호를제외하고 삭제해주었고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각 특성과 타겟과의 관계를 어떠한 방향성가지고 연관이 있는지를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확인하였습니다.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다음은 각 특성들이 타겟과 어떠한 양상을 띠는지 확인해 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신장과 체중은 클수록 술을 마신다는 사람이 많다는 것을 확인할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흡연여부에선 비흡연자의 경우에는 대체로 술을 마시지 않는다고 대답하였습니다.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흡연경험이 있거나 현재 피는 사람들 중에서 상당수가 술을 마신다고 대답했습니다.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66.png"/><Relationship Id="rId6" Type="http://schemas.openxmlformats.org/officeDocument/2006/relationships/image" Target="../media/image6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72.png"/><Relationship Id="rId6" Type="http://schemas.openxmlformats.org/officeDocument/2006/relationships/image" Target="../media/image7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5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7.png"/><Relationship Id="rId10" Type="http://schemas.openxmlformats.org/officeDocument/2006/relationships/image" Target="../media/image23.png"/><Relationship Id="rId13" Type="http://schemas.openxmlformats.org/officeDocument/2006/relationships/image" Target="../media/image81.png"/><Relationship Id="rId1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8.png"/><Relationship Id="rId4" Type="http://schemas.openxmlformats.org/officeDocument/2006/relationships/image" Target="../media/image9.png"/><Relationship Id="rId9" Type="http://schemas.openxmlformats.org/officeDocument/2006/relationships/image" Target="../media/image50.png"/><Relationship Id="rId15" Type="http://schemas.openxmlformats.org/officeDocument/2006/relationships/image" Target="../media/image88.png"/><Relationship Id="rId14" Type="http://schemas.openxmlformats.org/officeDocument/2006/relationships/image" Target="../media/image78.png"/><Relationship Id="rId17" Type="http://schemas.openxmlformats.org/officeDocument/2006/relationships/image" Target="../media/image89.png"/><Relationship Id="rId16" Type="http://schemas.openxmlformats.org/officeDocument/2006/relationships/image" Target="../media/image82.png"/><Relationship Id="rId5" Type="http://schemas.openxmlformats.org/officeDocument/2006/relationships/image" Target="../media/image79.png"/><Relationship Id="rId6" Type="http://schemas.openxmlformats.org/officeDocument/2006/relationships/image" Target="../media/image46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4.png"/><Relationship Id="rId10" Type="http://schemas.openxmlformats.org/officeDocument/2006/relationships/image" Target="../media/image92.png"/><Relationship Id="rId13" Type="http://schemas.openxmlformats.org/officeDocument/2006/relationships/image" Target="../media/image85.png"/><Relationship Id="rId1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0.png"/><Relationship Id="rId4" Type="http://schemas.openxmlformats.org/officeDocument/2006/relationships/image" Target="../media/image9.png"/><Relationship Id="rId9" Type="http://schemas.openxmlformats.org/officeDocument/2006/relationships/image" Target="../media/image23.png"/><Relationship Id="rId15" Type="http://schemas.openxmlformats.org/officeDocument/2006/relationships/image" Target="../media/image83.png"/><Relationship Id="rId14" Type="http://schemas.openxmlformats.org/officeDocument/2006/relationships/image" Target="../media/image87.png"/><Relationship Id="rId17" Type="http://schemas.openxmlformats.org/officeDocument/2006/relationships/image" Target="../media/image93.png"/><Relationship Id="rId16" Type="http://schemas.openxmlformats.org/officeDocument/2006/relationships/image" Target="../media/image94.png"/><Relationship Id="rId5" Type="http://schemas.openxmlformats.org/officeDocument/2006/relationships/image" Target="../media/image46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0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0.png"/><Relationship Id="rId4" Type="http://schemas.openxmlformats.org/officeDocument/2006/relationships/image" Target="../media/image9.png"/><Relationship Id="rId9" Type="http://schemas.openxmlformats.org/officeDocument/2006/relationships/image" Target="../media/image86.png"/><Relationship Id="rId5" Type="http://schemas.openxmlformats.org/officeDocument/2006/relationships/image" Target="../media/image46.png"/><Relationship Id="rId6" Type="http://schemas.openxmlformats.org/officeDocument/2006/relationships/image" Target="../media/image52.png"/><Relationship Id="rId7" Type="http://schemas.openxmlformats.org/officeDocument/2006/relationships/image" Target="../media/image23.png"/><Relationship Id="rId8" Type="http://schemas.openxmlformats.org/officeDocument/2006/relationships/image" Target="../media/image9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5.png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23.png"/><Relationship Id="rId5" Type="http://schemas.openxmlformats.org/officeDocument/2006/relationships/image" Target="../media/image9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109.png"/><Relationship Id="rId6" Type="http://schemas.openxmlformats.org/officeDocument/2006/relationships/image" Target="../media/image1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106.png"/><Relationship Id="rId6" Type="http://schemas.openxmlformats.org/officeDocument/2006/relationships/image" Target="../media/image111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16.png"/><Relationship Id="rId22" Type="http://schemas.openxmlformats.org/officeDocument/2006/relationships/image" Target="../media/image23.png"/><Relationship Id="rId10" Type="http://schemas.openxmlformats.org/officeDocument/2006/relationships/image" Target="../media/image8.png"/><Relationship Id="rId21" Type="http://schemas.openxmlformats.org/officeDocument/2006/relationships/image" Target="../media/image21.png"/><Relationship Id="rId13" Type="http://schemas.openxmlformats.org/officeDocument/2006/relationships/image" Target="../media/image15.png"/><Relationship Id="rId12" Type="http://schemas.openxmlformats.org/officeDocument/2006/relationships/image" Target="../media/image13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3.png"/><Relationship Id="rId15" Type="http://schemas.openxmlformats.org/officeDocument/2006/relationships/image" Target="../media/image5.png"/><Relationship Id="rId14" Type="http://schemas.openxmlformats.org/officeDocument/2006/relationships/image" Target="../media/image6.png"/><Relationship Id="rId17" Type="http://schemas.openxmlformats.org/officeDocument/2006/relationships/image" Target="../media/image12.png"/><Relationship Id="rId16" Type="http://schemas.openxmlformats.org/officeDocument/2006/relationships/image" Target="../media/image4.png"/><Relationship Id="rId5" Type="http://schemas.openxmlformats.org/officeDocument/2006/relationships/image" Target="../media/image20.png"/><Relationship Id="rId19" Type="http://schemas.openxmlformats.org/officeDocument/2006/relationships/image" Target="../media/image17.png"/><Relationship Id="rId6" Type="http://schemas.openxmlformats.org/officeDocument/2006/relationships/image" Target="../media/image11.png"/><Relationship Id="rId18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112.png"/><Relationship Id="rId6" Type="http://schemas.openxmlformats.org/officeDocument/2006/relationships/image" Target="../media/image1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128.png"/><Relationship Id="rId6" Type="http://schemas.openxmlformats.org/officeDocument/2006/relationships/image" Target="../media/image117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0.png"/><Relationship Id="rId10" Type="http://schemas.openxmlformats.org/officeDocument/2006/relationships/image" Target="../media/image121.png"/><Relationship Id="rId13" Type="http://schemas.openxmlformats.org/officeDocument/2006/relationships/image" Target="../media/image119.png"/><Relationship Id="rId12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5" Type="http://schemas.openxmlformats.org/officeDocument/2006/relationships/image" Target="../media/image23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15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1.png"/><Relationship Id="rId10" Type="http://schemas.openxmlformats.org/officeDocument/2006/relationships/image" Target="../media/image133.png"/><Relationship Id="rId13" Type="http://schemas.openxmlformats.org/officeDocument/2006/relationships/image" Target="../media/image132.png"/><Relationship Id="rId1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6.png"/><Relationship Id="rId4" Type="http://schemas.openxmlformats.org/officeDocument/2006/relationships/image" Target="../media/image122.png"/><Relationship Id="rId9" Type="http://schemas.openxmlformats.org/officeDocument/2006/relationships/image" Target="../media/image125.png"/><Relationship Id="rId5" Type="http://schemas.openxmlformats.org/officeDocument/2006/relationships/image" Target="../media/image9.png"/><Relationship Id="rId6" Type="http://schemas.openxmlformats.org/officeDocument/2006/relationships/image" Target="../media/image127.png"/><Relationship Id="rId7" Type="http://schemas.openxmlformats.org/officeDocument/2006/relationships/image" Target="../media/image23.png"/><Relationship Id="rId8" Type="http://schemas.openxmlformats.org/officeDocument/2006/relationships/image" Target="../media/image1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3.png"/><Relationship Id="rId7" Type="http://schemas.openxmlformats.org/officeDocument/2006/relationships/image" Target="../media/image27.png"/><Relationship Id="rId8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11" Type="http://schemas.openxmlformats.org/officeDocument/2006/relationships/image" Target="../media/image37.png"/><Relationship Id="rId10" Type="http://schemas.openxmlformats.org/officeDocument/2006/relationships/image" Target="../media/image32.png"/><Relationship Id="rId21" Type="http://schemas.openxmlformats.org/officeDocument/2006/relationships/image" Target="../media/image44.png"/><Relationship Id="rId13" Type="http://schemas.openxmlformats.org/officeDocument/2006/relationships/image" Target="../media/image39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0.png"/><Relationship Id="rId15" Type="http://schemas.openxmlformats.org/officeDocument/2006/relationships/image" Target="../media/image47.png"/><Relationship Id="rId14" Type="http://schemas.openxmlformats.org/officeDocument/2006/relationships/image" Target="../media/image9.png"/><Relationship Id="rId17" Type="http://schemas.openxmlformats.org/officeDocument/2006/relationships/image" Target="../media/image45.png"/><Relationship Id="rId16" Type="http://schemas.openxmlformats.org/officeDocument/2006/relationships/image" Target="../media/image42.png"/><Relationship Id="rId5" Type="http://schemas.openxmlformats.org/officeDocument/2006/relationships/image" Target="../media/image33.png"/><Relationship Id="rId19" Type="http://schemas.openxmlformats.org/officeDocument/2006/relationships/image" Target="../media/image43.png"/><Relationship Id="rId6" Type="http://schemas.openxmlformats.org/officeDocument/2006/relationships/image" Target="../media/image26.png"/><Relationship Id="rId18" Type="http://schemas.openxmlformats.org/officeDocument/2006/relationships/image" Target="../media/image49.png"/><Relationship Id="rId7" Type="http://schemas.openxmlformats.org/officeDocument/2006/relationships/image" Target="../media/image34.png"/><Relationship Id="rId8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23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8.png"/><Relationship Id="rId4" Type="http://schemas.openxmlformats.org/officeDocument/2006/relationships/image" Target="../media/image9.png"/><Relationship Id="rId9" Type="http://schemas.openxmlformats.org/officeDocument/2006/relationships/image" Target="../media/image50.png"/><Relationship Id="rId5" Type="http://schemas.openxmlformats.org/officeDocument/2006/relationships/image" Target="../media/image41.png"/><Relationship Id="rId6" Type="http://schemas.openxmlformats.org/officeDocument/2006/relationships/image" Target="../media/image46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23.png"/><Relationship Id="rId13" Type="http://schemas.openxmlformats.org/officeDocument/2006/relationships/image" Target="../media/image55.png"/><Relationship Id="rId1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8.png"/><Relationship Id="rId4" Type="http://schemas.openxmlformats.org/officeDocument/2006/relationships/image" Target="../media/image9.png"/><Relationship Id="rId9" Type="http://schemas.openxmlformats.org/officeDocument/2006/relationships/image" Target="../media/image50.png"/><Relationship Id="rId15" Type="http://schemas.openxmlformats.org/officeDocument/2006/relationships/image" Target="../media/image59.png"/><Relationship Id="rId14" Type="http://schemas.openxmlformats.org/officeDocument/2006/relationships/image" Target="../media/image60.png"/><Relationship Id="rId5" Type="http://schemas.openxmlformats.org/officeDocument/2006/relationships/image" Target="../media/image57.png"/><Relationship Id="rId6" Type="http://schemas.openxmlformats.org/officeDocument/2006/relationships/image" Target="../media/image46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7.png"/><Relationship Id="rId10" Type="http://schemas.openxmlformats.org/officeDocument/2006/relationships/image" Target="../media/image70.png"/><Relationship Id="rId1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5.png"/><Relationship Id="rId9" Type="http://schemas.openxmlformats.org/officeDocument/2006/relationships/image" Target="../media/image62.png"/><Relationship Id="rId5" Type="http://schemas.openxmlformats.org/officeDocument/2006/relationships/image" Target="../media/image23.png"/><Relationship Id="rId6" Type="http://schemas.openxmlformats.org/officeDocument/2006/relationships/image" Target="../media/image58.png"/><Relationship Id="rId7" Type="http://schemas.openxmlformats.org/officeDocument/2006/relationships/image" Target="../media/image68.png"/><Relationship Id="rId8" Type="http://schemas.openxmlformats.org/officeDocument/2006/relationships/image" Target="../media/image7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63.png"/><Relationship Id="rId6" Type="http://schemas.openxmlformats.org/officeDocument/2006/relationships/image" Target="../media/image61.png"/><Relationship Id="rId7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A3E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280" y="1701720"/>
            <a:ext cx="13790160" cy="625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12120" y="7855200"/>
            <a:ext cx="3833280" cy="13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6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23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201" name="Google Shape;201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18841" y="9184680"/>
              <a:ext cx="538920" cy="515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840" y="1275120"/>
            <a:ext cx="17209800" cy="86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12812550" y="0"/>
            <a:ext cx="4804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*정상*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12(g/dL) &lt; 남성 &lt; 16(g/dL)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11(g/dL) &lt; 여성 &lt; 15(g/dL) 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6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4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211" name="Google Shape;211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18841" y="9184680"/>
              <a:ext cx="538920" cy="515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4760" y="877320"/>
            <a:ext cx="13684320" cy="917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A3E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280" y="2878920"/>
            <a:ext cx="5922000" cy="261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20" y="-169920"/>
            <a:ext cx="13463639" cy="1074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6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560" y="1568880"/>
            <a:ext cx="4101480" cy="161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35720" y="8641800"/>
            <a:ext cx="1254240" cy="16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91920" y="3856320"/>
            <a:ext cx="1171080" cy="16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91920" y="8641800"/>
            <a:ext cx="1092240" cy="16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183359" y="3856320"/>
            <a:ext cx="1468800" cy="1630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26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231" name="Google Shape;231;p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718841" y="9184680"/>
              <a:ext cx="606240" cy="515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3" name="Google Shape;233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466240" y="704880"/>
            <a:ext cx="12584160" cy="824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742920" y="1747080"/>
            <a:ext cx="3705120" cy="163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06520" y="1747080"/>
            <a:ext cx="3705120" cy="163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66480" y="3117600"/>
            <a:ext cx="3965040" cy="116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85120" y="4942080"/>
            <a:ext cx="4367160" cy="190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23280" y="6829920"/>
            <a:ext cx="4579560" cy="159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8480" y="-169920"/>
            <a:ext cx="9803880" cy="1074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6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35720" y="8641800"/>
            <a:ext cx="1254240" cy="16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91920" y="3856320"/>
            <a:ext cx="1171080" cy="16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91920" y="8641800"/>
            <a:ext cx="1092240" cy="16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83359" y="3856320"/>
            <a:ext cx="1468800" cy="1630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7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250" name="Google Shape;250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718841" y="9184680"/>
              <a:ext cx="606240" cy="515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2" name="Google Shape;252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15840" y="1608120"/>
            <a:ext cx="4035960" cy="163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40520" y="3229200"/>
            <a:ext cx="5133240" cy="546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73120" y="1908000"/>
            <a:ext cx="5047200" cy="26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434680" y="4601160"/>
            <a:ext cx="3321000" cy="250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316880" y="1332360"/>
            <a:ext cx="6557760" cy="74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196000" y="1395360"/>
            <a:ext cx="5091480" cy="26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1223000" y="4478760"/>
            <a:ext cx="3977640" cy="250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834126" cy="1074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6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35720" y="8641800"/>
            <a:ext cx="1254240" cy="16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91920" y="8641800"/>
            <a:ext cx="1092240" cy="1630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8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268" name="Google Shape;268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718841" y="9184680"/>
              <a:ext cx="606240" cy="515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0" name="Google Shape;270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1644120" y="-984600"/>
            <a:ext cx="21084841" cy="86349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28"/>
          <p:cNvGrpSpPr/>
          <p:nvPr/>
        </p:nvGrpSpPr>
        <p:grpSpPr>
          <a:xfrm>
            <a:off x="1568520" y="6028920"/>
            <a:ext cx="6171120" cy="3292200"/>
            <a:chOff x="1568520" y="6028920"/>
            <a:chExt cx="6171120" cy="3292200"/>
          </a:xfrm>
        </p:grpSpPr>
        <p:pic>
          <p:nvPicPr>
            <p:cNvPr id="272" name="Google Shape;272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68520" y="6028920"/>
              <a:ext cx="6171120" cy="329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162880" y="6319080"/>
              <a:ext cx="4119840" cy="29444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4" name="Google Shape;274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888640" y="1026000"/>
            <a:ext cx="2525040" cy="470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65600" y="6101640"/>
            <a:ext cx="6171120" cy="32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01920" y="6960960"/>
            <a:ext cx="4119840" cy="141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A3E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280" y="1764360"/>
            <a:ext cx="7918200" cy="440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A3E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160" y="4668840"/>
            <a:ext cx="5995800" cy="319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680" y="1628640"/>
            <a:ext cx="5916600" cy="271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6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7800" y="867960"/>
            <a:ext cx="4150800" cy="854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34720" y="2458800"/>
            <a:ext cx="4953600" cy="49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457159" y="2712960"/>
            <a:ext cx="2847600" cy="49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786880" y="9069840"/>
            <a:ext cx="1022040" cy="61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718841" y="9184680"/>
            <a:ext cx="606240" cy="51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6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31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300" name="Google Shape;300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18841" y="9184680"/>
              <a:ext cx="606240" cy="515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2" name="Google Shape;30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7280" y="1174320"/>
            <a:ext cx="15704280" cy="789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6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32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309" name="Google Shape;309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18841" y="9184680"/>
              <a:ext cx="606240" cy="515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1" name="Google Shape;311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7280" y="1239840"/>
            <a:ext cx="15926400" cy="799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6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480" y="943200"/>
            <a:ext cx="3122280" cy="161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2760" y="1545120"/>
            <a:ext cx="7538400" cy="75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08800" y="3307320"/>
            <a:ext cx="1923840" cy="77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24000" y="4502160"/>
            <a:ext cx="729360" cy="71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495600" y="3307320"/>
            <a:ext cx="2068200" cy="77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208800" y="6418440"/>
            <a:ext cx="2513520" cy="161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495600" y="6656400"/>
            <a:ext cx="1898640" cy="77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051720" y="4502160"/>
            <a:ext cx="746280" cy="71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124000" y="5475960"/>
            <a:ext cx="739440" cy="71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051720" y="5475960"/>
            <a:ext cx="757080" cy="713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5"/>
          <p:cNvGrpSpPr/>
          <p:nvPr/>
        </p:nvGrpSpPr>
        <p:grpSpPr>
          <a:xfrm>
            <a:off x="2432520" y="2675880"/>
            <a:ext cx="4309200" cy="1324080"/>
            <a:chOff x="2432520" y="2675880"/>
            <a:chExt cx="4309200" cy="1324080"/>
          </a:xfrm>
        </p:grpSpPr>
        <p:pic>
          <p:nvPicPr>
            <p:cNvPr id="81" name="Google Shape;81;p1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742840" y="2675880"/>
              <a:ext cx="3998880" cy="1324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432520" y="2781000"/>
              <a:ext cx="238320" cy="238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15"/>
          <p:cNvGrpSpPr/>
          <p:nvPr/>
        </p:nvGrpSpPr>
        <p:grpSpPr>
          <a:xfrm>
            <a:off x="2432520" y="4039920"/>
            <a:ext cx="2734200" cy="1324080"/>
            <a:chOff x="2432520" y="4039920"/>
            <a:chExt cx="2734200" cy="1324080"/>
          </a:xfrm>
        </p:grpSpPr>
        <p:pic>
          <p:nvPicPr>
            <p:cNvPr id="84" name="Google Shape;84;p1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742840" y="4039920"/>
              <a:ext cx="2423880" cy="1324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432520" y="4144680"/>
              <a:ext cx="238320" cy="238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15"/>
          <p:cNvGrpSpPr/>
          <p:nvPr/>
        </p:nvGrpSpPr>
        <p:grpSpPr>
          <a:xfrm>
            <a:off x="2432520" y="7746840"/>
            <a:ext cx="3062520" cy="570960"/>
            <a:chOff x="2432520" y="7746840"/>
            <a:chExt cx="3062520" cy="570960"/>
          </a:xfrm>
        </p:grpSpPr>
        <p:pic>
          <p:nvPicPr>
            <p:cNvPr id="87" name="Google Shape;87;p1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742840" y="7746840"/>
              <a:ext cx="2752200" cy="570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432520" y="7851960"/>
              <a:ext cx="238320" cy="238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15"/>
          <p:cNvGrpSpPr/>
          <p:nvPr/>
        </p:nvGrpSpPr>
        <p:grpSpPr>
          <a:xfrm>
            <a:off x="2432520" y="5516640"/>
            <a:ext cx="2757600" cy="1932120"/>
            <a:chOff x="2432520" y="5516640"/>
            <a:chExt cx="2757600" cy="1932120"/>
          </a:xfrm>
        </p:grpSpPr>
        <p:pic>
          <p:nvPicPr>
            <p:cNvPr id="90" name="Google Shape;90;p1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742840" y="5516640"/>
              <a:ext cx="2447280" cy="1932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432520" y="5621760"/>
              <a:ext cx="238320" cy="238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15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93" name="Google Shape;93;p1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7718841" y="9184680"/>
              <a:ext cx="538920" cy="5158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6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33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318" name="Google Shape;318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18841" y="9184680"/>
              <a:ext cx="606240" cy="515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0" name="Google Shape;32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7280" y="1292400"/>
            <a:ext cx="16142040" cy="777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6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34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327" name="Google Shape;327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18841" y="9184680"/>
              <a:ext cx="606240" cy="515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9" name="Google Shape;329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7280" y="1297800"/>
            <a:ext cx="15717239" cy="777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200" y="159480"/>
            <a:ext cx="44928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600" y="188280"/>
            <a:ext cx="3153600" cy="1636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35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337" name="Google Shape;337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18841" y="9184680"/>
              <a:ext cx="606240" cy="5158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9" name="Google Shape;339;p35"/>
          <p:cNvGrpSpPr/>
          <p:nvPr/>
        </p:nvGrpSpPr>
        <p:grpSpPr>
          <a:xfrm>
            <a:off x="-90720" y="1617840"/>
            <a:ext cx="18361801" cy="3505320"/>
            <a:chOff x="-90720" y="1617840"/>
            <a:chExt cx="18361801" cy="3505320"/>
          </a:xfrm>
        </p:grpSpPr>
        <p:pic>
          <p:nvPicPr>
            <p:cNvPr id="340" name="Google Shape;340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14400" y="1665360"/>
              <a:ext cx="18285481" cy="3240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3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-90720" y="1617840"/>
              <a:ext cx="4751640" cy="925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3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592159" y="4197600"/>
              <a:ext cx="4210200" cy="9255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" name="Google Shape;343;p35"/>
          <p:cNvGrpSpPr/>
          <p:nvPr/>
        </p:nvGrpSpPr>
        <p:grpSpPr>
          <a:xfrm>
            <a:off x="-76320" y="5520600"/>
            <a:ext cx="18361800" cy="3590280"/>
            <a:chOff x="-76320" y="5520600"/>
            <a:chExt cx="18361800" cy="3590280"/>
          </a:xfrm>
        </p:grpSpPr>
        <p:pic>
          <p:nvPicPr>
            <p:cNvPr id="344" name="Google Shape;344;p3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5607000"/>
              <a:ext cx="18285480" cy="327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3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-76320" y="5520600"/>
              <a:ext cx="4610160" cy="938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3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3606559" y="8148960"/>
              <a:ext cx="4324320" cy="961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7" name="Google Shape;347;p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964960" y="797760"/>
            <a:ext cx="1636560" cy="69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21400"/>
            <a:ext cx="18285480" cy="344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94160"/>
            <a:ext cx="18272880" cy="332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200" y="159480"/>
            <a:ext cx="44928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2600" y="225360"/>
            <a:ext cx="2897640" cy="1619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36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357" name="Google Shape;357;p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3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718841" y="9184680"/>
              <a:ext cx="606240" cy="515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9" name="Google Shape;359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90720" y="1593360"/>
            <a:ext cx="4751640" cy="93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592159" y="4173120"/>
            <a:ext cx="4402440" cy="96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-76320" y="5520600"/>
            <a:ext cx="4610160" cy="93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606559" y="8173440"/>
            <a:ext cx="4288320" cy="92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964960" y="777600"/>
            <a:ext cx="1636560" cy="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A3E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5120" y="4479840"/>
            <a:ext cx="14211720" cy="445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280" y="1833840"/>
            <a:ext cx="3380040" cy="261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A3E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240" y="3991680"/>
            <a:ext cx="7966800" cy="251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2480" y="0"/>
            <a:ext cx="4728600" cy="1074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6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520" y="1947600"/>
            <a:ext cx="4053600" cy="838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6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103" name="Google Shape;103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718841" y="9184680"/>
              <a:ext cx="538920" cy="515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" name="Google Shape;105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560" y="1568880"/>
            <a:ext cx="4334040" cy="161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82320" y="22680"/>
            <a:ext cx="8600040" cy="102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7720" y="1847160"/>
            <a:ext cx="6706080" cy="670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600" y="3646440"/>
            <a:ext cx="1677960" cy="1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82560" y="3045600"/>
            <a:ext cx="1000440" cy="95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87120" y="3309480"/>
            <a:ext cx="1406160" cy="1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39240" y="3045600"/>
            <a:ext cx="990360" cy="95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72920" y="7665480"/>
            <a:ext cx="2451960" cy="1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82560" y="6524640"/>
            <a:ext cx="992520" cy="95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701600" y="7708680"/>
            <a:ext cx="779760" cy="45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741120" y="6944760"/>
            <a:ext cx="2252160" cy="1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639240" y="6524640"/>
            <a:ext cx="1004400" cy="95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01680" y="4692600"/>
            <a:ext cx="1643760" cy="95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168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99040" y="943200"/>
            <a:ext cx="3819240" cy="26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299400" y="6958440"/>
            <a:ext cx="3849840" cy="68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762360" y="2899440"/>
            <a:ext cx="3706560" cy="68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936400" y="2839680"/>
            <a:ext cx="2063880" cy="68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331320" y="6867360"/>
            <a:ext cx="1390680" cy="685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129" name="Google Shape;129;p1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7718841" y="9184680"/>
              <a:ext cx="538920" cy="5158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A3E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280" y="1701720"/>
            <a:ext cx="7542360" cy="447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20" y="-169920"/>
            <a:ext cx="13463639" cy="1074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6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560" y="1568880"/>
            <a:ext cx="4884120" cy="26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35720" y="8641800"/>
            <a:ext cx="1254240" cy="16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91920" y="3856320"/>
            <a:ext cx="1171080" cy="16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91920" y="8641800"/>
            <a:ext cx="1092240" cy="16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183359" y="3856320"/>
            <a:ext cx="1468800" cy="1630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19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148" name="Google Shape;148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718841" y="9184680"/>
              <a:ext cx="538920" cy="515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0" name="Google Shape;150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820120" y="1026000"/>
            <a:ext cx="11941560" cy="780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20" y="-169920"/>
            <a:ext cx="13463639" cy="1074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6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560" y="1531440"/>
            <a:ext cx="4409640" cy="16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35720" y="8641800"/>
            <a:ext cx="1254240" cy="16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91920" y="3856320"/>
            <a:ext cx="1171080" cy="16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91920" y="8641800"/>
            <a:ext cx="1092240" cy="16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183359" y="3856320"/>
            <a:ext cx="1468800" cy="1630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0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163" name="Google Shape;163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718841" y="9184680"/>
              <a:ext cx="538920" cy="515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5" name="Google Shape;165;p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24920" y="603720"/>
            <a:ext cx="12236760" cy="895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25360" y="7388280"/>
            <a:ext cx="740880" cy="49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625360" y="1949040"/>
            <a:ext cx="740880" cy="74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625360" y="1026000"/>
            <a:ext cx="740880" cy="89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6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60" y="1608840"/>
            <a:ext cx="5384880" cy="15994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1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176" name="Google Shape;176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18841" y="9184680"/>
              <a:ext cx="538920" cy="515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8" name="Google Shape;17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85720" y="3069000"/>
            <a:ext cx="3864240" cy="617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490200" y="3069000"/>
            <a:ext cx="3725280" cy="617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86880" y="1990080"/>
            <a:ext cx="3900240" cy="68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770560" y="1990080"/>
            <a:ext cx="3900240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312360" y="2532960"/>
            <a:ext cx="2125800" cy="213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867120" y="4987440"/>
            <a:ext cx="959760" cy="9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448550" y="5057050"/>
            <a:ext cx="5957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상관계수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-1, 0, 1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1과 -1에 가까울 수록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양의 선형관계, 음의 선형관계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640" y="877320"/>
            <a:ext cx="449280" cy="296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22"/>
          <p:cNvGrpSpPr/>
          <p:nvPr/>
        </p:nvGrpSpPr>
        <p:grpSpPr>
          <a:xfrm>
            <a:off x="17718841" y="9069840"/>
            <a:ext cx="1090079" cy="630720"/>
            <a:chOff x="17718841" y="9069840"/>
            <a:chExt cx="1090079" cy="630720"/>
          </a:xfrm>
        </p:grpSpPr>
        <p:pic>
          <p:nvPicPr>
            <p:cNvPr id="191" name="Google Shape;191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86880" y="9069840"/>
              <a:ext cx="1022040" cy="61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18841" y="9184680"/>
              <a:ext cx="538920" cy="515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3" name="Google Shape;19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2080" y="1143000"/>
            <a:ext cx="17336880" cy="86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9480" y="2453040"/>
            <a:ext cx="3547800" cy="159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