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ns Bold" charset="1" panose="00000000000000000000"/>
      <p:regular r:id="rId15"/>
    </p:embeddedFont>
    <p:embeddedFont>
      <p:font typeface="Inter Medium" charset="1" panose="02000503000000020004"/>
      <p:regular r:id="rId16"/>
    </p:embeddedFont>
    <p:embeddedFont>
      <p:font typeface="Inter Bold" charset="1" panose="020B0802030000000004"/>
      <p:regular r:id="rId17"/>
    </p:embeddedFont>
    <p:embeddedFont>
      <p:font typeface="Inter" charset="1" panose="020B0502030000000004"/>
      <p:regular r:id="rId18"/>
    </p:embeddedFont>
    <p:embeddedFont>
      <p:font typeface="Arimo" charset="1" panose="020B0604020202020204"/>
      <p:regular r:id="rId19"/>
    </p:embeddedFont>
    <p:embeddedFont>
      <p:font typeface="Arimo Bold" charset="1" panose="020B0704020202020204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https://www.netguru.com/blog/iphone-vs-android-users-differences?utm_source=chatgpt.com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" r="0" b="-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09833" y="1003935"/>
            <a:ext cx="449467" cy="342900"/>
            <a:chOff x="0" y="0"/>
            <a:chExt cx="599290" cy="457200"/>
          </a:xfrm>
        </p:grpSpPr>
        <p:sp>
          <p:nvSpPr>
            <p:cNvPr name="AutoShape 4" id="4"/>
            <p:cNvSpPr/>
            <p:nvPr/>
          </p:nvSpPr>
          <p:spPr>
            <a:xfrm flipV="true">
              <a:off x="0" y="254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0" y="2286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0" y="4318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266738" y="2924195"/>
            <a:ext cx="9327643" cy="592305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727521"/>
            <a:ext cx="7002483" cy="392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9"/>
              </a:lnSpc>
            </a:pPr>
            <a:r>
              <a:rPr lang="en-US" sz="1015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MOBILE</a:t>
            </a:r>
            <a:r>
              <a:rPr lang="en-US" sz="1015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MARKET OVERVIEW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" r="0" b="-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81045" y="1486707"/>
            <a:ext cx="2388285" cy="945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  <a:spcBef>
                <a:spcPct val="0"/>
              </a:spcBef>
            </a:pPr>
            <a:r>
              <a:rPr lang="en-US" b="true" sz="5485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Outline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94428" y="3192684"/>
            <a:ext cx="8121809" cy="411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3449" indent="-286725" lvl="1">
              <a:lnSpc>
                <a:spcPts val="6613"/>
              </a:lnSpc>
              <a:buFont typeface="Arial"/>
              <a:buChar char="•"/>
            </a:pPr>
            <a:r>
              <a:rPr lang="en-US" b="true" sz="2656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Mobile search market</a:t>
            </a:r>
          </a:p>
          <a:p>
            <a:pPr algn="l" marL="573449" indent="-286725" lvl="1">
              <a:lnSpc>
                <a:spcPts val="6613"/>
              </a:lnSpc>
              <a:buFont typeface="Arial"/>
              <a:buChar char="•"/>
            </a:pPr>
            <a:r>
              <a:rPr lang="en-US" b="true" sz="2656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Content accessed from smartphone</a:t>
            </a:r>
          </a:p>
          <a:p>
            <a:pPr algn="l" marL="573449" indent="-286725" lvl="1">
              <a:lnSpc>
                <a:spcPts val="6613"/>
              </a:lnSpc>
              <a:buFont typeface="Arial"/>
              <a:buChar char="•"/>
            </a:pPr>
            <a:r>
              <a:rPr lang="en-US" b="true" sz="2656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Mobile market compared to other technologies</a:t>
            </a:r>
          </a:p>
          <a:p>
            <a:pPr algn="l" marL="573449" indent="-286725" lvl="1">
              <a:lnSpc>
                <a:spcPts val="6613"/>
              </a:lnSpc>
              <a:buFont typeface="Arial"/>
              <a:buChar char="•"/>
            </a:pPr>
            <a:r>
              <a:rPr lang="en-US" b="true" sz="2656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Mobile OS market share</a:t>
            </a:r>
          </a:p>
          <a:p>
            <a:pPr algn="l" marL="573449" indent="-286725" lvl="1">
              <a:lnSpc>
                <a:spcPts val="6613"/>
              </a:lnSpc>
              <a:buFont typeface="Arial"/>
              <a:buChar char="•"/>
            </a:pPr>
            <a:r>
              <a:rPr lang="en-US" b="true" sz="2656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Some new products-ideas for 2024-2025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" r="0" b="-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579" y="1428342"/>
            <a:ext cx="11609870" cy="7430317"/>
          </a:xfrm>
          <a:custGeom>
            <a:avLst/>
            <a:gdLst/>
            <a:ahLst/>
            <a:cxnLst/>
            <a:rect r="r" b="b" t="t" l="l"/>
            <a:pathLst>
              <a:path h="7430317" w="11609870">
                <a:moveTo>
                  <a:pt x="0" y="0"/>
                </a:moveTo>
                <a:lnTo>
                  <a:pt x="11609870" y="0"/>
                </a:lnTo>
                <a:lnTo>
                  <a:pt x="11609870" y="7430316"/>
                </a:lnTo>
                <a:lnTo>
                  <a:pt x="0" y="7430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00810" y="473710"/>
            <a:ext cx="9086380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MOBILE SEARCH MARKET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16229" y="3513986"/>
            <a:ext cx="4193604" cy="1280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6"/>
              </a:lnSpc>
              <a:spcBef>
                <a:spcPct val="0"/>
              </a:spcBef>
            </a:pPr>
            <a:r>
              <a:rPr lang="en-US" b="true" sz="245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58% </a:t>
            </a:r>
            <a:r>
              <a:rPr lang="en-US" sz="24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queries originate from mobile devices compared to about</a:t>
            </a:r>
            <a:r>
              <a:rPr lang="en-US" b="true" sz="245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40% </a:t>
            </a:r>
            <a:r>
              <a:rPr lang="en-US" sz="24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from desktop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6579" y="9940290"/>
            <a:ext cx="855742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https://www.smartinsights.com/search-engine-marketing/search-engine-statistics/ (01/10/2025)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16229" y="1352142"/>
            <a:ext cx="2141922" cy="61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b="true" sz="3583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By device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" r="0" b="-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69350" y="1411506"/>
            <a:ext cx="10548293" cy="6948688"/>
          </a:xfrm>
          <a:custGeom>
            <a:avLst/>
            <a:gdLst/>
            <a:ahLst/>
            <a:cxnLst/>
            <a:rect r="r" b="b" t="t" l="l"/>
            <a:pathLst>
              <a:path h="6948688" w="10548293">
                <a:moveTo>
                  <a:pt x="0" y="0"/>
                </a:moveTo>
                <a:lnTo>
                  <a:pt x="10548293" y="0"/>
                </a:lnTo>
                <a:lnTo>
                  <a:pt x="10548293" y="6948687"/>
                </a:lnTo>
                <a:lnTo>
                  <a:pt x="0" y="6948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00810" y="473710"/>
            <a:ext cx="9086380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MOBILE SEARCH MARKET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95869"/>
            <a:ext cx="5251775" cy="85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0"/>
              </a:lnSpc>
              <a:spcBef>
                <a:spcPct val="0"/>
              </a:spcBef>
            </a:pPr>
            <a:r>
              <a:rPr lang="en-US" b="true" sz="245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Google dominates</a:t>
            </a:r>
            <a:r>
              <a:rPr lang="en-US" sz="2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other tools with nearly </a:t>
            </a:r>
            <a:r>
              <a:rPr lang="en-US" b="true" sz="245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96%</a:t>
            </a:r>
            <a:r>
              <a:rPr lang="en-US" sz="2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user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6579" y="9940290"/>
            <a:ext cx="855742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https://www.smartinsights.com/search-engine-marketing/search-engine-statistics/ (01/10/2025)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1058" y="1335306"/>
            <a:ext cx="4014231" cy="613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6"/>
              </a:lnSpc>
            </a:pPr>
            <a:r>
              <a:rPr lang="en-US" b="true" sz="3583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By </a:t>
            </a:r>
            <a:r>
              <a:rPr lang="en-US" b="true" sz="3583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search engine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" r="0" b="-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09833" y="1003935"/>
            <a:ext cx="449467" cy="342900"/>
            <a:chOff x="0" y="0"/>
            <a:chExt cx="599290" cy="457200"/>
          </a:xfrm>
        </p:grpSpPr>
        <p:sp>
          <p:nvSpPr>
            <p:cNvPr name="AutoShape 4" id="4"/>
            <p:cNvSpPr/>
            <p:nvPr/>
          </p:nvSpPr>
          <p:spPr>
            <a:xfrm flipV="true">
              <a:off x="0" y="254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0" y="2286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0" y="4318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515683" y="1003935"/>
            <a:ext cx="9256634" cy="7069755"/>
          </a:xfrm>
          <a:custGeom>
            <a:avLst/>
            <a:gdLst/>
            <a:ahLst/>
            <a:cxnLst/>
            <a:rect r="r" b="b" t="t" l="l"/>
            <a:pathLst>
              <a:path h="7069755" w="9256634">
                <a:moveTo>
                  <a:pt x="0" y="0"/>
                </a:moveTo>
                <a:lnTo>
                  <a:pt x="9256634" y="0"/>
                </a:lnTo>
                <a:lnTo>
                  <a:pt x="9256634" y="7069755"/>
                </a:lnTo>
                <a:lnTo>
                  <a:pt x="0" y="7069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15375" y="473710"/>
            <a:ext cx="10457251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CONTENT ACCESSED FROM SMARTPHONE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15683" y="8521065"/>
            <a:ext cx="9644380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average time user spend on using smartphone is about </a:t>
            </a:r>
            <a:r>
              <a:rPr lang="en-US" sz="21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5 hours </a:t>
            </a: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 day,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Dominated by </a:t>
            </a:r>
            <a:r>
              <a:rPr lang="en-US" b="true" sz="21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social</a:t>
            </a: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-US" b="true" sz="21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entertainment</a:t>
            </a: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activities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0438" y="9797657"/>
            <a:ext cx="798942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https://www.telefonica.com/en/communication-room/blog/smartphones-2024/ (01/10/2025)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" r="0" b="-222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60438" y="1786180"/>
          <a:ext cx="17028570" cy="6438900"/>
        </p:xfrm>
        <a:graphic>
          <a:graphicData uri="http://schemas.openxmlformats.org/drawingml/2006/table">
            <a:tbl>
              <a:tblPr/>
              <a:tblGrid>
                <a:gridCol w="1962050"/>
                <a:gridCol w="6780220"/>
                <a:gridCol w="8286301"/>
              </a:tblGrid>
              <a:tr h="10731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Factor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Mobile Software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Traditional Software (webm /desktop, ...)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Market 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Global mobile app revenue is projected to reach $190 billion by 2025 (up ~14% from 2024)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The overall software market (all platforms) was valued at ~</a:t>
                      </a:r>
                      <a:r>
                        <a:rPr lang="en-US" sz="14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$736.96 billion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in 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7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Share of Total Software Revenue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Significant but not dominant — with ~$190 billion out of ~$737 billion, mobile accounts for ~25–30% of total software revenue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Web/desktop software plus enterprise, embedded, and systems software account for the remaining majority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Revenue Models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One-time purchases, in-app purchases, subscriptions, advertising (in-app ads)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Software licensing, SaaS (web apps, cloud services), desktop programs, enterprise software (ERP/CRM)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Growth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Rapid growth — many apps gaining users, shifting to subscription &amp; service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Also growing, especially in SaaS/cloud, but overall expansion is slower compared to the consumer-focused mobile app segment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Risks / Limitations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Highly competitive, frequent update requirements, risk of quick user churn if experience isn’t maintained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Enterprise software has higher entry barriers, more stable client relationships, and higher switching costs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3915375" y="549275"/>
            <a:ext cx="10457251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MOBILE MARKET COMPARED TO OTHER TECHNOLOGIES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" r="0" b="-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09833" y="1003935"/>
            <a:ext cx="449467" cy="342900"/>
            <a:chOff x="0" y="0"/>
            <a:chExt cx="599290" cy="457200"/>
          </a:xfrm>
        </p:grpSpPr>
        <p:sp>
          <p:nvSpPr>
            <p:cNvPr name="AutoShape 4" id="4"/>
            <p:cNvSpPr/>
            <p:nvPr/>
          </p:nvSpPr>
          <p:spPr>
            <a:xfrm flipV="true">
              <a:off x="0" y="254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0" y="2286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0" y="4318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134829" y="2817920"/>
            <a:ext cx="14018342" cy="1717247"/>
          </a:xfrm>
          <a:custGeom>
            <a:avLst/>
            <a:gdLst/>
            <a:ahLst/>
            <a:cxnLst/>
            <a:rect r="r" b="b" t="t" l="l"/>
            <a:pathLst>
              <a:path h="1717247" w="14018342">
                <a:moveTo>
                  <a:pt x="0" y="0"/>
                </a:moveTo>
                <a:lnTo>
                  <a:pt x="14018342" y="0"/>
                </a:lnTo>
                <a:lnTo>
                  <a:pt x="14018342" y="1717247"/>
                </a:lnTo>
                <a:lnTo>
                  <a:pt x="0" y="17172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15375" y="473710"/>
            <a:ext cx="10457251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MOBILE OS MARKET SHARE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0438" y="9797657"/>
            <a:ext cx="798942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 u="sng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  <a:hlinkClick r:id="rId4" tooltip="https://www.netguru.com/blog/iphone-vs-android-users-differences?utm_source=chatgpt.com"/>
              </a:rPr>
              <a:t>https://gs.statcounter.com/os-market-share/mobile/worldwide (02/10/2025)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34829" y="4936807"/>
            <a:ext cx="1401834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Android’s dominance ena</a:t>
            </a: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bles Chrome’s browser dominance, since </a:t>
            </a:r>
            <a:r>
              <a:rPr lang="en-US" b="true" sz="21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Chrome</a:t>
            </a: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ships by default on nearly all Android devices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34829" y="6296152"/>
            <a:ext cx="1401834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Despite its smaller global share, </a:t>
            </a:r>
            <a:r>
              <a:rPr lang="en-US" b="true" sz="21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iOS</a:t>
            </a: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users spend significantly more per user on apps compared to Android users — on average $12.77 vs $6.19 per app.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34829" y="7655496"/>
            <a:ext cx="14018342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Minor OS (Samsung, KaiOS,</a:t>
            </a: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others) together account for less than 1 %, serving niche or legacy device segments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" r="0" b="-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09833" y="1003935"/>
            <a:ext cx="449467" cy="342900"/>
            <a:chOff x="0" y="0"/>
            <a:chExt cx="599290" cy="457200"/>
          </a:xfrm>
        </p:grpSpPr>
        <p:sp>
          <p:nvSpPr>
            <p:cNvPr name="AutoShape 4" id="4"/>
            <p:cNvSpPr/>
            <p:nvPr/>
          </p:nvSpPr>
          <p:spPr>
            <a:xfrm flipV="true">
              <a:off x="0" y="254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0" y="2286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0" y="431800"/>
              <a:ext cx="59929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047183" y="1447902"/>
            <a:ext cx="730089" cy="833089"/>
          </a:xfrm>
          <a:custGeom>
            <a:avLst/>
            <a:gdLst/>
            <a:ahLst/>
            <a:cxnLst/>
            <a:rect r="r" b="b" t="t" l="l"/>
            <a:pathLst>
              <a:path h="833089" w="730089">
                <a:moveTo>
                  <a:pt x="0" y="0"/>
                </a:moveTo>
                <a:lnTo>
                  <a:pt x="730089" y="0"/>
                </a:lnTo>
                <a:lnTo>
                  <a:pt x="730089" y="833090"/>
                </a:lnTo>
                <a:lnTo>
                  <a:pt x="0" y="8330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1133" y="6294947"/>
            <a:ext cx="1071599" cy="633218"/>
          </a:xfrm>
          <a:custGeom>
            <a:avLst/>
            <a:gdLst/>
            <a:ahLst/>
            <a:cxnLst/>
            <a:rect r="r" b="b" t="t" l="l"/>
            <a:pathLst>
              <a:path h="633218" w="1071599">
                <a:moveTo>
                  <a:pt x="0" y="0"/>
                </a:moveTo>
                <a:lnTo>
                  <a:pt x="1071599" y="0"/>
                </a:lnTo>
                <a:lnTo>
                  <a:pt x="1071599" y="633218"/>
                </a:lnTo>
                <a:lnTo>
                  <a:pt x="0" y="6332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7218" y="7329747"/>
            <a:ext cx="6890267" cy="1816525"/>
          </a:xfrm>
          <a:custGeom>
            <a:avLst/>
            <a:gdLst/>
            <a:ahLst/>
            <a:cxnLst/>
            <a:rect r="r" b="b" t="t" l="l"/>
            <a:pathLst>
              <a:path h="1816525" w="6890267">
                <a:moveTo>
                  <a:pt x="0" y="0"/>
                </a:moveTo>
                <a:lnTo>
                  <a:pt x="6890267" y="0"/>
                </a:lnTo>
                <a:lnTo>
                  <a:pt x="6890267" y="1816525"/>
                </a:lnTo>
                <a:lnTo>
                  <a:pt x="0" y="181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09835" y="7196360"/>
            <a:ext cx="7170388" cy="1890375"/>
          </a:xfrm>
          <a:custGeom>
            <a:avLst/>
            <a:gdLst/>
            <a:ahLst/>
            <a:cxnLst/>
            <a:rect r="r" b="b" t="t" l="l"/>
            <a:pathLst>
              <a:path h="1890375" w="7170388">
                <a:moveTo>
                  <a:pt x="0" y="0"/>
                </a:moveTo>
                <a:lnTo>
                  <a:pt x="7170388" y="0"/>
                </a:lnTo>
                <a:lnTo>
                  <a:pt x="7170388" y="1890375"/>
                </a:lnTo>
                <a:lnTo>
                  <a:pt x="0" y="18903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792485" y="6094033"/>
            <a:ext cx="1500069" cy="1035048"/>
          </a:xfrm>
          <a:custGeom>
            <a:avLst/>
            <a:gdLst/>
            <a:ahLst/>
            <a:cxnLst/>
            <a:rect r="r" b="b" t="t" l="l"/>
            <a:pathLst>
              <a:path h="1035048" w="1500069">
                <a:moveTo>
                  <a:pt x="0" y="0"/>
                </a:moveTo>
                <a:lnTo>
                  <a:pt x="1500069" y="0"/>
                </a:lnTo>
                <a:lnTo>
                  <a:pt x="1500069" y="1035047"/>
                </a:lnTo>
                <a:lnTo>
                  <a:pt x="0" y="10350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06485" y="2349703"/>
            <a:ext cx="6592344" cy="1737982"/>
          </a:xfrm>
          <a:custGeom>
            <a:avLst/>
            <a:gdLst/>
            <a:ahLst/>
            <a:cxnLst/>
            <a:rect r="r" b="b" t="t" l="l"/>
            <a:pathLst>
              <a:path h="1737982" w="6592344">
                <a:moveTo>
                  <a:pt x="0" y="0"/>
                </a:moveTo>
                <a:lnTo>
                  <a:pt x="6592344" y="0"/>
                </a:lnTo>
                <a:lnTo>
                  <a:pt x="6592344" y="1737982"/>
                </a:lnTo>
                <a:lnTo>
                  <a:pt x="0" y="17379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10371" y="1447902"/>
            <a:ext cx="901801" cy="901801"/>
          </a:xfrm>
          <a:custGeom>
            <a:avLst/>
            <a:gdLst/>
            <a:ahLst/>
            <a:cxnLst/>
            <a:rect r="r" b="b" t="t" l="l"/>
            <a:pathLst>
              <a:path h="901801" w="901801">
                <a:moveTo>
                  <a:pt x="0" y="0"/>
                </a:moveTo>
                <a:lnTo>
                  <a:pt x="901800" y="0"/>
                </a:lnTo>
                <a:lnTo>
                  <a:pt x="901800" y="901801"/>
                </a:lnTo>
                <a:lnTo>
                  <a:pt x="0" y="9018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94195" y="311785"/>
            <a:ext cx="10457251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NEW MOBILE PRODUCT IDEAS AND INNOVATIONS (2024–2025)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81970" y="1818478"/>
            <a:ext cx="29398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AI / ML INTEGRATION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77272" y="1762832"/>
            <a:ext cx="421817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5G AND REAL-TIME FEATURES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12171" y="6563931"/>
            <a:ext cx="48783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AR / VR / IMMERSIVE EXPERIENCES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88934" y="6563931"/>
            <a:ext cx="477401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IOT &amp; SMART-DEVICE INTEGRATION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81133" y="2655882"/>
            <a:ext cx="5532058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Apps embed predictive models, on-device inference, smarter assistants, personalized content, serve as an personal agent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0409835" y="2280992"/>
            <a:ext cx="7315200" cy="1928553"/>
          </a:xfrm>
          <a:custGeom>
            <a:avLst/>
            <a:gdLst/>
            <a:ahLst/>
            <a:cxnLst/>
            <a:rect r="r" b="b" t="t" l="l"/>
            <a:pathLst>
              <a:path h="1928553" w="7315200">
                <a:moveTo>
                  <a:pt x="0" y="0"/>
                </a:moveTo>
                <a:lnTo>
                  <a:pt x="7315200" y="0"/>
                </a:lnTo>
                <a:lnTo>
                  <a:pt x="7315200" y="1928552"/>
                </a:lnTo>
                <a:lnTo>
                  <a:pt x="0" y="19285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953960" y="2655882"/>
            <a:ext cx="5532058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Lower latency and higher throughput allow real-time collaboration, AR, streaming, live features.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81133" y="7543451"/>
            <a:ext cx="5532058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AR features (virtual try-ons, interactive overlays) and mixed-reality tie-ins in apps (beyond games) are expanding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047183" y="7500775"/>
            <a:ext cx="5532058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Apps that control or interact with smart home, wearables, and connected devices.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" r="0" b="-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8495" y="2982913"/>
            <a:ext cx="8131011" cy="339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b="true" sz="8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</a:t>
            </a:r>
            <a:r>
              <a:rPr lang="en-US" b="true" sz="8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 FOR YOUR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DAG0jijutk8</dc:identifier>
  <dcterms:modified xsi:type="dcterms:W3CDTF">2011-08-01T06:04:30Z</dcterms:modified>
  <cp:revision>1</cp:revision>
  <dc:title>Mobile Market Overview</dc:title>
</cp:coreProperties>
</file>