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301" r:id="rId4"/>
    <p:sldId id="284" r:id="rId5"/>
    <p:sldId id="285" r:id="rId6"/>
    <p:sldId id="286" r:id="rId7"/>
    <p:sldId id="287" r:id="rId8"/>
    <p:sldId id="262" r:id="rId9"/>
    <p:sldId id="294" r:id="rId10"/>
    <p:sldId id="295" r:id="rId11"/>
    <p:sldId id="288" r:id="rId12"/>
    <p:sldId id="289" r:id="rId13"/>
    <p:sldId id="290" r:id="rId14"/>
    <p:sldId id="291" r:id="rId15"/>
    <p:sldId id="292" r:id="rId1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446" y="48"/>
      </p:cViewPr>
      <p:guideLst>
        <p:guide orient="horz" pos="21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5523BA-48AF-4C46-92E5-C3F06372F33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5523BA-48AF-4C46-92E5-C3F06372F33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5523BA-48AF-4C46-92E5-C3F06372F33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D4F831-BDDF-4B97-A942-EF587A79CEC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D4F831-BDDF-4B97-A942-EF587A79CEC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D4F831-BDDF-4B97-A942-EF587A79CEC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D4F831-BDDF-4B97-A942-EF587A79CEC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D4F831-BDDF-4B97-A942-EF587A79CEC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D4F831-BDDF-4B97-A942-EF587A79CEC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D4F831-BDDF-4B97-A942-EF587A79CEC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D4F831-BDDF-4B97-A942-EF587A79CEC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5523BA-48AF-4C46-92E5-C3F06372F33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D4F831-BDDF-4B97-A942-EF587A79CEC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D4F831-BDDF-4B97-A942-EF587A79CEC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D4F831-BDDF-4B97-A942-EF587A79CEC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5523BA-48AF-4C46-92E5-C3F06372F33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5523BA-48AF-4C46-92E5-C3F06372F33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5523BA-48AF-4C46-92E5-C3F06372F33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5523BA-48AF-4C46-92E5-C3F06372F33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5523BA-48AF-4C46-92E5-C3F06372F33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5523BA-48AF-4C46-92E5-C3F06372F33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5523BA-48AF-4C46-92E5-C3F06372F33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5523BA-48AF-4C46-92E5-C3F06372F33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D4F831-BDDF-4B97-A942-EF587A79CEC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复习题</a:t>
            </a:r>
            <a:br>
              <a:rPr lang="zh-CN" altLang="en-US"/>
            </a:br>
            <a:r>
              <a:rPr lang="en-US" altLang="zh-CN"/>
              <a:t>part 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457200" y="628650"/>
            <a:ext cx="8229600" cy="5497513"/>
          </a:xfrm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sz="2000" dirty="0"/>
              <a:t>2.2 </a:t>
            </a:r>
            <a:r>
              <a:rPr lang="zh-CN" altLang="en-US" sz="2000" dirty="0"/>
              <a:t>请写出以下程序的运行结果。  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#include &lt;stdio.h&gt;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void main()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{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 int y = 9;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 for(;y&gt;0;y--)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	if(y%2 == 0)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 		printf(“%d”, y-=2);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}</a:t>
            </a:r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</p:txBody>
      </p:sp>
      <p:sp>
        <p:nvSpPr>
          <p:cNvPr id="2" name="矩形 1"/>
          <p:cNvSpPr/>
          <p:nvPr/>
        </p:nvSpPr>
        <p:spPr>
          <a:xfrm>
            <a:off x="4275138" y="684213"/>
            <a:ext cx="50482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62 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457200" y="628650"/>
            <a:ext cx="8229600" cy="5497513"/>
          </a:xfrm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sz="2000" dirty="0"/>
              <a:t>2.5.</a:t>
            </a:r>
            <a:r>
              <a:rPr lang="zh-CN" altLang="en-US" sz="2000" dirty="0"/>
              <a:t>请写出以下程序的运行结果。  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#include &lt;stdio.h&gt; 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int sub(int n)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{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 static int y;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 if(n &gt; 3)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    y += sub(--n);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 return y+1;  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}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void main()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{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 int x;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 x = sub(5);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 printf("%d\n", x);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}</a:t>
            </a:r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</p:txBody>
      </p:sp>
      <p:sp>
        <p:nvSpPr>
          <p:cNvPr id="2" name="矩形 1"/>
          <p:cNvSpPr/>
          <p:nvPr/>
        </p:nvSpPr>
        <p:spPr>
          <a:xfrm>
            <a:off x="4572000" y="633413"/>
            <a:ext cx="6445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457200" y="628650"/>
            <a:ext cx="8229600" cy="5497513"/>
          </a:xfrm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sz="2000" dirty="0"/>
              <a:t>3.2.</a:t>
            </a:r>
            <a:r>
              <a:rPr lang="zh-CN" altLang="en-US" sz="2000" dirty="0"/>
              <a:t>（</a:t>
            </a:r>
            <a:r>
              <a:rPr lang="en-US" altLang="zh-CN" sz="2000" dirty="0"/>
              <a:t>6</a:t>
            </a:r>
            <a:r>
              <a:rPr lang="zh-CN" altLang="en-US" sz="2000" dirty="0"/>
              <a:t>分）以下程序运行的结果应该为</a:t>
            </a:r>
            <a:r>
              <a:rPr lang="en-US" altLang="zh-CN" sz="2000" dirty="0"/>
              <a:t>"a=5, b=3"</a:t>
            </a:r>
            <a:r>
              <a:rPr lang="zh-CN" altLang="en-US" sz="2000" dirty="0"/>
              <a:t>，请在不增删语句的情况下指明程序中的第几行有错误，并且写出正确的语句。</a:t>
            </a:r>
            <a:endParaRPr lang="zh-CN" altLang="en-US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/* </a:t>
            </a:r>
            <a:r>
              <a:rPr lang="zh-CN" altLang="en-US" sz="2000" dirty="0"/>
              <a:t>第</a:t>
            </a:r>
            <a:r>
              <a:rPr lang="en-US" altLang="zh-CN" sz="2000" dirty="0"/>
              <a:t>1</a:t>
            </a:r>
            <a:r>
              <a:rPr lang="zh-CN" altLang="en-US" sz="2000" dirty="0"/>
              <a:t>行 *</a:t>
            </a:r>
            <a:r>
              <a:rPr lang="en-US" altLang="zh-CN" sz="2000" dirty="0"/>
              <a:t>	void swap(short *x, short *y)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		{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/* </a:t>
            </a:r>
            <a:r>
              <a:rPr lang="zh-CN" altLang="en-US" sz="2000" dirty="0"/>
              <a:t>第</a:t>
            </a:r>
            <a:r>
              <a:rPr lang="en-US" altLang="zh-CN" sz="2000" dirty="0"/>
              <a:t>2</a:t>
            </a:r>
            <a:r>
              <a:rPr lang="zh-CN" altLang="en-US" sz="2000" dirty="0"/>
              <a:t>行 *</a:t>
            </a:r>
            <a:r>
              <a:rPr lang="en-US" altLang="zh-CN" sz="2000" dirty="0"/>
              <a:t>	short *z;   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/* </a:t>
            </a:r>
            <a:r>
              <a:rPr lang="zh-CN" altLang="en-US" sz="2000" dirty="0"/>
              <a:t>第</a:t>
            </a:r>
            <a:r>
              <a:rPr lang="en-US" altLang="zh-CN" sz="2000" dirty="0"/>
              <a:t>3</a:t>
            </a:r>
            <a:r>
              <a:rPr lang="zh-CN" altLang="en-US" sz="2000" dirty="0"/>
              <a:t>行 *</a:t>
            </a:r>
            <a:r>
              <a:rPr lang="en-US" altLang="zh-CN" sz="2000" dirty="0"/>
              <a:t>	z = *x;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/* </a:t>
            </a:r>
            <a:r>
              <a:rPr lang="zh-CN" altLang="en-US" sz="2000" dirty="0"/>
              <a:t>第</a:t>
            </a:r>
            <a:r>
              <a:rPr lang="en-US" altLang="zh-CN" sz="2000" dirty="0"/>
              <a:t>4</a:t>
            </a:r>
            <a:r>
              <a:rPr lang="zh-CN" altLang="en-US" sz="2000" dirty="0"/>
              <a:t>行 *</a:t>
            </a:r>
            <a:r>
              <a:rPr lang="en-US" altLang="zh-CN" sz="2000" dirty="0"/>
              <a:t>	*x = *y; 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/* </a:t>
            </a:r>
            <a:r>
              <a:rPr lang="zh-CN" altLang="en-US" sz="2000" dirty="0"/>
              <a:t>第</a:t>
            </a:r>
            <a:r>
              <a:rPr lang="en-US" altLang="zh-CN" sz="2000" dirty="0"/>
              <a:t>5</a:t>
            </a:r>
            <a:r>
              <a:rPr lang="zh-CN" altLang="en-US" sz="2000" dirty="0"/>
              <a:t>行 *</a:t>
            </a:r>
            <a:r>
              <a:rPr lang="en-US" altLang="zh-CN" sz="2000" dirty="0"/>
              <a:t>	*y = z;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		}</a:t>
            </a:r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		void main()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		{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/* </a:t>
            </a:r>
            <a:r>
              <a:rPr lang="zh-CN" altLang="en-US" sz="2000" dirty="0"/>
              <a:t>第</a:t>
            </a:r>
            <a:r>
              <a:rPr lang="en-US" altLang="zh-CN" sz="2000" dirty="0"/>
              <a:t>6</a:t>
            </a:r>
            <a:r>
              <a:rPr lang="zh-CN" altLang="en-US" sz="2000" dirty="0"/>
              <a:t>行 *</a:t>
            </a:r>
            <a:r>
              <a:rPr lang="en-US" altLang="zh-CN" sz="2000" dirty="0"/>
              <a:t>	short a=3, b=5;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/* </a:t>
            </a:r>
            <a:r>
              <a:rPr lang="zh-CN" altLang="en-US" sz="2000" dirty="0"/>
              <a:t>第</a:t>
            </a:r>
            <a:r>
              <a:rPr lang="en-US" altLang="zh-CN" sz="2000" dirty="0"/>
              <a:t>7</a:t>
            </a:r>
            <a:r>
              <a:rPr lang="zh-CN" altLang="en-US" sz="2000" dirty="0"/>
              <a:t>行 *</a:t>
            </a:r>
            <a:r>
              <a:rPr lang="en-US" altLang="zh-CN" sz="2000" dirty="0"/>
              <a:t>	swap(a, b); 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/* </a:t>
            </a:r>
            <a:r>
              <a:rPr lang="zh-CN" altLang="en-US" sz="2000" dirty="0"/>
              <a:t>第</a:t>
            </a:r>
            <a:r>
              <a:rPr lang="en-US" altLang="zh-CN" sz="2000" dirty="0"/>
              <a:t>8</a:t>
            </a:r>
            <a:r>
              <a:rPr lang="zh-CN" altLang="en-US" sz="2000" dirty="0"/>
              <a:t>行 *</a:t>
            </a:r>
            <a:r>
              <a:rPr lang="en-US" altLang="zh-CN" sz="2000" dirty="0"/>
              <a:t>	printf("a=%d, b=%d\n", a, b);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		}</a:t>
            </a:r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</p:txBody>
      </p:sp>
      <p:sp>
        <p:nvSpPr>
          <p:cNvPr id="13315" name="矩形 2"/>
          <p:cNvSpPr/>
          <p:nvPr/>
        </p:nvSpPr>
        <p:spPr>
          <a:xfrm>
            <a:off x="5940425" y="1989138"/>
            <a:ext cx="6445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46600" y="2035175"/>
            <a:ext cx="11969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// short z; 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9938" y="5373688"/>
            <a:ext cx="176212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// swap(&amp;a,&amp;b);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628650"/>
            <a:ext cx="8229600" cy="5497513"/>
          </a:xfrm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sz="2000" dirty="0"/>
              <a:t>5.1. (10</a:t>
            </a:r>
            <a:r>
              <a:rPr lang="zh-CN" altLang="en-US" sz="2000" dirty="0"/>
              <a:t>分</a:t>
            </a:r>
            <a:r>
              <a:rPr lang="en-US" altLang="zh-CN" sz="2000" dirty="0"/>
              <a:t>) </a:t>
            </a:r>
            <a:r>
              <a:rPr lang="zh-CN" altLang="en-US" sz="2000" dirty="0"/>
              <a:t>编写函数</a:t>
            </a:r>
            <a:r>
              <a:rPr lang="en-US" altLang="zh-CN" sz="2000" dirty="0"/>
              <a:t>strsub(char *s1, int i, int j), </a:t>
            </a:r>
            <a:r>
              <a:rPr lang="zh-CN" altLang="en-US" sz="2000" dirty="0"/>
              <a:t>从字符串</a:t>
            </a:r>
            <a:r>
              <a:rPr lang="en-US" altLang="zh-CN" sz="2000" dirty="0"/>
              <a:t>s1</a:t>
            </a:r>
            <a:r>
              <a:rPr lang="zh-CN" altLang="en-US" sz="2000" dirty="0"/>
              <a:t>的位置</a:t>
            </a:r>
            <a:r>
              <a:rPr lang="en-US" altLang="zh-CN" sz="2000" dirty="0"/>
              <a:t>i</a:t>
            </a:r>
            <a:r>
              <a:rPr lang="zh-CN" altLang="en-US" sz="2000" dirty="0"/>
              <a:t>开始取长度为</a:t>
            </a:r>
            <a:r>
              <a:rPr lang="en-US" altLang="zh-CN" sz="2000" dirty="0"/>
              <a:t>j</a:t>
            </a:r>
            <a:r>
              <a:rPr lang="zh-CN" altLang="en-US" sz="2000" dirty="0"/>
              <a:t>的子字符串。要求（</a:t>
            </a:r>
            <a:r>
              <a:rPr lang="en-US" altLang="zh-CN" sz="2000" dirty="0"/>
              <a:t>1</a:t>
            </a:r>
            <a:r>
              <a:rPr lang="zh-CN" altLang="en-US" sz="2000" dirty="0"/>
              <a:t>）申请新的内存空间存放该子字符串，</a:t>
            </a:r>
            <a:r>
              <a:rPr lang="en-US" altLang="zh-CN" sz="2000" dirty="0"/>
              <a:t>strsub</a:t>
            </a:r>
            <a:r>
              <a:rPr lang="zh-CN" altLang="en-US" sz="2000" dirty="0"/>
              <a:t>返回其地址；（</a:t>
            </a:r>
            <a:r>
              <a:rPr lang="en-US" altLang="zh-CN" sz="2000" dirty="0"/>
              <a:t>2</a:t>
            </a:r>
            <a:r>
              <a:rPr lang="zh-CN" altLang="en-US" sz="2000" dirty="0"/>
              <a:t>）对参数</a:t>
            </a:r>
            <a:r>
              <a:rPr lang="en-US" altLang="zh-CN" sz="2000" dirty="0"/>
              <a:t>i</a:t>
            </a:r>
            <a:r>
              <a:rPr lang="zh-CN" altLang="en-US" sz="2000" dirty="0"/>
              <a:t>和</a:t>
            </a:r>
            <a:r>
              <a:rPr lang="en-US" altLang="zh-CN" sz="2000" dirty="0"/>
              <a:t>j</a:t>
            </a:r>
            <a:r>
              <a:rPr lang="zh-CN" altLang="en-US" sz="2000" dirty="0"/>
              <a:t>的有效性进行必要的检查，避免数组的越界访问；如失败，返回</a:t>
            </a:r>
            <a:r>
              <a:rPr lang="en-US" altLang="zh-CN" sz="2000" dirty="0"/>
              <a:t>NULL</a:t>
            </a:r>
            <a:r>
              <a:rPr lang="zh-CN" altLang="en-US" sz="2000" dirty="0"/>
              <a:t>；（</a:t>
            </a:r>
            <a:r>
              <a:rPr lang="en-US" altLang="zh-CN" sz="2000" dirty="0"/>
              <a:t>3</a:t>
            </a:r>
            <a:r>
              <a:rPr lang="zh-CN" altLang="en-US" sz="2000" dirty="0"/>
              <a:t>）不可以使用字符串的标准库函数。</a:t>
            </a:r>
            <a:endParaRPr lang="zh-CN" altLang="en-US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#include "stdlib.h"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char * strsub(char *s1, int i, int j) 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/* </a:t>
            </a:r>
            <a:r>
              <a:rPr lang="zh-CN" altLang="en-US" sz="2000" dirty="0"/>
              <a:t>从字符串</a:t>
            </a:r>
            <a:r>
              <a:rPr lang="en-US" altLang="zh-CN" sz="2000" dirty="0"/>
              <a:t>s1</a:t>
            </a:r>
            <a:r>
              <a:rPr lang="zh-CN" altLang="en-US" sz="2000" dirty="0"/>
              <a:t>位置</a:t>
            </a:r>
            <a:r>
              <a:rPr lang="en-US" altLang="zh-CN" sz="2000" dirty="0"/>
              <a:t>i</a:t>
            </a:r>
            <a:r>
              <a:rPr lang="zh-CN" altLang="en-US" sz="2000" dirty="0"/>
              <a:t>开始取长度为</a:t>
            </a:r>
            <a:r>
              <a:rPr lang="en-US" altLang="zh-CN" sz="2000" dirty="0"/>
              <a:t>j</a:t>
            </a:r>
            <a:r>
              <a:rPr lang="zh-CN" altLang="en-US" sz="2000" dirty="0"/>
              <a:t>的字符串返回*</a:t>
            </a:r>
            <a:r>
              <a:rPr lang="en-US" altLang="zh-CN" sz="2000" dirty="0"/>
              <a:t>/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{  // </a:t>
            </a:r>
            <a:r>
              <a:rPr lang="zh-CN" altLang="en-US" sz="2000" dirty="0"/>
              <a:t>参考答案</a:t>
            </a:r>
            <a:endParaRPr lang="zh-CN" altLang="en-US" sz="2000" dirty="0"/>
          </a:p>
          <a:p>
            <a:pPr marL="0" indent="0" eaLnBrk="1" hangingPunct="1"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int length = 0;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	for (; s1[length]&amp;&amp;i+j&gt;length; length++);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	if(i&lt;0 || j&lt;0 || i&gt;=length || i+j&gt;length) 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return NULL;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	char *s = (char *)malloc(sizeof(char)*(j+1));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	for(int temp=0; temp&lt;j; temp++)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		s[temp]=s1[i+temp];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	s[j]='\0';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	return s;}</a:t>
            </a:r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内容占位符 2"/>
          <p:cNvSpPr>
            <a:spLocks noGrp="1"/>
          </p:cNvSpPr>
          <p:nvPr>
            <p:ph idx="1"/>
          </p:nvPr>
        </p:nvSpPr>
        <p:spPr>
          <a:xfrm>
            <a:off x="457200" y="628650"/>
            <a:ext cx="8229600" cy="5497513"/>
          </a:xfrm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1.</a:t>
            </a:r>
            <a:r>
              <a:rPr lang="zh-CN" altLang="en-US" sz="2000" dirty="0"/>
              <a:t>表达式 </a:t>
            </a:r>
            <a:r>
              <a:rPr lang="en-US" altLang="zh-CN" sz="2000" dirty="0"/>
              <a:t>0x99 / 011 </a:t>
            </a:r>
            <a:r>
              <a:rPr lang="zh-CN" altLang="en-US" sz="2000" dirty="0"/>
              <a:t>的值为</a:t>
            </a:r>
            <a:endParaRPr lang="zh-CN" altLang="en-US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A.9	B.13	C.13.9	  D.17</a:t>
            </a:r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8.</a:t>
            </a:r>
            <a:r>
              <a:rPr lang="zh-CN" altLang="en-US" sz="2000" dirty="0"/>
              <a:t>定义二维数组</a:t>
            </a:r>
            <a:r>
              <a:rPr lang="en-US" altLang="zh-CN" sz="2000" dirty="0"/>
              <a:t>int a[3][4];</a:t>
            </a:r>
            <a:r>
              <a:rPr lang="zh-CN" altLang="en-US" sz="2000" dirty="0"/>
              <a:t>以下哪条语句可以获得数组内的元素的值</a:t>
            </a:r>
            <a:endParaRPr lang="zh-CN" altLang="en-US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A.a[0,0]	B.a[2][4]      C.a[0+1][0]	  D.a(0)(0)</a:t>
            </a:r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9.</a:t>
            </a:r>
            <a:r>
              <a:rPr lang="zh-CN" altLang="en-US" sz="2000" dirty="0"/>
              <a:t>对于</a:t>
            </a:r>
            <a:r>
              <a:rPr lang="en-US" altLang="zh-CN" sz="2000" dirty="0"/>
              <a:t>char str[10]; char *p=str;</a:t>
            </a:r>
            <a:r>
              <a:rPr lang="zh-CN" altLang="en-US" sz="2000" dirty="0"/>
              <a:t>若要使得指针变量</a:t>
            </a:r>
            <a:r>
              <a:rPr lang="en-US" altLang="zh-CN" sz="2000" dirty="0"/>
              <a:t>p</a:t>
            </a:r>
            <a:r>
              <a:rPr lang="zh-CN" altLang="en-US" sz="2000" dirty="0"/>
              <a:t>指向字符数组中的</a:t>
            </a:r>
            <a:r>
              <a:rPr lang="en-US" altLang="zh-CN" sz="2000" dirty="0"/>
              <a:t>str[5],</a:t>
            </a:r>
            <a:r>
              <a:rPr lang="zh-CN" altLang="en-US" sz="2000" dirty="0"/>
              <a:t>可通过以下哪条语句得到</a:t>
            </a:r>
            <a:endParaRPr lang="zh-CN" altLang="en-US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A.p=&amp;str[5];	B.p = *p + 5;	C.p=str[5];	D.p=&amp;(str+5);</a:t>
            </a:r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3563938" y="981075"/>
            <a:ext cx="1368425" cy="503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64388" y="2349500"/>
            <a:ext cx="576263" cy="503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4300" y="3429000"/>
            <a:ext cx="576263" cy="504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457200" y="628650"/>
            <a:ext cx="8229600" cy="5497513"/>
          </a:xfrm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sz="2000" dirty="0"/>
              <a:t>12.</a:t>
            </a:r>
            <a:r>
              <a:rPr lang="zh-CN" altLang="en-US" sz="2000" dirty="0"/>
              <a:t>如下定义单链表节点</a:t>
            </a:r>
            <a:endParaRPr lang="zh-CN" altLang="en-US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struct Node {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	int value;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	Node* next;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};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zh-CN" altLang="en-US" sz="2000" dirty="0"/>
              <a:t>仅给定链表中某表元的指针 </a:t>
            </a:r>
            <a:r>
              <a:rPr lang="en-US" altLang="zh-CN" sz="2000" dirty="0"/>
              <a:t>p</a:t>
            </a:r>
            <a:r>
              <a:rPr lang="zh-CN" altLang="en-US" sz="2000" dirty="0"/>
              <a:t>，在保持链表结构的前提下，以下操作不能被执行的是</a:t>
            </a:r>
            <a:endParaRPr lang="zh-CN" altLang="en-US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A. </a:t>
            </a:r>
            <a:r>
              <a:rPr lang="zh-CN" altLang="en-US" sz="2000" dirty="0"/>
              <a:t>在 </a:t>
            </a:r>
            <a:r>
              <a:rPr lang="en-US" altLang="zh-CN" sz="2000" dirty="0"/>
              <a:t>p </a:t>
            </a:r>
            <a:r>
              <a:rPr lang="zh-CN" altLang="en-US" sz="2000" dirty="0"/>
              <a:t>后插入一个新表元</a:t>
            </a:r>
            <a:endParaRPr lang="zh-CN" altLang="en-US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B. </a:t>
            </a:r>
            <a:r>
              <a:rPr lang="zh-CN" altLang="en-US" sz="2000" dirty="0"/>
              <a:t>删除表元 </a:t>
            </a:r>
            <a:r>
              <a:rPr lang="en-US" altLang="zh-CN" sz="2000" dirty="0"/>
              <a:t>p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C. </a:t>
            </a:r>
            <a:r>
              <a:rPr lang="zh-CN" altLang="en-US" sz="2000" dirty="0"/>
              <a:t>删除表元 </a:t>
            </a:r>
            <a:r>
              <a:rPr lang="en-US" altLang="zh-CN" sz="2000" dirty="0"/>
              <a:t>p </a:t>
            </a:r>
            <a:r>
              <a:rPr lang="zh-CN" altLang="en-US" sz="2000" dirty="0"/>
              <a:t>后的一个表元（如果存在）</a:t>
            </a:r>
            <a:endParaRPr lang="zh-CN" altLang="en-US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D. </a:t>
            </a:r>
            <a:r>
              <a:rPr lang="zh-CN" altLang="en-US" sz="2000" dirty="0"/>
              <a:t>访问表尾元素</a:t>
            </a:r>
            <a:endParaRPr lang="zh-CN" altLang="en-US" sz="2000" dirty="0"/>
          </a:p>
          <a:p>
            <a:pPr marL="0" indent="0" eaLnBrk="1" hangingPunct="1">
              <a:buNone/>
            </a:pPr>
            <a:endParaRPr lang="en-US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3851275" y="2781300"/>
            <a:ext cx="576263" cy="503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457200" y="628650"/>
            <a:ext cx="8229600" cy="5497513"/>
          </a:xfrm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sz="2000" dirty="0"/>
              <a:t>1.3. </a:t>
            </a:r>
            <a:r>
              <a:rPr lang="zh-CN" altLang="en-US" sz="2000" dirty="0"/>
              <a:t>设有以下语句：                   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struct 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{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 int x;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 int y;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} d[2]={{1,3},{2,7}};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zh-CN" altLang="en-US" sz="2000" dirty="0"/>
              <a:t>则 </a:t>
            </a:r>
            <a:r>
              <a:rPr lang="en-US" altLang="zh-CN" sz="2000" dirty="0"/>
              <a:t>d[1].x + d[0].y - d[0].x</a:t>
            </a:r>
            <a:r>
              <a:rPr lang="zh-CN" altLang="en-US" sz="2000" dirty="0"/>
              <a:t>的值是多少</a:t>
            </a:r>
            <a:r>
              <a:rPr lang="en-US" altLang="zh-CN" sz="2000" dirty="0"/>
              <a:t>?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A</a:t>
            </a:r>
            <a:r>
              <a:rPr lang="zh-CN" altLang="en-US" sz="2000" dirty="0"/>
              <a:t>）</a:t>
            </a:r>
            <a:r>
              <a:rPr lang="en-US" altLang="zh-CN" sz="2000" dirty="0"/>
              <a:t>3		B</a:t>
            </a:r>
            <a:r>
              <a:rPr lang="zh-CN" altLang="en-US" sz="2000" dirty="0"/>
              <a:t>）</a:t>
            </a:r>
            <a:r>
              <a:rPr lang="en-US" altLang="zh-CN" sz="2000" dirty="0"/>
              <a:t>4		C</a:t>
            </a:r>
            <a:r>
              <a:rPr lang="zh-CN" altLang="en-US" sz="2000" dirty="0"/>
              <a:t>）</a:t>
            </a:r>
            <a:r>
              <a:rPr lang="en-US" altLang="zh-CN" sz="2000" dirty="0"/>
              <a:t>5		D</a:t>
            </a:r>
            <a:r>
              <a:rPr lang="zh-CN" altLang="en-US" sz="2000" dirty="0"/>
              <a:t>）</a:t>
            </a:r>
            <a:r>
              <a:rPr lang="en-US" altLang="zh-CN" sz="2000" dirty="0"/>
              <a:t>6</a:t>
            </a:r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</p:txBody>
      </p:sp>
      <p:sp>
        <p:nvSpPr>
          <p:cNvPr id="2" name="矩形 1"/>
          <p:cNvSpPr/>
          <p:nvPr/>
        </p:nvSpPr>
        <p:spPr>
          <a:xfrm>
            <a:off x="4716463" y="765175"/>
            <a:ext cx="576263" cy="503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457200" y="628650"/>
            <a:ext cx="8229600" cy="5497513"/>
          </a:xfrm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sz="2000" dirty="0"/>
              <a:t>1.6. </a:t>
            </a:r>
            <a:r>
              <a:rPr lang="zh-CN" altLang="en-US" sz="2000" dirty="0"/>
              <a:t>循环语句</a:t>
            </a:r>
            <a:r>
              <a:rPr lang="en-US" altLang="zh-CN" sz="2000" dirty="0"/>
              <a:t>for(x=0,y=0;(y!=123)||(x&lt;4);x++);</a:t>
            </a:r>
            <a:r>
              <a:rPr lang="zh-CN" altLang="en-US" sz="2000" dirty="0"/>
              <a:t>的循环次数是多少： 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A</a:t>
            </a:r>
            <a:r>
              <a:rPr lang="zh-CN" altLang="en-US" sz="2000" dirty="0"/>
              <a:t>）不确定</a:t>
            </a:r>
            <a:endParaRPr lang="zh-CN" altLang="en-US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B</a:t>
            </a:r>
            <a:r>
              <a:rPr lang="zh-CN" altLang="en-US" sz="2000" dirty="0"/>
              <a:t>）</a:t>
            </a:r>
            <a:r>
              <a:rPr lang="en-US" altLang="zh-CN" sz="2000" dirty="0"/>
              <a:t>4</a:t>
            </a:r>
            <a:r>
              <a:rPr lang="zh-CN" altLang="en-US" sz="2000" dirty="0"/>
              <a:t>次</a:t>
            </a:r>
            <a:endParaRPr lang="zh-CN" altLang="en-US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C</a:t>
            </a:r>
            <a:r>
              <a:rPr lang="zh-CN" altLang="en-US" sz="2000" dirty="0"/>
              <a:t>）</a:t>
            </a:r>
            <a:r>
              <a:rPr lang="en-US" altLang="zh-CN" sz="2000" dirty="0"/>
              <a:t>3</a:t>
            </a:r>
            <a:r>
              <a:rPr lang="zh-CN" altLang="en-US" sz="2000" dirty="0"/>
              <a:t>次</a:t>
            </a:r>
            <a:endParaRPr lang="zh-CN" altLang="en-US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D</a:t>
            </a:r>
            <a:r>
              <a:rPr lang="zh-CN" altLang="en-US" sz="2000" dirty="0"/>
              <a:t>）无限次</a:t>
            </a:r>
            <a:endParaRPr lang="zh-CN" altLang="en-US" sz="2000" dirty="0"/>
          </a:p>
          <a:p>
            <a:pPr marL="0" indent="0" eaLnBrk="1" hangingPunct="1">
              <a:buNone/>
            </a:pP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1.8. </a:t>
            </a:r>
            <a:r>
              <a:rPr lang="zh-CN" altLang="en-US" sz="2000" dirty="0"/>
              <a:t>设有定义 </a:t>
            </a:r>
            <a:r>
              <a:rPr lang="en-US" altLang="zh-CN" sz="2000" dirty="0"/>
              <a:t>int a=5,b,*p=&amp;a;</a:t>
            </a:r>
            <a:r>
              <a:rPr lang="zh-CN" altLang="en-US" sz="2000" dirty="0"/>
              <a:t>则下列语句中不能使</a:t>
            </a:r>
            <a:r>
              <a:rPr lang="en-US" altLang="zh-CN" sz="2000" dirty="0"/>
              <a:t>b</a:t>
            </a:r>
            <a:r>
              <a:rPr lang="zh-CN" altLang="en-US" sz="2000" dirty="0"/>
              <a:t>的值为</a:t>
            </a:r>
            <a:r>
              <a:rPr lang="en-US" altLang="zh-CN" sz="2000" dirty="0"/>
              <a:t>5</a:t>
            </a:r>
            <a:r>
              <a:rPr lang="zh-CN" altLang="en-US" sz="2000" dirty="0"/>
              <a:t>的语句是： 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A</a:t>
            </a:r>
            <a:r>
              <a:rPr lang="zh-CN" altLang="en-US" sz="2000" dirty="0"/>
              <a:t>）</a:t>
            </a:r>
            <a:r>
              <a:rPr lang="en-US" altLang="zh-CN" sz="2000" dirty="0"/>
              <a:t>b= *(&amp;a);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B</a:t>
            </a:r>
            <a:r>
              <a:rPr lang="zh-CN" altLang="en-US" sz="2000" dirty="0"/>
              <a:t>）</a:t>
            </a:r>
            <a:r>
              <a:rPr lang="en-US" altLang="zh-CN" sz="2000" dirty="0"/>
              <a:t>b = a;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C</a:t>
            </a:r>
            <a:r>
              <a:rPr lang="zh-CN" altLang="en-US" sz="2000" dirty="0"/>
              <a:t>）</a:t>
            </a:r>
            <a:r>
              <a:rPr lang="en-US" altLang="zh-CN" sz="2000" dirty="0"/>
              <a:t>b = *p;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D</a:t>
            </a:r>
            <a:r>
              <a:rPr lang="zh-CN" altLang="en-US" sz="2000" dirty="0"/>
              <a:t>）</a:t>
            </a:r>
            <a:r>
              <a:rPr lang="en-US" altLang="zh-CN" sz="2000" dirty="0"/>
              <a:t>b = *a;</a:t>
            </a:r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7883525" y="628650"/>
            <a:ext cx="576263" cy="504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08850" y="3213100"/>
            <a:ext cx="574675" cy="50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xfrm>
            <a:off x="457200" y="628650"/>
            <a:ext cx="8229600" cy="5497513"/>
          </a:xfrm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sz="2000" dirty="0"/>
              <a:t>1.3. </a:t>
            </a:r>
            <a:r>
              <a:rPr lang="zh-CN" altLang="en-US" sz="2000" dirty="0"/>
              <a:t>假定在</a:t>
            </a:r>
            <a:r>
              <a:rPr lang="en-US" altLang="zh-CN" sz="2000" dirty="0"/>
              <a:t>32</a:t>
            </a:r>
            <a:r>
              <a:rPr lang="zh-CN" altLang="en-US" sz="2000" dirty="0"/>
              <a:t>位计算机中，</a:t>
            </a:r>
            <a:r>
              <a:rPr lang="en-US" altLang="zh-CN" sz="2000" dirty="0"/>
              <a:t>sizeof(long)=4</a:t>
            </a:r>
            <a:r>
              <a:rPr lang="zh-CN" altLang="en-US" sz="2000" dirty="0"/>
              <a:t>，</a:t>
            </a:r>
            <a:r>
              <a:rPr lang="en-US" altLang="zh-CN" sz="2000" dirty="0"/>
              <a:t>sizeof(short)=2</a:t>
            </a:r>
            <a:r>
              <a:rPr lang="zh-CN" altLang="en-US" sz="2000" dirty="0"/>
              <a:t>。根据以下定义语句，请计算</a:t>
            </a:r>
            <a:r>
              <a:rPr lang="en-US" altLang="zh-CN" sz="2000" dirty="0"/>
              <a:t>sizeof(struct x)</a:t>
            </a:r>
            <a:r>
              <a:rPr lang="zh-CN" altLang="en-US" sz="2000" dirty="0"/>
              <a:t>的值。</a:t>
            </a:r>
            <a:endParaRPr lang="zh-CN" altLang="en-US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struct x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{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	long	english;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	short	  *cost[5];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	struct	x * next;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};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A</a:t>
            </a:r>
            <a:r>
              <a:rPr lang="zh-CN" altLang="en-US" sz="2000" dirty="0"/>
              <a:t>）</a:t>
            </a:r>
            <a:r>
              <a:rPr lang="en-US" altLang="zh-CN" sz="2000" dirty="0"/>
              <a:t>16		B</a:t>
            </a:r>
            <a:r>
              <a:rPr lang="zh-CN" altLang="en-US" sz="2000" dirty="0"/>
              <a:t>）</a:t>
            </a:r>
            <a:r>
              <a:rPr lang="en-US" altLang="zh-CN" sz="2000" dirty="0"/>
              <a:t>28		C</a:t>
            </a:r>
            <a:r>
              <a:rPr lang="zh-CN" altLang="en-US" sz="2000" dirty="0"/>
              <a:t>）</a:t>
            </a:r>
            <a:r>
              <a:rPr lang="en-US" altLang="zh-CN" sz="2000" dirty="0"/>
              <a:t>32		D</a:t>
            </a:r>
            <a:r>
              <a:rPr lang="zh-CN" altLang="en-US" sz="2000" dirty="0"/>
              <a:t>）</a:t>
            </a:r>
            <a:r>
              <a:rPr lang="en-US" altLang="zh-CN" sz="2000" dirty="0"/>
              <a:t>13</a:t>
            </a:r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4932363" y="1125538"/>
            <a:ext cx="576263" cy="50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457200" y="628650"/>
            <a:ext cx="8229600" cy="5497513"/>
          </a:xfrm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sz="2000" dirty="0"/>
              <a:t>4.</a:t>
            </a:r>
            <a:r>
              <a:rPr lang="zh-CN" altLang="en-US" sz="2000" dirty="0"/>
              <a:t>以下能对一维数组</a:t>
            </a:r>
            <a:r>
              <a:rPr lang="en-US" altLang="zh-CN" sz="2000" dirty="0"/>
              <a:t>a</a:t>
            </a:r>
            <a:r>
              <a:rPr lang="zh-CN" altLang="en-US" sz="2000" dirty="0"/>
              <a:t>（含有</a:t>
            </a:r>
            <a:r>
              <a:rPr lang="en-US" altLang="zh-CN" sz="2000" dirty="0"/>
              <a:t>10</a:t>
            </a:r>
            <a:r>
              <a:rPr lang="zh-CN" altLang="en-US" sz="2000" dirty="0"/>
              <a:t>个元素）进行正确初始化的语句是</a:t>
            </a:r>
            <a:r>
              <a:rPr lang="en-US" altLang="zh-CN" sz="2000" dirty="0"/>
              <a:t>:         .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A. int a[10] = (0,0,0,0,0);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B. int a[10] = {};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C. int a[] = {0};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D. int a[10] = {10*1};</a:t>
            </a:r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5.执行以下程序代码：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#define M(a,b) (a)&gt;(b)? (a):(b) 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main() 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{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int i=10,j=15; 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printf(“%d\n”,10*M(i,j));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} 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zh-CN" altLang="en-US" sz="2000" dirty="0"/>
              <a:t>输出是</a:t>
            </a:r>
            <a:r>
              <a:rPr lang="en-US" altLang="zh-CN" sz="2000" dirty="0"/>
              <a:t>: 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A. 100              B. 150               C.10               D.15</a:t>
            </a:r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7884160" y="700405"/>
            <a:ext cx="576263" cy="50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09700" y="5276215"/>
            <a:ext cx="576263" cy="50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628650"/>
            <a:ext cx="8229600" cy="54975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以下程序段的输出结果是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    .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char *p= “ab\075cd\0”;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(“%d\n”,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strlen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(p));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lphaUcPeriod"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              B. 2                 C. 6               D. 7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lphaUcPeriod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13.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表达式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-1+2%3-4/5+6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的运算结果是 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40200" y="628650"/>
            <a:ext cx="576263" cy="504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59338" y="2781300"/>
            <a:ext cx="576263" cy="50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457200" y="628650"/>
            <a:ext cx="8229600" cy="5497513"/>
          </a:xfrm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sz="2000" dirty="0"/>
              <a:t>2.1.</a:t>
            </a:r>
            <a:r>
              <a:rPr lang="zh-CN" altLang="en-US" sz="2000" dirty="0"/>
              <a:t>请写出以下程序的运行结果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#include &lt;stdio.h&gt;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void main()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{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int a=10,b=4,c=3;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if(a&lt;b) a=b; 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if(a&gt;c) a=c;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printf(“%d,%d,%d \n”, a/b, a|b, a&amp;b);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}</a:t>
            </a:r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4140200" y="620713"/>
            <a:ext cx="1295400" cy="504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0,7,0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2551</Words>
  <Application>WPS 演示</Application>
  <PresentationFormat>全屏显示(4:3)</PresentationFormat>
  <Paragraphs>191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1_默认设计模板</vt:lpstr>
      <vt:lpstr>复习题 part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</dc:creator>
  <cp:lastModifiedBy>迷糊的康康</cp:lastModifiedBy>
  <cp:revision>39</cp:revision>
  <dcterms:created xsi:type="dcterms:W3CDTF">2018-12-24T13:22:00Z</dcterms:created>
  <dcterms:modified xsi:type="dcterms:W3CDTF">2018-12-27T03:51:47Z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