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rvo"/>
      <p:regular r:id="rId32"/>
      <p:bold r:id="rId33"/>
      <p:italic r:id="rId34"/>
      <p:boldItalic r:id="rId35"/>
    </p:embeddedFont>
    <p:embeddedFont>
      <p:font typeface="Roboto Condensed"/>
      <p:regular r:id="rId36"/>
      <p:bold r:id="rId37"/>
      <p:italic r:id="rId38"/>
      <p:boldItalic r:id="rId39"/>
    </p:embeddedFont>
    <p:embeddedFont>
      <p:font typeface="Roboto Condensed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Light-regular.fntdata"/><Relationship Id="rId20" Type="http://schemas.openxmlformats.org/officeDocument/2006/relationships/slide" Target="slides/slide16.xml"/><Relationship Id="rId42" Type="http://schemas.openxmlformats.org/officeDocument/2006/relationships/font" Target="fonts/RobotoCondensedLight-italic.fntdata"/><Relationship Id="rId41" Type="http://schemas.openxmlformats.org/officeDocument/2006/relationships/font" Target="fonts/RobotoCondensedLight-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CondensedLight-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rvo-bold.fntdata"/><Relationship Id="rId10" Type="http://schemas.openxmlformats.org/officeDocument/2006/relationships/slide" Target="slides/slide6.xml"/><Relationship Id="rId32" Type="http://schemas.openxmlformats.org/officeDocument/2006/relationships/font" Target="fonts/Arvo-regular.fntdata"/><Relationship Id="rId13" Type="http://schemas.openxmlformats.org/officeDocument/2006/relationships/slide" Target="slides/slide9.xml"/><Relationship Id="rId35" Type="http://schemas.openxmlformats.org/officeDocument/2006/relationships/font" Target="fonts/Arvo-boldItalic.fntdata"/><Relationship Id="rId12" Type="http://schemas.openxmlformats.org/officeDocument/2006/relationships/slide" Target="slides/slide8.xml"/><Relationship Id="rId34" Type="http://schemas.openxmlformats.org/officeDocument/2006/relationships/font" Target="fonts/Arvo-italic.fntdata"/><Relationship Id="rId15" Type="http://schemas.openxmlformats.org/officeDocument/2006/relationships/slide" Target="slides/slide11.xml"/><Relationship Id="rId37" Type="http://schemas.openxmlformats.org/officeDocument/2006/relationships/font" Target="fonts/RobotoCondensed-bold.fntdata"/><Relationship Id="rId14" Type="http://schemas.openxmlformats.org/officeDocument/2006/relationships/slide" Target="slides/slide10.xml"/><Relationship Id="rId36" Type="http://schemas.openxmlformats.org/officeDocument/2006/relationships/font" Target="fonts/RobotoCondensed-regular.fntdata"/><Relationship Id="rId17" Type="http://schemas.openxmlformats.org/officeDocument/2006/relationships/slide" Target="slides/slide13.xml"/><Relationship Id="rId39" Type="http://schemas.openxmlformats.org/officeDocument/2006/relationships/font" Target="fonts/RobotoCondensed-boldItalic.fntdata"/><Relationship Id="rId16" Type="http://schemas.openxmlformats.org/officeDocument/2006/relationships/slide" Target="slides/slide12.xml"/><Relationship Id="rId38" Type="http://schemas.openxmlformats.org/officeDocument/2006/relationships/font" Target="fonts/RobotoCondense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6aa225433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6aa2254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a08626f55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a08626f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a08626f55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a08626f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a08626f55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a08626f5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a08626f55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a08626f5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6f54a5ab0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6f54a5ab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6f54a5ab0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6f54a5ab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6f54a5ab0_1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6f54a5ab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6aafdfd75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6aafdfd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a08626f55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a08626f5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aa22543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aa225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6aafdfd75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6aafdfd7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a08626f55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a08626f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6aafdfd75_1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6aafdfd75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6aafdfd75_1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6aafdfd75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6aafdfd75_1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6aafdfd75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6aafdfd75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6aafdfd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fa08626f55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fa08626f5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6aa225433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6aa22543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a08626f55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a08626f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aafdfd7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aafdfd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89e9bdbb6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89e9bdbb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6aafdfd75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6aafdfd7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6aafdfd75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6aafdfd7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Font typeface="Roboto Condensed"/>
              <a:buChar char="▰"/>
              <a:defRPr>
                <a:latin typeface="Roboto Condensed"/>
                <a:ea typeface="Roboto Condensed"/>
                <a:cs typeface="Roboto Condensed"/>
                <a:sym typeface="Roboto Condensed"/>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4982700" cy="26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Face Recognition Based Student Attendance System</a:t>
            </a:r>
            <a:endParaRPr sz="400"/>
          </a:p>
        </p:txBody>
      </p:sp>
      <p:sp>
        <p:nvSpPr>
          <p:cNvPr id="185" name="Google Shape;185;p11"/>
          <p:cNvSpPr txBox="1"/>
          <p:nvPr/>
        </p:nvSpPr>
        <p:spPr>
          <a:xfrm>
            <a:off x="202175" y="3922050"/>
            <a:ext cx="3327900" cy="10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Roboto Condensed"/>
              <a:ea typeface="Roboto Condensed"/>
              <a:cs typeface="Roboto Condensed"/>
              <a:sym typeface="Roboto Condensed"/>
            </a:endParaRPr>
          </a:p>
          <a:p>
            <a:pPr indent="0" lvl="0" marL="0" rtl="0" algn="l">
              <a:spcBef>
                <a:spcPts val="0"/>
              </a:spcBef>
              <a:spcAft>
                <a:spcPts val="0"/>
              </a:spcAft>
              <a:buNone/>
            </a:pPr>
            <a:r>
              <a:rPr b="1" lang="en" sz="1300">
                <a:latin typeface="Roboto Condensed"/>
                <a:ea typeface="Roboto Condensed"/>
                <a:cs typeface="Roboto Condensed"/>
                <a:sym typeface="Roboto Condensed"/>
              </a:rPr>
              <a:t>Presenters : Aman Baghel (2018kucp1123)</a:t>
            </a:r>
            <a:endParaRPr b="1" sz="1300">
              <a:latin typeface="Roboto Condensed"/>
              <a:ea typeface="Roboto Condensed"/>
              <a:cs typeface="Roboto Condensed"/>
              <a:sym typeface="Roboto Condensed"/>
            </a:endParaRPr>
          </a:p>
          <a:p>
            <a:pPr indent="0" lvl="0" marL="0" rtl="0" algn="l">
              <a:spcBef>
                <a:spcPts val="0"/>
              </a:spcBef>
              <a:spcAft>
                <a:spcPts val="0"/>
              </a:spcAft>
              <a:buNone/>
            </a:pPr>
            <a:r>
              <a:rPr b="1" lang="en" sz="1300">
                <a:latin typeface="Roboto Condensed"/>
                <a:ea typeface="Roboto Condensed"/>
                <a:cs typeface="Roboto Condensed"/>
                <a:sym typeface="Roboto Condensed"/>
              </a:rPr>
              <a:t>	          Ashutosh Paliwal(2018kucp1125)</a:t>
            </a:r>
            <a:endParaRPr b="1" sz="1300">
              <a:latin typeface="Roboto Condensed"/>
              <a:ea typeface="Roboto Condensed"/>
              <a:cs typeface="Roboto Condensed"/>
              <a:sym typeface="Roboto Condensed"/>
            </a:endParaRPr>
          </a:p>
          <a:p>
            <a:pPr indent="0" lvl="0" marL="457200" rtl="0" algn="l">
              <a:spcBef>
                <a:spcPts val="0"/>
              </a:spcBef>
              <a:spcAft>
                <a:spcPts val="0"/>
              </a:spcAft>
              <a:buNone/>
            </a:pPr>
            <a:r>
              <a:rPr b="1" lang="en" sz="1300">
                <a:latin typeface="Roboto Condensed"/>
                <a:ea typeface="Roboto Condensed"/>
                <a:cs typeface="Roboto Condensed"/>
                <a:sym typeface="Roboto Condensed"/>
              </a:rPr>
              <a:t>          Kunal Khandelwal(2018kucp1126) </a:t>
            </a:r>
            <a:endParaRPr b="1" sz="1300">
              <a:latin typeface="Roboto Condensed"/>
              <a:ea typeface="Roboto Condensed"/>
              <a:cs typeface="Roboto Condensed"/>
              <a:sym typeface="Roboto Condensed"/>
            </a:endParaRPr>
          </a:p>
          <a:p>
            <a:pPr indent="0" lvl="0" marL="457200" rtl="0" algn="l">
              <a:spcBef>
                <a:spcPts val="0"/>
              </a:spcBef>
              <a:spcAft>
                <a:spcPts val="0"/>
              </a:spcAft>
              <a:buNone/>
            </a:pPr>
            <a:r>
              <a:rPr b="1" lang="en" sz="1300">
                <a:latin typeface="Roboto Condensed"/>
                <a:ea typeface="Roboto Condensed"/>
                <a:cs typeface="Roboto Condensed"/>
                <a:sym typeface="Roboto Condensed"/>
              </a:rPr>
              <a:t>          Sajal Rastogi (2018kucp1132)</a:t>
            </a:r>
            <a:endParaRPr b="1" sz="1300">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idx="4294967295" type="title"/>
          </p:nvPr>
        </p:nvSpPr>
        <p:spPr>
          <a:xfrm>
            <a:off x="353475" y="219400"/>
            <a:ext cx="21207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Framework:</a:t>
            </a:r>
            <a:endParaRPr/>
          </a:p>
        </p:txBody>
      </p:sp>
      <p:sp>
        <p:nvSpPr>
          <p:cNvPr id="320" name="Google Shape;320;p20"/>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System</a:t>
            </a:r>
            <a:endParaRPr/>
          </a:p>
        </p:txBody>
      </p:sp>
      <p:sp>
        <p:nvSpPr>
          <p:cNvPr id="321" name="Google Shape;321;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20"/>
          <p:cNvPicPr preferRelativeResize="0"/>
          <p:nvPr/>
        </p:nvPicPr>
        <p:blipFill rotWithShape="1">
          <a:blip r:embed="rId3">
            <a:alphaModFix/>
          </a:blip>
          <a:srcRect b="11902" l="11465" r="0" t="0"/>
          <a:stretch/>
        </p:blipFill>
        <p:spPr>
          <a:xfrm>
            <a:off x="2169526" y="199925"/>
            <a:ext cx="5696575" cy="4436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81125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of Our System</a:t>
            </a:r>
            <a:endParaRPr/>
          </a:p>
        </p:txBody>
      </p:sp>
      <p:sp>
        <p:nvSpPr>
          <p:cNvPr id="328" name="Google Shape;328;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9" name="Google Shape;329;p21"/>
          <p:cNvGrpSpPr/>
          <p:nvPr/>
        </p:nvGrpSpPr>
        <p:grpSpPr>
          <a:xfrm>
            <a:off x="282216" y="590918"/>
            <a:ext cx="369505" cy="369505"/>
            <a:chOff x="2594050" y="1631825"/>
            <a:chExt cx="439625" cy="439625"/>
          </a:xfrm>
        </p:grpSpPr>
        <p:sp>
          <p:nvSpPr>
            <p:cNvPr id="330" name="Google Shape;330;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1"/>
          <p:cNvSpPr txBox="1"/>
          <p:nvPr/>
        </p:nvSpPr>
        <p:spPr>
          <a:xfrm>
            <a:off x="606650" y="1957238"/>
            <a:ext cx="72714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02124"/>
              </a:buClr>
              <a:buSzPts val="1500"/>
              <a:buChar char="●"/>
            </a:pPr>
            <a:r>
              <a:rPr b="1" lang="en" sz="1500">
                <a:solidFill>
                  <a:srgbClr val="202124"/>
                </a:solidFill>
                <a:highlight>
                  <a:srgbClr val="FFFFFF"/>
                </a:highlight>
              </a:rPr>
              <a:t>Check Camera</a:t>
            </a:r>
            <a:endParaRPr b="1"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b="1" lang="en" sz="1500">
                <a:solidFill>
                  <a:srgbClr val="202124"/>
                </a:solidFill>
                <a:highlight>
                  <a:srgbClr val="FFFFFF"/>
                </a:highlight>
              </a:rPr>
              <a:t>Capture Faces</a:t>
            </a:r>
            <a:endParaRPr b="1"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b="1" lang="en" sz="1500">
                <a:solidFill>
                  <a:srgbClr val="202124"/>
                </a:solidFill>
                <a:highlight>
                  <a:srgbClr val="FFFFFF"/>
                </a:highlight>
              </a:rPr>
              <a:t>Train Faces</a:t>
            </a:r>
            <a:endParaRPr b="1"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b="1" lang="en" sz="1500">
                <a:solidFill>
                  <a:srgbClr val="202124"/>
                </a:solidFill>
                <a:highlight>
                  <a:srgbClr val="FFFFFF"/>
                </a:highlight>
              </a:rPr>
              <a:t>Recognize Faces &amp; Attendance</a:t>
            </a:r>
            <a:endParaRPr b="1"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 Used</a:t>
            </a:r>
            <a:endParaRPr/>
          </a:p>
        </p:txBody>
      </p:sp>
      <p:sp>
        <p:nvSpPr>
          <p:cNvPr id="340" name="Google Shape;340;p22"/>
          <p:cNvSpPr txBox="1"/>
          <p:nvPr>
            <p:ph idx="1" type="body"/>
          </p:nvPr>
        </p:nvSpPr>
        <p:spPr>
          <a:xfrm>
            <a:off x="651725" y="1847075"/>
            <a:ext cx="8073000" cy="19197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222222"/>
              </a:buClr>
              <a:buSzPts val="1400"/>
              <a:buFont typeface="Arial"/>
              <a:buChar char="●"/>
            </a:pPr>
            <a:r>
              <a:rPr b="1" lang="en" sz="1400">
                <a:solidFill>
                  <a:srgbClr val="222222"/>
                </a:solidFill>
                <a:highlight>
                  <a:srgbClr val="FFFFFF"/>
                </a:highlight>
                <a:latin typeface="Arial"/>
                <a:ea typeface="Arial"/>
                <a:cs typeface="Arial"/>
                <a:sym typeface="Arial"/>
              </a:rPr>
              <a:t>OpenCV </a:t>
            </a:r>
            <a:endParaRPr b="1" sz="1400">
              <a:solidFill>
                <a:srgbClr val="222222"/>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22222"/>
              </a:buClr>
              <a:buSzPts val="1400"/>
              <a:buFont typeface="Arial"/>
              <a:buChar char="●"/>
            </a:pPr>
            <a:r>
              <a:rPr b="1" lang="en" sz="1400">
                <a:solidFill>
                  <a:srgbClr val="222222"/>
                </a:solidFill>
                <a:highlight>
                  <a:srgbClr val="FFFFFF"/>
                </a:highlight>
                <a:latin typeface="Arial"/>
                <a:ea typeface="Arial"/>
                <a:cs typeface="Arial"/>
                <a:sym typeface="Arial"/>
              </a:rPr>
              <a:t>Pillow</a:t>
            </a:r>
            <a:endParaRPr b="1" sz="1400">
              <a:solidFill>
                <a:srgbClr val="222222"/>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22222"/>
              </a:buClr>
              <a:buSzPts val="1400"/>
              <a:buFont typeface="Arial"/>
              <a:buChar char="●"/>
            </a:pPr>
            <a:r>
              <a:rPr b="1" lang="en" sz="1400">
                <a:solidFill>
                  <a:srgbClr val="222222"/>
                </a:solidFill>
                <a:highlight>
                  <a:srgbClr val="FFFFFF"/>
                </a:highlight>
                <a:latin typeface="Arial"/>
                <a:ea typeface="Arial"/>
                <a:cs typeface="Arial"/>
                <a:sym typeface="Arial"/>
              </a:rPr>
              <a:t>Numpy</a:t>
            </a:r>
            <a:endParaRPr b="1" sz="1400">
              <a:solidFill>
                <a:srgbClr val="222222"/>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22222"/>
              </a:buClr>
              <a:buSzPts val="1400"/>
              <a:buFont typeface="Arial"/>
              <a:buChar char="●"/>
            </a:pPr>
            <a:r>
              <a:rPr b="1" lang="en" sz="1400">
                <a:solidFill>
                  <a:srgbClr val="222222"/>
                </a:solidFill>
                <a:highlight>
                  <a:srgbClr val="FFFFFF"/>
                </a:highlight>
                <a:latin typeface="Arial"/>
                <a:ea typeface="Arial"/>
                <a:cs typeface="Arial"/>
                <a:sym typeface="Arial"/>
              </a:rPr>
              <a:t>Pandas</a:t>
            </a:r>
            <a:endParaRPr b="1" sz="1400">
              <a:solidFill>
                <a:srgbClr val="222222"/>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22222"/>
              </a:buClr>
              <a:buSzPts val="1400"/>
              <a:buFont typeface="Arial"/>
              <a:buChar char="●"/>
            </a:pPr>
            <a:r>
              <a:rPr b="1" lang="en" sz="1400">
                <a:solidFill>
                  <a:srgbClr val="222222"/>
                </a:solidFill>
                <a:highlight>
                  <a:srgbClr val="FFFFFF"/>
                </a:highlight>
                <a:latin typeface="Arial"/>
                <a:ea typeface="Arial"/>
                <a:cs typeface="Arial"/>
                <a:sym typeface="Arial"/>
              </a:rPr>
              <a:t>Shutil</a:t>
            </a:r>
            <a:endParaRPr sz="1500">
              <a:solidFill>
                <a:srgbClr val="555555"/>
              </a:solidFill>
              <a:highlight>
                <a:srgbClr val="FFFFFF"/>
              </a:highlight>
            </a:endParaRPr>
          </a:p>
        </p:txBody>
      </p:sp>
      <p:sp>
        <p:nvSpPr>
          <p:cNvPr id="341" name="Google Shape;341;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2" name="Google Shape;342;p22"/>
          <p:cNvGrpSpPr/>
          <p:nvPr/>
        </p:nvGrpSpPr>
        <p:grpSpPr>
          <a:xfrm>
            <a:off x="282216" y="590918"/>
            <a:ext cx="369505" cy="369505"/>
            <a:chOff x="2594050" y="1631825"/>
            <a:chExt cx="439625" cy="439625"/>
          </a:xfrm>
        </p:grpSpPr>
        <p:sp>
          <p:nvSpPr>
            <p:cNvPr id="343" name="Google Shape;343;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Registration</a:t>
            </a:r>
            <a:endParaRPr/>
          </a:p>
        </p:txBody>
      </p:sp>
      <p:sp>
        <p:nvSpPr>
          <p:cNvPr id="352" name="Google Shape;352;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3" name="Google Shape;353;p23"/>
          <p:cNvGrpSpPr/>
          <p:nvPr/>
        </p:nvGrpSpPr>
        <p:grpSpPr>
          <a:xfrm>
            <a:off x="282216" y="590918"/>
            <a:ext cx="369505" cy="369505"/>
            <a:chOff x="2594050" y="1631825"/>
            <a:chExt cx="439625" cy="439625"/>
          </a:xfrm>
        </p:grpSpPr>
        <p:sp>
          <p:nvSpPr>
            <p:cNvPr id="354" name="Google Shape;354;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23"/>
          <p:cNvSpPr txBox="1"/>
          <p:nvPr/>
        </p:nvSpPr>
        <p:spPr>
          <a:xfrm>
            <a:off x="651725" y="1625975"/>
            <a:ext cx="7947300" cy="23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t>For carrying out pattern analysis and face recognition we require a model and dataset to train our model.</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In this problem we are giving user freedom to create dataset of their own.</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Student registration is done using </a:t>
            </a:r>
            <a:r>
              <a:rPr lang="en" sz="1250"/>
              <a:t>following</a:t>
            </a:r>
            <a:r>
              <a:rPr lang="en" sz="1250"/>
              <a:t> step:</a:t>
            </a:r>
            <a:endParaRPr sz="1250"/>
          </a:p>
          <a:p>
            <a:pPr indent="-307975" lvl="0" marL="457200" rtl="0" algn="l">
              <a:spcBef>
                <a:spcPts val="0"/>
              </a:spcBef>
              <a:spcAft>
                <a:spcPts val="0"/>
              </a:spcAft>
              <a:buSzPts val="1250"/>
              <a:buChar char="●"/>
            </a:pPr>
            <a:r>
              <a:rPr lang="en" sz="1250"/>
              <a:t>Input ID and name of Student</a:t>
            </a:r>
            <a:endParaRPr sz="1250"/>
          </a:p>
          <a:p>
            <a:pPr indent="-307975" lvl="0" marL="457200" rtl="0" algn="l">
              <a:spcBef>
                <a:spcPts val="0"/>
              </a:spcBef>
              <a:spcAft>
                <a:spcPts val="0"/>
              </a:spcAft>
              <a:buSzPts val="1250"/>
              <a:buChar char="●"/>
            </a:pPr>
            <a:r>
              <a:rPr lang="en" sz="1250"/>
              <a:t>Capture images from the webcam and store them to folder</a:t>
            </a:r>
            <a:endParaRPr sz="1250"/>
          </a:p>
          <a:p>
            <a:pPr indent="-307975" lvl="0" marL="457200" rtl="0" algn="l">
              <a:spcBef>
                <a:spcPts val="0"/>
              </a:spcBef>
              <a:spcAft>
                <a:spcPts val="0"/>
              </a:spcAft>
              <a:buSzPts val="1250"/>
              <a:buChar char="●"/>
            </a:pPr>
            <a:r>
              <a:rPr lang="en" sz="1250"/>
              <a:t>Detect the face (using haarcascade xml)</a:t>
            </a:r>
            <a:endParaRPr sz="1250"/>
          </a:p>
          <a:p>
            <a:pPr indent="-307975" lvl="0" marL="457200" rtl="0" algn="l">
              <a:spcBef>
                <a:spcPts val="0"/>
              </a:spcBef>
              <a:spcAft>
                <a:spcPts val="0"/>
              </a:spcAft>
              <a:buSzPts val="1250"/>
              <a:buChar char="●"/>
            </a:pPr>
            <a:r>
              <a:rPr lang="en" sz="1250"/>
              <a:t>Crop the face of individual</a:t>
            </a:r>
            <a:endParaRPr sz="1250"/>
          </a:p>
          <a:p>
            <a:pPr indent="-307975" lvl="0" marL="457200" rtl="0" algn="l">
              <a:spcBef>
                <a:spcPts val="0"/>
              </a:spcBef>
              <a:spcAft>
                <a:spcPts val="0"/>
              </a:spcAft>
              <a:buSzPts val="1250"/>
              <a:buChar char="●"/>
            </a:pPr>
            <a:r>
              <a:rPr lang="en" sz="1250"/>
              <a:t>And create a csv file </a:t>
            </a:r>
            <a:endParaRPr sz="1250">
              <a:solidFill>
                <a:schemeClr val="dk1"/>
              </a:solidFill>
              <a:highlight>
                <a:srgbClr val="FFFFFF"/>
              </a:highlight>
            </a:endParaRPr>
          </a:p>
          <a:p>
            <a:pPr indent="0" lvl="0" marL="0" rtl="0" algn="l">
              <a:spcBef>
                <a:spcPts val="0"/>
              </a:spcBef>
              <a:spcAft>
                <a:spcPts val="0"/>
              </a:spcAft>
              <a:buNone/>
            </a:pPr>
            <a:r>
              <a:t/>
            </a:r>
            <a:endParaRPr sz="12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Haar cascade (Viola Jones Face Detection)</a:t>
            </a:r>
            <a:endParaRPr/>
          </a:p>
        </p:txBody>
      </p:sp>
      <p:sp>
        <p:nvSpPr>
          <p:cNvPr id="364" name="Google Shape;364;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65" name="Google Shape;365;p24"/>
          <p:cNvGrpSpPr/>
          <p:nvPr/>
        </p:nvGrpSpPr>
        <p:grpSpPr>
          <a:xfrm>
            <a:off x="282216" y="590918"/>
            <a:ext cx="369505" cy="369505"/>
            <a:chOff x="2594050" y="1631825"/>
            <a:chExt cx="439625" cy="439625"/>
          </a:xfrm>
        </p:grpSpPr>
        <p:sp>
          <p:nvSpPr>
            <p:cNvPr id="366" name="Google Shape;366;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24"/>
          <p:cNvSpPr txBox="1"/>
          <p:nvPr/>
        </p:nvSpPr>
        <p:spPr>
          <a:xfrm>
            <a:off x="202200" y="1537475"/>
            <a:ext cx="87396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highlight>
                  <a:srgbClr val="FFFFFF"/>
                </a:highlight>
              </a:rPr>
              <a:t>It is a machine learning based approach where a cascade function is trained from a lot of positive (images with faces) and </a:t>
            </a:r>
            <a:r>
              <a:rPr lang="en" sz="1250">
                <a:highlight>
                  <a:srgbClr val="FFFFFF"/>
                </a:highlight>
              </a:rPr>
              <a:t>negative (images without face) images. It is then used to detect objects in other images.</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rPr lang="en" sz="1250">
                <a:highlight>
                  <a:srgbClr val="FFFFFF"/>
                </a:highlight>
              </a:rPr>
              <a:t>Haar Cascade works by :</a:t>
            </a:r>
            <a:endParaRPr sz="1250">
              <a:highlight>
                <a:srgbClr val="FFFFFF"/>
              </a:highlight>
            </a:endParaRPr>
          </a:p>
          <a:p>
            <a:pPr indent="-307975" lvl="0" marL="457200" rtl="0" algn="l">
              <a:spcBef>
                <a:spcPts val="0"/>
              </a:spcBef>
              <a:spcAft>
                <a:spcPts val="0"/>
              </a:spcAft>
              <a:buSzPts val="1250"/>
              <a:buChar char="-"/>
            </a:pPr>
            <a:r>
              <a:rPr lang="en" sz="1250">
                <a:highlight>
                  <a:srgbClr val="FFFFFF"/>
                </a:highlight>
              </a:rPr>
              <a:t>Extracting Haar Features from the image</a:t>
            </a:r>
            <a:endParaRPr sz="1250">
              <a:highlight>
                <a:srgbClr val="FFFFFF"/>
              </a:highlight>
            </a:endParaRPr>
          </a:p>
          <a:p>
            <a:pPr indent="-307975" lvl="0" marL="457200" rtl="0" algn="l">
              <a:spcBef>
                <a:spcPts val="0"/>
              </a:spcBef>
              <a:spcAft>
                <a:spcPts val="0"/>
              </a:spcAft>
              <a:buSzPts val="1250"/>
              <a:buChar char="-"/>
            </a:pPr>
            <a:r>
              <a:rPr lang="en" sz="1250">
                <a:highlight>
                  <a:srgbClr val="FFFFFF"/>
                </a:highlight>
              </a:rPr>
              <a:t>Cascade Classification to detect location of face</a:t>
            </a:r>
            <a:endParaRPr sz="1250">
              <a:highlight>
                <a:srgbClr val="FFFFFF"/>
              </a:highlight>
            </a:endParaRPr>
          </a:p>
          <a:p>
            <a:pPr indent="0" lvl="0" marL="0" rtl="0" algn="l">
              <a:spcBef>
                <a:spcPts val="0"/>
              </a:spcBef>
              <a:spcAft>
                <a:spcPts val="0"/>
              </a:spcAft>
              <a:buNone/>
            </a:pPr>
            <a:r>
              <a:rPr lang="en" sz="1250">
                <a:highlight>
                  <a:srgbClr val="FFFFFF"/>
                </a:highlight>
              </a:rPr>
              <a:t> </a:t>
            </a:r>
            <a:endParaRPr sz="1250">
              <a:highlight>
                <a:srgbClr val="FFFFFF"/>
              </a:highlight>
            </a:endParaRPr>
          </a:p>
          <a:p>
            <a:pPr indent="0" lvl="0" marL="0" rtl="0" algn="l">
              <a:spcBef>
                <a:spcPts val="0"/>
              </a:spcBef>
              <a:spcAft>
                <a:spcPts val="0"/>
              </a:spcAft>
              <a:buNone/>
            </a:pPr>
            <a:r>
              <a:rPr b="1" lang="en" sz="1250">
                <a:highlight>
                  <a:srgbClr val="FFFFFF"/>
                </a:highlight>
              </a:rPr>
              <a:t>Haar Features: </a:t>
            </a:r>
            <a:endParaRPr b="1" sz="1250">
              <a:highlight>
                <a:srgbClr val="FFFFFF"/>
              </a:highlight>
            </a:endParaRPr>
          </a:p>
          <a:p>
            <a:pPr indent="0" lvl="0" marL="0" rtl="0" algn="l">
              <a:spcBef>
                <a:spcPts val="0"/>
              </a:spcBef>
              <a:spcAft>
                <a:spcPts val="0"/>
              </a:spcAft>
              <a:buNone/>
            </a:pPr>
            <a:r>
              <a:rPr lang="en" sz="1250">
                <a:highlight>
                  <a:srgbClr val="FFFFFF"/>
                </a:highlight>
              </a:rPr>
              <a:t>	These are binary matrices of different shapes and sizes representing two colors - black(-1) and white (1). </a:t>
            </a:r>
            <a:endParaRPr sz="1250">
              <a:highlight>
                <a:srgbClr val="FFFFFF"/>
              </a:highlight>
            </a:endParaRPr>
          </a:p>
          <a:p>
            <a:pPr indent="0" lvl="0" marL="0" rtl="0" algn="l">
              <a:spcBef>
                <a:spcPts val="0"/>
              </a:spcBef>
              <a:spcAft>
                <a:spcPts val="0"/>
              </a:spcAft>
              <a:buNone/>
            </a:pPr>
            <a:r>
              <a:rPr lang="en" sz="1250">
                <a:highlight>
                  <a:srgbClr val="FFFFFF"/>
                </a:highlight>
              </a:rPr>
              <a:t>	</a:t>
            </a:r>
            <a:endParaRPr sz="1250">
              <a:highlight>
                <a:srgbClr val="FFFFFF"/>
              </a:highlight>
            </a:endParaRPr>
          </a:p>
        </p:txBody>
      </p:sp>
      <p:pic>
        <p:nvPicPr>
          <p:cNvPr id="371" name="Google Shape;371;p24"/>
          <p:cNvPicPr preferRelativeResize="0"/>
          <p:nvPr/>
        </p:nvPicPr>
        <p:blipFill>
          <a:blip r:embed="rId3">
            <a:alphaModFix/>
          </a:blip>
          <a:stretch>
            <a:fillRect/>
          </a:stretch>
        </p:blipFill>
        <p:spPr>
          <a:xfrm>
            <a:off x="4209475" y="3475050"/>
            <a:ext cx="2261676" cy="1624500"/>
          </a:xfrm>
          <a:prstGeom prst="rect">
            <a:avLst/>
          </a:prstGeom>
          <a:noFill/>
          <a:ln>
            <a:noFill/>
          </a:ln>
        </p:spPr>
      </p:pic>
      <p:sp>
        <p:nvSpPr>
          <p:cNvPr id="372" name="Google Shape;372;p24"/>
          <p:cNvSpPr txBox="1"/>
          <p:nvPr/>
        </p:nvSpPr>
        <p:spPr>
          <a:xfrm>
            <a:off x="694600" y="3490550"/>
            <a:ext cx="19959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t>Majorly used for detecting and calculating edges and line features.</a:t>
            </a:r>
            <a:endParaRPr sz="12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5"/>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Haar cascade (Viola Jones Face Detection)</a:t>
            </a:r>
            <a:endParaRPr/>
          </a:p>
        </p:txBody>
      </p:sp>
      <p:sp>
        <p:nvSpPr>
          <p:cNvPr id="378" name="Google Shape;378;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79" name="Google Shape;379;p25"/>
          <p:cNvGrpSpPr/>
          <p:nvPr/>
        </p:nvGrpSpPr>
        <p:grpSpPr>
          <a:xfrm>
            <a:off x="282216" y="590918"/>
            <a:ext cx="369505" cy="369505"/>
            <a:chOff x="2594050" y="1631825"/>
            <a:chExt cx="439625" cy="439625"/>
          </a:xfrm>
        </p:grpSpPr>
        <p:sp>
          <p:nvSpPr>
            <p:cNvPr id="380" name="Google Shape;380;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5"/>
          <p:cNvSpPr txBox="1"/>
          <p:nvPr/>
        </p:nvSpPr>
        <p:spPr>
          <a:xfrm>
            <a:off x="202200" y="1537475"/>
            <a:ext cx="87396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50">
              <a:highlight>
                <a:srgbClr val="FFFFFF"/>
              </a:highlight>
            </a:endParaRPr>
          </a:p>
        </p:txBody>
      </p:sp>
      <p:pic>
        <p:nvPicPr>
          <p:cNvPr id="385" name="Google Shape;385;p25"/>
          <p:cNvPicPr preferRelativeResize="0"/>
          <p:nvPr/>
        </p:nvPicPr>
        <p:blipFill>
          <a:blip r:embed="rId3">
            <a:alphaModFix/>
          </a:blip>
          <a:stretch>
            <a:fillRect/>
          </a:stretch>
        </p:blipFill>
        <p:spPr>
          <a:xfrm>
            <a:off x="2153450" y="1599025"/>
            <a:ext cx="4399443" cy="2836050"/>
          </a:xfrm>
          <a:prstGeom prst="rect">
            <a:avLst/>
          </a:prstGeom>
          <a:noFill/>
          <a:ln>
            <a:noFill/>
          </a:ln>
        </p:spPr>
      </p:pic>
      <p:sp>
        <p:nvSpPr>
          <p:cNvPr id="386" name="Google Shape;386;p25"/>
          <p:cNvSpPr txBox="1"/>
          <p:nvPr/>
        </p:nvSpPr>
        <p:spPr>
          <a:xfrm>
            <a:off x="6453550" y="1679325"/>
            <a:ext cx="20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Haar cascade (Viola Jones Face Detection)</a:t>
            </a:r>
            <a:endParaRPr/>
          </a:p>
        </p:txBody>
      </p:sp>
      <p:sp>
        <p:nvSpPr>
          <p:cNvPr id="392" name="Google Shape;392;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93" name="Google Shape;393;p26"/>
          <p:cNvGrpSpPr/>
          <p:nvPr/>
        </p:nvGrpSpPr>
        <p:grpSpPr>
          <a:xfrm>
            <a:off x="282216" y="590918"/>
            <a:ext cx="369505" cy="369505"/>
            <a:chOff x="2594050" y="1631825"/>
            <a:chExt cx="439625" cy="439625"/>
          </a:xfrm>
        </p:grpSpPr>
        <p:sp>
          <p:nvSpPr>
            <p:cNvPr id="394" name="Google Shape;394;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6"/>
          <p:cNvSpPr txBox="1"/>
          <p:nvPr/>
        </p:nvSpPr>
        <p:spPr>
          <a:xfrm>
            <a:off x="202200" y="1537475"/>
            <a:ext cx="87396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50">
              <a:highlight>
                <a:srgbClr val="FFFFFF"/>
              </a:highlight>
            </a:endParaRPr>
          </a:p>
        </p:txBody>
      </p:sp>
      <p:sp>
        <p:nvSpPr>
          <p:cNvPr id="399" name="Google Shape;399;p26"/>
          <p:cNvSpPr txBox="1"/>
          <p:nvPr/>
        </p:nvSpPr>
        <p:spPr>
          <a:xfrm>
            <a:off x="167025" y="1537475"/>
            <a:ext cx="84846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Algorithm: </a:t>
            </a:r>
            <a:endParaRPr sz="1200"/>
          </a:p>
          <a:p>
            <a:pPr indent="-304800" lvl="0" marL="457200" rtl="0" algn="l">
              <a:spcBef>
                <a:spcPts val="0"/>
              </a:spcBef>
              <a:spcAft>
                <a:spcPts val="0"/>
              </a:spcAft>
              <a:buSzPts val="1200"/>
              <a:buChar char="-"/>
            </a:pPr>
            <a:r>
              <a:rPr lang="en" sz="1200"/>
              <a:t>Take a sliding window of fixed size (24x24) and calculate haar features over each of these windows.</a:t>
            </a:r>
            <a:endParaRPr sz="1200"/>
          </a:p>
          <a:p>
            <a:pPr indent="-304800" lvl="0" marL="457200" rtl="0" algn="l">
              <a:spcBef>
                <a:spcPts val="0"/>
              </a:spcBef>
              <a:spcAft>
                <a:spcPts val="0"/>
              </a:spcAft>
              <a:buSzPts val="1200"/>
              <a:buChar char="-"/>
            </a:pPr>
            <a:r>
              <a:rPr lang="en" sz="1200"/>
              <a:t>There was a issue with approach as it would create a large number of features (180,000+ features as claimed by paper).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300"/>
              <a:t>CascadeClassifier → </a:t>
            </a:r>
            <a:endParaRPr b="1" sz="1300"/>
          </a:p>
          <a:p>
            <a:pPr indent="0" lvl="0" marL="0" rtl="0" algn="l">
              <a:spcBef>
                <a:spcPts val="0"/>
              </a:spcBef>
              <a:spcAft>
                <a:spcPts val="0"/>
              </a:spcAft>
              <a:buNone/>
            </a:pPr>
            <a:r>
              <a:rPr lang="en" sz="1200"/>
              <a:t>	To counter this issue paper also proposed a new approach of using </a:t>
            </a:r>
            <a:r>
              <a:rPr lang="en" sz="1200"/>
              <a:t>cascaded classifier. Where some these features will be divided into stages and these stages will be connected in linear fashion.</a:t>
            </a:r>
            <a:endParaRPr sz="1200"/>
          </a:p>
          <a:p>
            <a:pPr indent="0" lvl="0" marL="0" rtl="0" algn="l">
              <a:spcBef>
                <a:spcPts val="0"/>
              </a:spcBef>
              <a:spcAft>
                <a:spcPts val="0"/>
              </a:spcAft>
              <a:buNone/>
            </a:pPr>
            <a:r>
              <a:t/>
            </a:r>
            <a:endParaRPr sz="1200">
              <a:solidFill>
                <a:srgbClr val="292929"/>
              </a:solidFill>
              <a:highlight>
                <a:srgbClr val="FFFFFF"/>
              </a:highlight>
            </a:endParaRPr>
          </a:p>
          <a:p>
            <a:pPr indent="0" lvl="0" marL="0" rtl="0" algn="l">
              <a:spcBef>
                <a:spcPts val="0"/>
              </a:spcBef>
              <a:spcAft>
                <a:spcPts val="0"/>
              </a:spcAft>
              <a:buNone/>
            </a:pPr>
            <a:r>
              <a:rPr lang="en" sz="1200">
                <a:solidFill>
                  <a:schemeClr val="dk1"/>
                </a:solidFill>
              </a:rPr>
              <a:t>They had a total of 38 stages for something around 6000 features. The number of features in the first five stages are 1, 10, 25, 25, and 50, and this increased in the subsequent stages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rgbClr val="292929"/>
                </a:solidFill>
                <a:highlight>
                  <a:srgbClr val="FFFFFF"/>
                </a:highlight>
              </a:rPr>
              <a:t> The initial stages with simpler and lesser number of features removed most of the windows not having any facial features.</a:t>
            </a:r>
            <a:endParaRPr sz="1200">
              <a:solidFill>
                <a:srgbClr val="292929"/>
              </a:solidFill>
              <a:highlight>
                <a:srgbClr val="FFFFFF"/>
              </a:highlight>
            </a:endParaRPr>
          </a:p>
          <a:p>
            <a:pPr indent="0" lvl="0" marL="0" rtl="0" algn="l">
              <a:spcBef>
                <a:spcPts val="0"/>
              </a:spcBef>
              <a:spcAft>
                <a:spcPts val="0"/>
              </a:spcAft>
              <a:buNone/>
            </a:pPr>
            <a:r>
              <a:t/>
            </a:r>
            <a:endParaRPr sz="1200">
              <a:solidFill>
                <a:srgbClr val="292929"/>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7"/>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Cascading Classifier </a:t>
            </a:r>
            <a:r>
              <a:rPr lang="en"/>
              <a:t>(Viola Jones Face Detection)</a:t>
            </a:r>
            <a:endParaRPr/>
          </a:p>
        </p:txBody>
      </p:sp>
      <p:sp>
        <p:nvSpPr>
          <p:cNvPr id="405" name="Google Shape;405;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06" name="Google Shape;406;p27"/>
          <p:cNvGrpSpPr/>
          <p:nvPr/>
        </p:nvGrpSpPr>
        <p:grpSpPr>
          <a:xfrm>
            <a:off x="282216" y="590918"/>
            <a:ext cx="369505" cy="369505"/>
            <a:chOff x="2594050" y="1631825"/>
            <a:chExt cx="439625" cy="439625"/>
          </a:xfrm>
        </p:grpSpPr>
        <p:sp>
          <p:nvSpPr>
            <p:cNvPr id="407" name="Google Shape;407;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7"/>
          <p:cNvSpPr txBox="1"/>
          <p:nvPr/>
        </p:nvSpPr>
        <p:spPr>
          <a:xfrm>
            <a:off x="202200" y="1537475"/>
            <a:ext cx="87396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50">
              <a:highlight>
                <a:srgbClr val="FFFFFF"/>
              </a:highlight>
            </a:endParaRPr>
          </a:p>
        </p:txBody>
      </p:sp>
      <p:sp>
        <p:nvSpPr>
          <p:cNvPr id="412" name="Google Shape;412;p27"/>
          <p:cNvSpPr txBox="1"/>
          <p:nvPr/>
        </p:nvSpPr>
        <p:spPr>
          <a:xfrm>
            <a:off x="2646475" y="3587250"/>
            <a:ext cx="284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Condensed Light"/>
                <a:ea typeface="Roboto Condensed Light"/>
                <a:cs typeface="Roboto Condensed Light"/>
                <a:sym typeface="Roboto Condensed Light"/>
              </a:rPr>
              <a:t>Src: https://www.youtube.com/watch?v=p9vq90NYHMs</a:t>
            </a:r>
            <a:endParaRPr sz="700">
              <a:latin typeface="Roboto Condensed Light"/>
              <a:ea typeface="Roboto Condensed Light"/>
              <a:cs typeface="Roboto Condensed Light"/>
              <a:sym typeface="Roboto Condensed Light"/>
            </a:endParaRPr>
          </a:p>
        </p:txBody>
      </p:sp>
      <p:pic>
        <p:nvPicPr>
          <p:cNvPr id="413" name="Google Shape;413;p27"/>
          <p:cNvPicPr preferRelativeResize="0"/>
          <p:nvPr/>
        </p:nvPicPr>
        <p:blipFill>
          <a:blip r:embed="rId3">
            <a:alphaModFix/>
          </a:blip>
          <a:stretch>
            <a:fillRect/>
          </a:stretch>
        </p:blipFill>
        <p:spPr>
          <a:xfrm>
            <a:off x="478775" y="1463225"/>
            <a:ext cx="8060125" cy="215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Image Training</a:t>
            </a:r>
            <a:endParaRPr/>
          </a:p>
        </p:txBody>
      </p:sp>
      <p:sp>
        <p:nvSpPr>
          <p:cNvPr id="419" name="Google Shape;419;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28"/>
          <p:cNvSpPr txBox="1"/>
          <p:nvPr/>
        </p:nvSpPr>
        <p:spPr>
          <a:xfrm>
            <a:off x="219800" y="1565025"/>
            <a:ext cx="81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421" name="Google Shape;421;p28"/>
          <p:cNvGrpSpPr/>
          <p:nvPr/>
        </p:nvGrpSpPr>
        <p:grpSpPr>
          <a:xfrm>
            <a:off x="273440" y="552803"/>
            <a:ext cx="366917" cy="445733"/>
            <a:chOff x="5526246" y="1011207"/>
            <a:chExt cx="592758" cy="720086"/>
          </a:xfrm>
        </p:grpSpPr>
        <p:sp>
          <p:nvSpPr>
            <p:cNvPr id="422" name="Google Shape;422;p28"/>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3" name="Google Shape;423;p28"/>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4" name="Google Shape;424;p28"/>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5" name="Google Shape;425;p28"/>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6" name="Google Shape;426;p28"/>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7" name="Google Shape;427;p28"/>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428" name="Google Shape;428;p28"/>
          <p:cNvSpPr txBox="1"/>
          <p:nvPr/>
        </p:nvSpPr>
        <p:spPr>
          <a:xfrm>
            <a:off x="733600" y="2145325"/>
            <a:ext cx="68844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Create LBPH Face recognizer</a:t>
            </a:r>
            <a:endParaRPr sz="1500"/>
          </a:p>
          <a:p>
            <a:pPr indent="-323850" lvl="0" marL="457200" rtl="0" algn="l">
              <a:spcBef>
                <a:spcPts val="0"/>
              </a:spcBef>
              <a:spcAft>
                <a:spcPts val="0"/>
              </a:spcAft>
              <a:buSzPts val="1500"/>
              <a:buChar char="●"/>
            </a:pPr>
            <a:r>
              <a:rPr lang="en" sz="1500"/>
              <a:t>Create Haar</a:t>
            </a:r>
            <a:r>
              <a:rPr lang="en" sz="1500"/>
              <a:t> </a:t>
            </a:r>
            <a:r>
              <a:rPr lang="en" sz="1500"/>
              <a:t>cascade detector</a:t>
            </a:r>
            <a:endParaRPr sz="1500"/>
          </a:p>
          <a:p>
            <a:pPr indent="-323850" lvl="0" marL="457200" rtl="0" algn="l">
              <a:spcBef>
                <a:spcPts val="0"/>
              </a:spcBef>
              <a:spcAft>
                <a:spcPts val="0"/>
              </a:spcAft>
              <a:buSzPts val="1500"/>
              <a:buChar char="●"/>
            </a:pPr>
            <a:r>
              <a:rPr lang="en" sz="1500"/>
              <a:t>Get training image labeled as face and id</a:t>
            </a:r>
            <a:endParaRPr sz="1500"/>
          </a:p>
          <a:p>
            <a:pPr indent="-323850" lvl="0" marL="457200" rtl="0" algn="l">
              <a:spcBef>
                <a:spcPts val="0"/>
              </a:spcBef>
              <a:spcAft>
                <a:spcPts val="0"/>
              </a:spcAft>
              <a:buSzPts val="1500"/>
              <a:buChar char="●"/>
            </a:pPr>
            <a:r>
              <a:rPr lang="en" sz="1500"/>
              <a:t>Train LBPH recognizer Model</a:t>
            </a:r>
            <a:endParaRPr sz="1500"/>
          </a:p>
          <a:p>
            <a:pPr indent="-323850" lvl="0" marL="457200" rtl="0" algn="l">
              <a:spcBef>
                <a:spcPts val="0"/>
              </a:spcBef>
              <a:spcAft>
                <a:spcPts val="0"/>
              </a:spcAft>
              <a:buSzPts val="1500"/>
              <a:buChar char="●"/>
            </a:pPr>
            <a:r>
              <a:rPr lang="en" sz="1500"/>
              <a:t>Save the trained model</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9"/>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LBPH Algorithm</a:t>
            </a:r>
            <a:endParaRPr/>
          </a:p>
        </p:txBody>
      </p:sp>
      <p:sp>
        <p:nvSpPr>
          <p:cNvPr id="434" name="Google Shape;434;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35" name="Google Shape;435;p29"/>
          <p:cNvGrpSpPr/>
          <p:nvPr/>
        </p:nvGrpSpPr>
        <p:grpSpPr>
          <a:xfrm>
            <a:off x="282216" y="590918"/>
            <a:ext cx="369505" cy="369505"/>
            <a:chOff x="2594050" y="1631825"/>
            <a:chExt cx="439625" cy="439625"/>
          </a:xfrm>
        </p:grpSpPr>
        <p:sp>
          <p:nvSpPr>
            <p:cNvPr id="436" name="Google Shape;436;p2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29"/>
          <p:cNvSpPr txBox="1"/>
          <p:nvPr/>
        </p:nvSpPr>
        <p:spPr>
          <a:xfrm>
            <a:off x="814300" y="1674400"/>
            <a:ext cx="7146600" cy="2709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22222"/>
                </a:solidFill>
                <a:highlight>
                  <a:srgbClr val="FFFFFF"/>
                </a:highlight>
              </a:rPr>
              <a:t>LBPH (Local Binary Pattern Histogram) is a Face-Recognition algorithm, It is known for its performance and how it is able to recognize the face of a person from both front face and side face.</a:t>
            </a:r>
            <a:endParaRPr sz="150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rPr b="1" lang="en" sz="1500">
                <a:solidFill>
                  <a:schemeClr val="dk1"/>
                </a:solidFill>
                <a:highlight>
                  <a:schemeClr val="lt1"/>
                </a:highlight>
              </a:rPr>
              <a:t>Local Binary Pattern </a:t>
            </a:r>
            <a:r>
              <a:rPr lang="en" sz="1500">
                <a:solidFill>
                  <a:schemeClr val="dk1"/>
                </a:solidFill>
                <a:highlight>
                  <a:schemeClr val="lt1"/>
                </a:highlight>
              </a:rPr>
              <a:t>(LBP) is a simple yet very efficient texture operator which labels the pixels of an image by thresholding the neighborhood of each pixel and considers the result as a binary number.</a:t>
            </a:r>
            <a:endParaRPr sz="1500">
              <a:solidFill>
                <a:schemeClr val="dk1"/>
              </a:solidFill>
              <a:highlight>
                <a:schemeClr val="lt1"/>
              </a:highlight>
            </a:endParaRPr>
          </a:p>
          <a:p>
            <a:pPr indent="0" lvl="0" marL="0" rtl="0" algn="l">
              <a:spcBef>
                <a:spcPts val="0"/>
              </a:spcBef>
              <a:spcAft>
                <a:spcPts val="0"/>
              </a:spcAft>
              <a:buNone/>
            </a:pPr>
            <a:r>
              <a:t/>
            </a:r>
            <a:endParaRPr sz="1500">
              <a:solidFill>
                <a:schemeClr val="dk1"/>
              </a:solidFill>
              <a:highlight>
                <a:schemeClr val="lt1"/>
              </a:highlight>
            </a:endParaRPr>
          </a:p>
          <a:p>
            <a:pPr indent="0" lvl="0" marL="0" rtl="0" algn="l">
              <a:spcBef>
                <a:spcPts val="0"/>
              </a:spcBef>
              <a:spcAft>
                <a:spcPts val="0"/>
              </a:spcAft>
              <a:buNone/>
            </a:pPr>
            <a:r>
              <a:rPr lang="en" sz="1600">
                <a:solidFill>
                  <a:srgbClr val="292929"/>
                </a:solidFill>
                <a:highlight>
                  <a:srgbClr val="FFFFFF"/>
                </a:highlight>
              </a:rPr>
              <a:t>Using the LBP combined with histograms we can represent the face images with a simple data vector.</a:t>
            </a:r>
            <a:endParaRPr sz="15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91" name="Google Shape;191;p12"/>
          <p:cNvSpPr txBox="1"/>
          <p:nvPr>
            <p:ph idx="1" type="body"/>
          </p:nvPr>
        </p:nvSpPr>
        <p:spPr>
          <a:xfrm>
            <a:off x="938525" y="1836150"/>
            <a:ext cx="5326200" cy="128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0A0A0A"/>
                </a:solidFill>
                <a:latin typeface="Arial"/>
                <a:ea typeface="Arial"/>
                <a:cs typeface="Arial"/>
                <a:sym typeface="Arial"/>
              </a:rPr>
              <a:t>The use of ID cards or manually calling out attendance and writing it down on sheets is not productive and efficient as it take lot of time. </a:t>
            </a:r>
            <a:endParaRPr sz="1600">
              <a:solidFill>
                <a:srgbClr val="0A0A0A"/>
              </a:solidFill>
              <a:latin typeface="Arial"/>
              <a:ea typeface="Arial"/>
              <a:cs typeface="Arial"/>
              <a:sym typeface="Arial"/>
            </a:endParaRPr>
          </a:p>
          <a:p>
            <a:pPr indent="0" lvl="0" marL="0" rtl="0" algn="l">
              <a:spcBef>
                <a:spcPts val="1000"/>
              </a:spcBef>
              <a:spcAft>
                <a:spcPts val="1000"/>
              </a:spcAft>
              <a:buNone/>
            </a:pPr>
            <a:r>
              <a:t/>
            </a:r>
            <a:endParaRPr sz="1600">
              <a:solidFill>
                <a:srgbClr val="0A0A0A"/>
              </a:solidFill>
              <a:latin typeface="Arial"/>
              <a:ea typeface="Arial"/>
              <a:cs typeface="Arial"/>
              <a:sym typeface="Arial"/>
            </a:endParaRPr>
          </a:p>
        </p:txBody>
      </p:sp>
      <p:sp>
        <p:nvSpPr>
          <p:cNvPr id="192" name="Google Shape;192;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LBPH Algorithm (STEP BY STEP)</a:t>
            </a:r>
            <a:endParaRPr/>
          </a:p>
        </p:txBody>
      </p:sp>
      <p:sp>
        <p:nvSpPr>
          <p:cNvPr id="446" name="Google Shape;446;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47" name="Google Shape;447;p30"/>
          <p:cNvGrpSpPr/>
          <p:nvPr/>
        </p:nvGrpSpPr>
        <p:grpSpPr>
          <a:xfrm>
            <a:off x="282216" y="590918"/>
            <a:ext cx="369505" cy="369505"/>
            <a:chOff x="2594050" y="1631825"/>
            <a:chExt cx="439625" cy="439625"/>
          </a:xfrm>
        </p:grpSpPr>
        <p:sp>
          <p:nvSpPr>
            <p:cNvPr id="448" name="Google Shape;448;p3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30"/>
          <p:cNvSpPr txBox="1"/>
          <p:nvPr/>
        </p:nvSpPr>
        <p:spPr>
          <a:xfrm>
            <a:off x="651725" y="1607488"/>
            <a:ext cx="7146600" cy="25803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lnSpc>
                <a:spcPct val="218181"/>
              </a:lnSpc>
              <a:spcBef>
                <a:spcPts val="320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Parameters</a:t>
            </a:r>
            <a:r>
              <a:rPr lang="en" sz="1600">
                <a:solidFill>
                  <a:srgbClr val="292929"/>
                </a:solidFill>
                <a:highlight>
                  <a:srgbClr val="FFFFFF"/>
                </a:highlight>
                <a:latin typeface="Georgia"/>
                <a:ea typeface="Georgia"/>
                <a:cs typeface="Georgia"/>
                <a:sym typeface="Georgia"/>
              </a:rPr>
              <a:t>: </a:t>
            </a:r>
            <a:r>
              <a:rPr b="1" lang="en" sz="1600">
                <a:solidFill>
                  <a:srgbClr val="292929"/>
                </a:solidFill>
                <a:highlight>
                  <a:srgbClr val="FFFFFF"/>
                </a:highlight>
                <a:latin typeface="Georgia"/>
                <a:ea typeface="Georgia"/>
                <a:cs typeface="Georgia"/>
                <a:sym typeface="Georgia"/>
              </a:rPr>
              <a:t>Radius, Neighbors, Grid X, Grid Y</a:t>
            </a:r>
            <a:endParaRPr b="1"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Training the Algorithm</a:t>
            </a:r>
            <a:endParaRPr b="1"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 Applying the LBP operation</a:t>
            </a:r>
            <a:endParaRPr b="1"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 Extracting the Histograms</a:t>
            </a:r>
            <a:endParaRPr b="1"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Performing the face recognition</a:t>
            </a:r>
            <a:endParaRPr sz="1500">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1"/>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LBPH Algorithm</a:t>
            </a:r>
            <a:endParaRPr/>
          </a:p>
        </p:txBody>
      </p:sp>
      <p:sp>
        <p:nvSpPr>
          <p:cNvPr id="458" name="Google Shape;458;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59" name="Google Shape;459;p31"/>
          <p:cNvGrpSpPr/>
          <p:nvPr/>
        </p:nvGrpSpPr>
        <p:grpSpPr>
          <a:xfrm>
            <a:off x="282216" y="590918"/>
            <a:ext cx="369505" cy="369505"/>
            <a:chOff x="2594050" y="1631825"/>
            <a:chExt cx="439625" cy="439625"/>
          </a:xfrm>
        </p:grpSpPr>
        <p:sp>
          <p:nvSpPr>
            <p:cNvPr id="460" name="Google Shape;460;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1"/>
          <p:cNvSpPr txBox="1"/>
          <p:nvPr/>
        </p:nvSpPr>
        <p:spPr>
          <a:xfrm>
            <a:off x="265200" y="1502875"/>
            <a:ext cx="7940400" cy="44163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200"/>
              </a:spcBef>
              <a:spcAft>
                <a:spcPts val="0"/>
              </a:spcAft>
              <a:buNone/>
            </a:pPr>
            <a:r>
              <a:rPr b="1" lang="en" sz="1600">
                <a:solidFill>
                  <a:srgbClr val="292929"/>
                </a:solidFill>
                <a:highlight>
                  <a:srgbClr val="FFFFFF"/>
                </a:highlight>
                <a:latin typeface="Georgia"/>
                <a:ea typeface="Georgia"/>
                <a:cs typeface="Georgia"/>
                <a:sym typeface="Georgia"/>
              </a:rPr>
              <a:t>1. </a:t>
            </a:r>
            <a:r>
              <a:rPr b="1" lang="en" sz="1600">
                <a:solidFill>
                  <a:srgbClr val="292929"/>
                </a:solidFill>
                <a:highlight>
                  <a:srgbClr val="FFFFFF"/>
                </a:highlight>
                <a:latin typeface="Georgia"/>
                <a:ea typeface="Georgia"/>
                <a:cs typeface="Georgia"/>
                <a:sym typeface="Georgia"/>
              </a:rPr>
              <a:t>Parameters</a:t>
            </a:r>
            <a:r>
              <a:rPr lang="en" sz="1600">
                <a:solidFill>
                  <a:srgbClr val="292929"/>
                </a:solidFill>
                <a:highlight>
                  <a:srgbClr val="FFFFFF"/>
                </a:highlight>
                <a:latin typeface="Georgia"/>
                <a:ea typeface="Georgia"/>
                <a:cs typeface="Georgia"/>
                <a:sym typeface="Georgia"/>
              </a:rPr>
              <a:t>: the LBPH uses 4 parameters:</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Radius</a:t>
            </a:r>
            <a:r>
              <a:rPr lang="en" sz="1600">
                <a:solidFill>
                  <a:srgbClr val="292929"/>
                </a:solidFill>
                <a:highlight>
                  <a:srgbClr val="FFFFFF"/>
                </a:highlight>
                <a:latin typeface="Georgia"/>
                <a:ea typeface="Georgia"/>
                <a:cs typeface="Georgia"/>
                <a:sym typeface="Georgia"/>
              </a:rPr>
              <a:t>: the radius is used to build the circular local binary pattern and represents the radius around the central pixel.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Neighbors</a:t>
            </a:r>
            <a:r>
              <a:rPr lang="en" sz="1600">
                <a:solidFill>
                  <a:srgbClr val="292929"/>
                </a:solidFill>
                <a:highlight>
                  <a:srgbClr val="FFFFFF"/>
                </a:highlight>
                <a:latin typeface="Georgia"/>
                <a:ea typeface="Georgia"/>
                <a:cs typeface="Georgia"/>
                <a:sym typeface="Georgia"/>
              </a:rPr>
              <a:t>: the number of sample points to build the circular local binary pattern.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Grid X</a:t>
            </a:r>
            <a:r>
              <a:rPr lang="en" sz="1600">
                <a:solidFill>
                  <a:srgbClr val="292929"/>
                </a:solidFill>
                <a:highlight>
                  <a:srgbClr val="FFFFFF"/>
                </a:highlight>
                <a:latin typeface="Georgia"/>
                <a:ea typeface="Georgia"/>
                <a:cs typeface="Georgia"/>
                <a:sym typeface="Georgia"/>
              </a:rPr>
              <a:t>: the number of cells in the horizontal direction.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b="1" lang="en" sz="1600">
                <a:solidFill>
                  <a:srgbClr val="292929"/>
                </a:solidFill>
                <a:highlight>
                  <a:srgbClr val="FFFFFF"/>
                </a:highlight>
                <a:latin typeface="Georgia"/>
                <a:ea typeface="Georgia"/>
                <a:cs typeface="Georgia"/>
                <a:sym typeface="Georgia"/>
              </a:rPr>
              <a:t>Grid Y</a:t>
            </a:r>
            <a:r>
              <a:rPr lang="en" sz="1600">
                <a:solidFill>
                  <a:srgbClr val="292929"/>
                </a:solidFill>
                <a:highlight>
                  <a:srgbClr val="FFFFFF"/>
                </a:highlight>
                <a:latin typeface="Georgia"/>
                <a:ea typeface="Georgia"/>
                <a:cs typeface="Georgia"/>
                <a:sym typeface="Georgia"/>
              </a:rPr>
              <a:t>: the number of cells in the vertical direction.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2.</a:t>
            </a:r>
            <a:r>
              <a:rPr lang="en" sz="1600">
                <a:solidFill>
                  <a:srgbClr val="292929"/>
                </a:solidFill>
                <a:highlight>
                  <a:srgbClr val="FFFFFF"/>
                </a:highlight>
                <a:latin typeface="Georgia"/>
                <a:ea typeface="Georgia"/>
                <a:cs typeface="Georgia"/>
                <a:sym typeface="Georgia"/>
              </a:rPr>
              <a:t> </a:t>
            </a:r>
            <a:r>
              <a:rPr b="1" lang="en" sz="1600">
                <a:solidFill>
                  <a:srgbClr val="292929"/>
                </a:solidFill>
                <a:highlight>
                  <a:srgbClr val="FFFFFF"/>
                </a:highlight>
                <a:latin typeface="Georgia"/>
                <a:ea typeface="Georgia"/>
                <a:cs typeface="Georgia"/>
                <a:sym typeface="Georgia"/>
              </a:rPr>
              <a:t>Training the Algorithm</a:t>
            </a:r>
            <a:r>
              <a:rPr lang="en" sz="1600">
                <a:solidFill>
                  <a:srgbClr val="292929"/>
                </a:solidFill>
                <a:highlight>
                  <a:srgbClr val="FFFFFF"/>
                </a:highlight>
                <a:latin typeface="Georgia"/>
                <a:ea typeface="Georgia"/>
                <a:cs typeface="Georgia"/>
                <a:sym typeface="Georgia"/>
              </a:rPr>
              <a:t>: First, we need to train the algorithm. To do so, we need to use a dataset with the facial images of the people we want to recognize. We need to also set an ID for each image, so the algorithm will use this information to recognize an input image and give you an output.</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2"/>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LBPH Algorithm</a:t>
            </a:r>
            <a:endParaRPr/>
          </a:p>
        </p:txBody>
      </p:sp>
      <p:sp>
        <p:nvSpPr>
          <p:cNvPr id="470" name="Google Shape;470;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71" name="Google Shape;471;p32"/>
          <p:cNvGrpSpPr/>
          <p:nvPr/>
        </p:nvGrpSpPr>
        <p:grpSpPr>
          <a:xfrm>
            <a:off x="282216" y="590918"/>
            <a:ext cx="369505" cy="369505"/>
            <a:chOff x="2594050" y="1631825"/>
            <a:chExt cx="439625" cy="439625"/>
          </a:xfrm>
        </p:grpSpPr>
        <p:sp>
          <p:nvSpPr>
            <p:cNvPr id="472" name="Google Shape;472;p3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2"/>
          <p:cNvSpPr txBox="1"/>
          <p:nvPr/>
        </p:nvSpPr>
        <p:spPr>
          <a:xfrm>
            <a:off x="265200" y="1502875"/>
            <a:ext cx="7940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3. Applying the LBP operation</a:t>
            </a:r>
            <a:r>
              <a:rPr lang="en" sz="1600">
                <a:solidFill>
                  <a:srgbClr val="292929"/>
                </a:solidFill>
                <a:highlight>
                  <a:srgbClr val="FFFFFF"/>
                </a:highlight>
                <a:latin typeface="Georgia"/>
                <a:ea typeface="Georgia"/>
                <a:cs typeface="Georgia"/>
                <a:sym typeface="Georgia"/>
              </a:rPr>
              <a:t>: We create an intermediate image that describes the original image in a better way, by highlighting the facial characteristics.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 algorithm uses a concept of a sliding window, based on the parameters </a:t>
            </a:r>
            <a:r>
              <a:rPr b="1" lang="en" sz="1600">
                <a:solidFill>
                  <a:srgbClr val="292929"/>
                </a:solidFill>
                <a:highlight>
                  <a:srgbClr val="FFFFFF"/>
                </a:highlight>
                <a:latin typeface="Georgia"/>
                <a:ea typeface="Georgia"/>
                <a:cs typeface="Georgia"/>
                <a:sym typeface="Georgia"/>
              </a:rPr>
              <a:t>radius</a:t>
            </a:r>
            <a:r>
              <a:rPr lang="en" sz="1600">
                <a:solidFill>
                  <a:srgbClr val="292929"/>
                </a:solidFill>
                <a:highlight>
                  <a:srgbClr val="FFFFFF"/>
                </a:highlight>
                <a:latin typeface="Georgia"/>
                <a:ea typeface="Georgia"/>
                <a:cs typeface="Georgia"/>
                <a:sym typeface="Georgia"/>
              </a:rPr>
              <a:t> and </a:t>
            </a:r>
            <a:r>
              <a:rPr b="1" lang="en" sz="1600">
                <a:solidFill>
                  <a:srgbClr val="292929"/>
                </a:solidFill>
                <a:highlight>
                  <a:srgbClr val="FFFFFF"/>
                </a:highlight>
                <a:latin typeface="Georgia"/>
                <a:ea typeface="Georgia"/>
                <a:cs typeface="Georgia"/>
                <a:sym typeface="Georgia"/>
              </a:rPr>
              <a:t>neighbors</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pic>
        <p:nvPicPr>
          <p:cNvPr id="477" name="Google Shape;477;p32"/>
          <p:cNvPicPr preferRelativeResize="0"/>
          <p:nvPr/>
        </p:nvPicPr>
        <p:blipFill>
          <a:blip r:embed="rId3">
            <a:alphaModFix/>
          </a:blip>
          <a:stretch>
            <a:fillRect/>
          </a:stretch>
        </p:blipFill>
        <p:spPr>
          <a:xfrm>
            <a:off x="814300" y="3470600"/>
            <a:ext cx="6353175" cy="159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3"/>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LBPH Algorithm</a:t>
            </a:r>
            <a:endParaRPr/>
          </a:p>
        </p:txBody>
      </p:sp>
      <p:sp>
        <p:nvSpPr>
          <p:cNvPr id="483" name="Google Shape;483;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84" name="Google Shape;484;p33"/>
          <p:cNvGrpSpPr/>
          <p:nvPr/>
        </p:nvGrpSpPr>
        <p:grpSpPr>
          <a:xfrm>
            <a:off x="282216" y="590918"/>
            <a:ext cx="369505" cy="369505"/>
            <a:chOff x="2594050" y="1631825"/>
            <a:chExt cx="439625" cy="439625"/>
          </a:xfrm>
        </p:grpSpPr>
        <p:sp>
          <p:nvSpPr>
            <p:cNvPr id="485" name="Google Shape;485;p3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3"/>
          <p:cNvSpPr txBox="1"/>
          <p:nvPr/>
        </p:nvSpPr>
        <p:spPr>
          <a:xfrm>
            <a:off x="265200" y="1502875"/>
            <a:ext cx="7940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92929"/>
                </a:solidFill>
                <a:highlight>
                  <a:srgbClr val="FFFFFF"/>
                </a:highlight>
                <a:latin typeface="Georgia"/>
                <a:ea typeface="Georgia"/>
                <a:cs typeface="Georgia"/>
                <a:sym typeface="Georgia"/>
              </a:rPr>
              <a:t>4. Extracting the Histograms</a:t>
            </a:r>
            <a:r>
              <a:rPr lang="en" sz="1500">
                <a:solidFill>
                  <a:srgbClr val="292929"/>
                </a:solidFill>
                <a:highlight>
                  <a:srgbClr val="FFFFFF"/>
                </a:highlight>
                <a:latin typeface="Georgia"/>
                <a:ea typeface="Georgia"/>
                <a:cs typeface="Georgia"/>
                <a:sym typeface="Georgia"/>
              </a:rPr>
              <a:t>:</a:t>
            </a:r>
            <a:r>
              <a:rPr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the image generated in the last step, we can use the </a:t>
            </a:r>
            <a:r>
              <a:rPr b="1" lang="en" sz="1500">
                <a:solidFill>
                  <a:srgbClr val="292929"/>
                </a:solidFill>
                <a:highlight>
                  <a:srgbClr val="FFFFFF"/>
                </a:highlight>
                <a:latin typeface="Georgia"/>
                <a:ea typeface="Georgia"/>
                <a:cs typeface="Georgia"/>
                <a:sym typeface="Georgia"/>
              </a:rPr>
              <a:t>Grid X</a:t>
            </a:r>
            <a:r>
              <a:rPr lang="en" sz="1500">
                <a:solidFill>
                  <a:srgbClr val="292929"/>
                </a:solidFill>
                <a:highlight>
                  <a:srgbClr val="FFFFFF"/>
                </a:highlight>
                <a:latin typeface="Georgia"/>
                <a:ea typeface="Georgia"/>
                <a:cs typeface="Georgia"/>
                <a:sym typeface="Georgia"/>
              </a:rPr>
              <a:t> and </a:t>
            </a:r>
            <a:r>
              <a:rPr b="1" lang="en" sz="1500">
                <a:solidFill>
                  <a:srgbClr val="292929"/>
                </a:solidFill>
                <a:highlight>
                  <a:srgbClr val="FFFFFF"/>
                </a:highlight>
                <a:latin typeface="Georgia"/>
                <a:ea typeface="Georgia"/>
                <a:cs typeface="Georgia"/>
                <a:sym typeface="Georgia"/>
              </a:rPr>
              <a:t>Grid Y</a:t>
            </a:r>
            <a:r>
              <a:rPr lang="en" sz="1500">
                <a:solidFill>
                  <a:srgbClr val="292929"/>
                </a:solidFill>
                <a:highlight>
                  <a:srgbClr val="FFFFFF"/>
                </a:highlight>
                <a:latin typeface="Georgia"/>
                <a:ea typeface="Georgia"/>
                <a:cs typeface="Georgia"/>
                <a:sym typeface="Georgia"/>
              </a:rPr>
              <a:t> parameters to divide the image into multiple grids, as can be seen in the following image:</a:t>
            </a:r>
            <a:r>
              <a:rPr lang="en"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each histogram will contain only 256 positions (0~255) representing the occurrences of each pixel intensity.</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need to concatenate each histogram and he final histogram represents the characteristics of the image original image.</a:t>
            </a:r>
            <a:endParaRPr sz="1500">
              <a:solidFill>
                <a:srgbClr val="292929"/>
              </a:solidFill>
              <a:highlight>
                <a:srgbClr val="FFFFFF"/>
              </a:highlight>
              <a:latin typeface="Georgia"/>
              <a:ea typeface="Georgia"/>
              <a:cs typeface="Georgia"/>
              <a:sym typeface="Georgia"/>
            </a:endParaRPr>
          </a:p>
        </p:txBody>
      </p:sp>
      <p:pic>
        <p:nvPicPr>
          <p:cNvPr id="490" name="Google Shape;490;p33"/>
          <p:cNvPicPr preferRelativeResize="0"/>
          <p:nvPr/>
        </p:nvPicPr>
        <p:blipFill>
          <a:blip r:embed="rId3">
            <a:alphaModFix/>
          </a:blip>
          <a:stretch>
            <a:fillRect/>
          </a:stretch>
        </p:blipFill>
        <p:spPr>
          <a:xfrm>
            <a:off x="105775" y="3657775"/>
            <a:ext cx="6752224" cy="139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LBPH Algorithm</a:t>
            </a:r>
            <a:endParaRPr/>
          </a:p>
        </p:txBody>
      </p:sp>
      <p:sp>
        <p:nvSpPr>
          <p:cNvPr id="496" name="Google Shape;496;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97" name="Google Shape;497;p34"/>
          <p:cNvGrpSpPr/>
          <p:nvPr/>
        </p:nvGrpSpPr>
        <p:grpSpPr>
          <a:xfrm>
            <a:off x="282216" y="590918"/>
            <a:ext cx="369505" cy="369505"/>
            <a:chOff x="2594050" y="1631825"/>
            <a:chExt cx="439625" cy="439625"/>
          </a:xfrm>
        </p:grpSpPr>
        <p:sp>
          <p:nvSpPr>
            <p:cNvPr id="498" name="Google Shape;498;p3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34"/>
          <p:cNvSpPr txBox="1"/>
          <p:nvPr/>
        </p:nvSpPr>
        <p:spPr>
          <a:xfrm>
            <a:off x="265200" y="1502875"/>
            <a:ext cx="79404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5</a:t>
            </a:r>
            <a:r>
              <a:rPr b="1" lang="en" sz="1500">
                <a:solidFill>
                  <a:srgbClr val="292929"/>
                </a:solidFill>
                <a:highlight>
                  <a:srgbClr val="FFFFFF"/>
                </a:highlight>
                <a:latin typeface="Georgia"/>
                <a:ea typeface="Georgia"/>
                <a:cs typeface="Georgia"/>
                <a:sym typeface="Georgia"/>
              </a:rPr>
              <a:t>. Performing the face recognition</a:t>
            </a:r>
            <a:r>
              <a:rPr lang="en" sz="1500">
                <a:solidFill>
                  <a:srgbClr val="292929"/>
                </a:solidFill>
                <a:highlight>
                  <a:srgbClr val="FFFFFF"/>
                </a:highlight>
                <a:latin typeface="Georgia"/>
                <a:ea typeface="Georgia"/>
                <a:cs typeface="Georgia"/>
                <a:sym typeface="Georgia"/>
              </a:rPr>
              <a:t>:</a:t>
            </a:r>
            <a:r>
              <a:rPr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In this step,Each histogram created is used to represent each image from the training dataset.</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So to find the image that matches the input image we just need to compare two histograms and return the image with the closest histogram.</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compare two histogram using </a:t>
            </a:r>
            <a:r>
              <a:rPr b="1" lang="en" sz="1500">
                <a:solidFill>
                  <a:srgbClr val="292929"/>
                </a:solidFill>
                <a:highlight>
                  <a:srgbClr val="FFFFFF"/>
                </a:highlight>
                <a:latin typeface="Georgia"/>
                <a:ea typeface="Georgia"/>
                <a:cs typeface="Georgia"/>
                <a:sym typeface="Georgia"/>
              </a:rPr>
              <a:t>euclidean distance.</a:t>
            </a:r>
            <a:endParaRPr b="1"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rPr b="1" lang="en" sz="1500">
                <a:solidFill>
                  <a:srgbClr val="292929"/>
                </a:solidFill>
                <a:highlight>
                  <a:srgbClr val="FFFFFF"/>
                </a:highlight>
                <a:latin typeface="Georgia"/>
                <a:ea typeface="Georgia"/>
                <a:cs typeface="Georgia"/>
                <a:sym typeface="Georgia"/>
              </a:rPr>
              <a:t>	</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can then use a threshold value which confirms that the algorithm has successfully recognized if the euclidean distance is lower than the threshold defined.</a:t>
            </a:r>
            <a:endParaRPr sz="1500">
              <a:solidFill>
                <a:srgbClr val="292929"/>
              </a:solidFill>
              <a:highlight>
                <a:srgbClr val="FFFFFF"/>
              </a:highlight>
              <a:latin typeface="Georgia"/>
              <a:ea typeface="Georgia"/>
              <a:cs typeface="Georgia"/>
              <a:sym typeface="Georgia"/>
            </a:endParaRPr>
          </a:p>
        </p:txBody>
      </p:sp>
      <p:pic>
        <p:nvPicPr>
          <p:cNvPr id="503" name="Google Shape;503;p34"/>
          <p:cNvPicPr preferRelativeResize="0"/>
          <p:nvPr/>
        </p:nvPicPr>
        <p:blipFill>
          <a:blip r:embed="rId3">
            <a:alphaModFix/>
          </a:blip>
          <a:stretch>
            <a:fillRect/>
          </a:stretch>
        </p:blipFill>
        <p:spPr>
          <a:xfrm>
            <a:off x="2445050" y="3092475"/>
            <a:ext cx="2095500" cy="62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Taking Attendance</a:t>
            </a:r>
            <a:endParaRPr/>
          </a:p>
        </p:txBody>
      </p:sp>
      <p:sp>
        <p:nvSpPr>
          <p:cNvPr id="509" name="Google Shape;509;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35"/>
          <p:cNvSpPr txBox="1"/>
          <p:nvPr/>
        </p:nvSpPr>
        <p:spPr>
          <a:xfrm>
            <a:off x="184650" y="1538650"/>
            <a:ext cx="8220900" cy="201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Initialize Recognizer</a:t>
            </a:r>
            <a:endParaRPr sz="1500"/>
          </a:p>
          <a:p>
            <a:pPr indent="-323850" lvl="0" marL="457200" rtl="0" algn="l">
              <a:spcBef>
                <a:spcPts val="0"/>
              </a:spcBef>
              <a:spcAft>
                <a:spcPts val="0"/>
              </a:spcAft>
              <a:buSzPts val="1500"/>
              <a:buChar char="●"/>
            </a:pPr>
            <a:r>
              <a:rPr lang="en" sz="1500"/>
              <a:t>Initialize haarcascade detector </a:t>
            </a:r>
            <a:endParaRPr sz="1500"/>
          </a:p>
          <a:p>
            <a:pPr indent="-323850" lvl="0" marL="457200" rtl="0" algn="l">
              <a:spcBef>
                <a:spcPts val="0"/>
              </a:spcBef>
              <a:spcAft>
                <a:spcPts val="0"/>
              </a:spcAft>
              <a:buSzPts val="1500"/>
              <a:buChar char="●"/>
            </a:pPr>
            <a:r>
              <a:rPr lang="en" sz="1500"/>
              <a:t>Read studentdetails.csv</a:t>
            </a:r>
            <a:endParaRPr sz="1500"/>
          </a:p>
          <a:p>
            <a:pPr indent="-323850" lvl="0" marL="457200" rtl="0" algn="l">
              <a:spcBef>
                <a:spcPts val="0"/>
              </a:spcBef>
              <a:spcAft>
                <a:spcPts val="0"/>
              </a:spcAft>
              <a:buSzPts val="1500"/>
              <a:buChar char="●"/>
            </a:pPr>
            <a:r>
              <a:rPr lang="en" sz="1500"/>
              <a:t>Detect face and create bounding box around it.</a:t>
            </a:r>
            <a:endParaRPr sz="1500"/>
          </a:p>
          <a:p>
            <a:pPr indent="-323850" lvl="0" marL="457200" rtl="0" algn="l">
              <a:spcBef>
                <a:spcPts val="0"/>
              </a:spcBef>
              <a:spcAft>
                <a:spcPts val="0"/>
              </a:spcAft>
              <a:buSzPts val="1500"/>
              <a:buChar char="●"/>
            </a:pPr>
            <a:r>
              <a:rPr lang="en" sz="1500"/>
              <a:t>Crop the face and apply recognizer </a:t>
            </a:r>
            <a:endParaRPr sz="1500"/>
          </a:p>
          <a:p>
            <a:pPr indent="-323850" lvl="0" marL="457200" rtl="0" algn="l">
              <a:spcBef>
                <a:spcPts val="0"/>
              </a:spcBef>
              <a:spcAft>
                <a:spcPts val="0"/>
              </a:spcAft>
              <a:buSzPts val="1500"/>
              <a:buChar char="●"/>
            </a:pPr>
            <a:r>
              <a:rPr lang="en" sz="1500"/>
              <a:t>Predict the face </a:t>
            </a:r>
            <a:endParaRPr sz="1500"/>
          </a:p>
          <a:p>
            <a:pPr indent="-323850" lvl="0" marL="457200" rtl="0" algn="l">
              <a:spcBef>
                <a:spcPts val="0"/>
              </a:spcBef>
              <a:spcAft>
                <a:spcPts val="0"/>
              </a:spcAft>
              <a:buSzPts val="1500"/>
              <a:buChar char="●"/>
            </a:pPr>
            <a:r>
              <a:rPr lang="en" sz="1500"/>
              <a:t>Enter details [ name,id,date,time] to csv.</a:t>
            </a:r>
            <a:endParaRPr sz="1500"/>
          </a:p>
          <a:p>
            <a:pPr indent="0" lvl="0" marL="0" rtl="0" algn="l">
              <a:spcBef>
                <a:spcPts val="0"/>
              </a:spcBef>
              <a:spcAft>
                <a:spcPts val="0"/>
              </a:spcAft>
              <a:buNone/>
            </a:pPr>
            <a:r>
              <a:t/>
            </a:r>
            <a:endParaRPr/>
          </a:p>
        </p:txBody>
      </p:sp>
      <p:grpSp>
        <p:nvGrpSpPr>
          <p:cNvPr id="511" name="Google Shape;511;p35"/>
          <p:cNvGrpSpPr/>
          <p:nvPr/>
        </p:nvGrpSpPr>
        <p:grpSpPr>
          <a:xfrm>
            <a:off x="282216" y="590918"/>
            <a:ext cx="369505" cy="369505"/>
            <a:chOff x="2594050" y="1631825"/>
            <a:chExt cx="439625" cy="439625"/>
          </a:xfrm>
        </p:grpSpPr>
        <p:sp>
          <p:nvSpPr>
            <p:cNvPr id="512" name="Google Shape;512;p3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6"/>
          <p:cNvSpPr txBox="1"/>
          <p:nvPr>
            <p:ph type="title"/>
          </p:nvPr>
        </p:nvSpPr>
        <p:spPr>
          <a:xfrm>
            <a:off x="8143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21" name="Google Shape;521;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22" name="Google Shape;522;p36"/>
          <p:cNvGrpSpPr/>
          <p:nvPr/>
        </p:nvGrpSpPr>
        <p:grpSpPr>
          <a:xfrm>
            <a:off x="305070" y="605926"/>
            <a:ext cx="323793" cy="339493"/>
            <a:chOff x="5961125" y="1623900"/>
            <a:chExt cx="427450" cy="448175"/>
          </a:xfrm>
        </p:grpSpPr>
        <p:sp>
          <p:nvSpPr>
            <p:cNvPr id="523" name="Google Shape;523;p3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0" name="Google Shape;530;p36"/>
          <p:cNvPicPr preferRelativeResize="0"/>
          <p:nvPr/>
        </p:nvPicPr>
        <p:blipFill rotWithShape="1">
          <a:blip r:embed="rId3">
            <a:alphaModFix/>
          </a:blip>
          <a:srcRect b="18432" l="43084" r="15292" t="22068"/>
          <a:stretch/>
        </p:blipFill>
        <p:spPr>
          <a:xfrm>
            <a:off x="5079200" y="1682575"/>
            <a:ext cx="3528474" cy="2837250"/>
          </a:xfrm>
          <a:prstGeom prst="rect">
            <a:avLst/>
          </a:prstGeom>
          <a:noFill/>
          <a:ln>
            <a:noFill/>
          </a:ln>
        </p:spPr>
      </p:pic>
      <p:pic>
        <p:nvPicPr>
          <p:cNvPr id="531" name="Google Shape;531;p36"/>
          <p:cNvPicPr preferRelativeResize="0"/>
          <p:nvPr/>
        </p:nvPicPr>
        <p:blipFill rotWithShape="1">
          <a:blip r:embed="rId4">
            <a:alphaModFix/>
          </a:blip>
          <a:srcRect b="32714" l="27969" r="45000" t="29013"/>
          <a:stretch/>
        </p:blipFill>
        <p:spPr>
          <a:xfrm>
            <a:off x="675075" y="1821675"/>
            <a:ext cx="3387739" cy="2698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7" name="Google Shape;537;p37"/>
          <p:cNvSpPr txBox="1"/>
          <p:nvPr>
            <p:ph idx="4294967295" type="ctrTitle"/>
          </p:nvPr>
        </p:nvSpPr>
        <p:spPr>
          <a:xfrm>
            <a:off x="1298188" y="278515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a:t>
            </a:r>
            <a:endParaRPr sz="6000">
              <a:solidFill>
                <a:schemeClr val="accent5"/>
              </a:solidFill>
            </a:endParaRPr>
          </a:p>
          <a:p>
            <a:pPr indent="0" lvl="0" marL="0" rtl="0" algn="ctr">
              <a:spcBef>
                <a:spcPts val="0"/>
              </a:spcBef>
              <a:spcAft>
                <a:spcPts val="0"/>
              </a:spcAft>
              <a:buNone/>
            </a:pPr>
            <a:r>
              <a:rPr lang="en" sz="6000">
                <a:solidFill>
                  <a:schemeClr val="accent5"/>
                </a:solidFill>
              </a:rPr>
              <a:t>You</a:t>
            </a:r>
            <a:r>
              <a:rPr lang="en" sz="6000">
                <a:solidFill>
                  <a:schemeClr val="accent5"/>
                </a:solidFill>
              </a:rPr>
              <a:t>!</a:t>
            </a:r>
            <a:endParaRPr sz="6000">
              <a:solidFill>
                <a:schemeClr val="accent5"/>
              </a:solidFill>
            </a:endParaRPr>
          </a:p>
        </p:txBody>
      </p:sp>
      <p:grpSp>
        <p:nvGrpSpPr>
          <p:cNvPr id="538" name="Google Shape;538;p37"/>
          <p:cNvGrpSpPr/>
          <p:nvPr/>
        </p:nvGrpSpPr>
        <p:grpSpPr>
          <a:xfrm>
            <a:off x="3996210" y="966817"/>
            <a:ext cx="1197664" cy="1126777"/>
            <a:chOff x="5972700" y="2330200"/>
            <a:chExt cx="411625" cy="387275"/>
          </a:xfrm>
        </p:grpSpPr>
        <p:sp>
          <p:nvSpPr>
            <p:cNvPr id="539" name="Google Shape;539;p3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198" name="Google Shape;198;p13"/>
          <p:cNvSpPr txBox="1"/>
          <p:nvPr>
            <p:ph idx="1" type="body"/>
          </p:nvPr>
        </p:nvSpPr>
        <p:spPr>
          <a:xfrm>
            <a:off x="1387125" y="1534550"/>
            <a:ext cx="6132600" cy="22926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sz="1600">
                <a:solidFill>
                  <a:srgbClr val="0A0A0A"/>
                </a:solidFill>
                <a:latin typeface="Arial"/>
                <a:ea typeface="Arial"/>
                <a:cs typeface="Arial"/>
                <a:sym typeface="Arial"/>
              </a:rPr>
              <a:t>By our project we aim to simplify the regular attendance method by automating it with the help of face recognition and saving the precious time of student and faculty.</a:t>
            </a:r>
            <a:endParaRPr/>
          </a:p>
        </p:txBody>
      </p:sp>
      <p:sp>
        <p:nvSpPr>
          <p:cNvPr id="199" name="Google Shape;199;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05" name="Google Shape;205;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6" name="Google Shape;206;p14"/>
          <p:cNvGrpSpPr/>
          <p:nvPr/>
        </p:nvGrpSpPr>
        <p:grpSpPr>
          <a:xfrm>
            <a:off x="293683" y="574116"/>
            <a:ext cx="309041" cy="403123"/>
            <a:chOff x="590250" y="244200"/>
            <a:chExt cx="407975" cy="532175"/>
          </a:xfrm>
        </p:grpSpPr>
        <p:sp>
          <p:nvSpPr>
            <p:cNvPr id="207" name="Google Shape;207;p1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4"/>
          <p:cNvSpPr txBox="1"/>
          <p:nvPr>
            <p:ph idx="1" type="body"/>
          </p:nvPr>
        </p:nvSpPr>
        <p:spPr>
          <a:xfrm>
            <a:off x="602725" y="1538000"/>
            <a:ext cx="3576300" cy="265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Supervised Learning :</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sz="1500">
                <a:highlight>
                  <a:srgbClr val="FFFFFF"/>
                </a:highlight>
                <a:latin typeface="Arial"/>
                <a:ea typeface="Arial"/>
                <a:cs typeface="Arial"/>
                <a:sym typeface="Arial"/>
              </a:rPr>
              <a:t>Supervised learning</a:t>
            </a:r>
            <a:r>
              <a:rPr lang="en" sz="1500">
                <a:solidFill>
                  <a:srgbClr val="3D3D3D"/>
                </a:solidFill>
                <a:highlight>
                  <a:srgbClr val="FFFFFF"/>
                </a:highlight>
                <a:latin typeface="Arial"/>
                <a:ea typeface="Arial"/>
                <a:cs typeface="Arial"/>
                <a:sym typeface="Arial"/>
              </a:rPr>
              <a:t> is a machine learning approach that’s defined by its use of labeled datasets. These datasets are designed to train or “supervise” algorithms into classifying data or predicting outcomes accurately. </a:t>
            </a:r>
            <a:endParaRPr sz="2300"/>
          </a:p>
        </p:txBody>
      </p:sp>
      <p:sp>
        <p:nvSpPr>
          <p:cNvPr id="222" name="Google Shape;222;p14"/>
          <p:cNvSpPr txBox="1"/>
          <p:nvPr>
            <p:ph idx="2" type="body"/>
          </p:nvPr>
        </p:nvSpPr>
        <p:spPr>
          <a:xfrm>
            <a:off x="4396125" y="1538000"/>
            <a:ext cx="3683400" cy="297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Unsupervised learning:</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sz="1500">
                <a:highlight>
                  <a:srgbClr val="FFFFFF"/>
                </a:highlight>
                <a:latin typeface="Arial"/>
                <a:ea typeface="Arial"/>
                <a:cs typeface="Arial"/>
                <a:sym typeface="Arial"/>
              </a:rPr>
              <a:t>Unsupervised learning</a:t>
            </a:r>
            <a:r>
              <a:rPr lang="en" sz="1500">
                <a:solidFill>
                  <a:srgbClr val="3D3D3D"/>
                </a:solidFill>
                <a:highlight>
                  <a:srgbClr val="FFFFFF"/>
                </a:highlight>
                <a:latin typeface="Arial"/>
                <a:ea typeface="Arial"/>
                <a:cs typeface="Arial"/>
                <a:sym typeface="Arial"/>
              </a:rPr>
              <a:t> uses machine learning algorithms to analyze and cluster unlabeled data sets. These algorithms discover hidden patterns in data without the need for human intervention</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Face Detection</a:t>
            </a:r>
            <a:r>
              <a:rPr lang="en"/>
              <a:t>:</a:t>
            </a:r>
            <a:endParaRPr/>
          </a:p>
        </p:txBody>
      </p:sp>
      <p:sp>
        <p:nvSpPr>
          <p:cNvPr id="228" name="Google Shape;228;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9" name="Google Shape;229;p15"/>
          <p:cNvGrpSpPr/>
          <p:nvPr/>
        </p:nvGrpSpPr>
        <p:grpSpPr>
          <a:xfrm>
            <a:off x="293683" y="574116"/>
            <a:ext cx="309041" cy="403123"/>
            <a:chOff x="590250" y="244200"/>
            <a:chExt cx="407975" cy="532175"/>
          </a:xfrm>
        </p:grpSpPr>
        <p:sp>
          <p:nvSpPr>
            <p:cNvPr id="230" name="Google Shape;230;p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5"/>
          <p:cNvSpPr txBox="1"/>
          <p:nvPr>
            <p:ph idx="1" type="body"/>
          </p:nvPr>
        </p:nvSpPr>
        <p:spPr>
          <a:xfrm>
            <a:off x="814275" y="1811100"/>
            <a:ext cx="5906400" cy="2548800"/>
          </a:xfrm>
          <a:prstGeom prst="rect">
            <a:avLst/>
          </a:prstGeom>
        </p:spPr>
        <p:txBody>
          <a:bodyPr anchorCtr="0" anchor="t" bIns="91425" lIns="91425" spcFirstLastPara="1" rIns="91425" wrap="square" tIns="91425">
            <a:noAutofit/>
          </a:bodyPr>
          <a:lstStyle/>
          <a:p>
            <a:pPr indent="-327025" lvl="0" marL="457200" rtl="0" algn="l">
              <a:spcBef>
                <a:spcPts val="600"/>
              </a:spcBef>
              <a:spcAft>
                <a:spcPts val="0"/>
              </a:spcAft>
              <a:buClr>
                <a:srgbClr val="000000"/>
              </a:buClr>
              <a:buSzPts val="1550"/>
              <a:buFont typeface="Arial"/>
              <a:buChar char="❖"/>
            </a:pPr>
            <a:r>
              <a:rPr lang="en" sz="1550">
                <a:highlight>
                  <a:srgbClr val="FFFFFF"/>
                </a:highlight>
                <a:latin typeface="Arial"/>
                <a:ea typeface="Arial"/>
                <a:cs typeface="Arial"/>
                <a:sym typeface="Arial"/>
              </a:rPr>
              <a:t>The definition of face detection</a:t>
            </a:r>
            <a:r>
              <a:rPr lang="en" sz="1550">
                <a:solidFill>
                  <a:srgbClr val="3A3A3A"/>
                </a:solidFill>
                <a:highlight>
                  <a:srgbClr val="FFFFFF"/>
                </a:highlight>
                <a:latin typeface="Arial"/>
                <a:ea typeface="Arial"/>
                <a:cs typeface="Arial"/>
                <a:sym typeface="Arial"/>
              </a:rPr>
              <a:t> refers to computer technology that is able to identify the presence of people’s faces within digital images. </a:t>
            </a:r>
            <a:endParaRPr sz="1550">
              <a:solidFill>
                <a:srgbClr val="3A3A3A"/>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1550">
              <a:solidFill>
                <a:srgbClr val="3A3A3A"/>
              </a:solidFill>
              <a:highlight>
                <a:srgbClr val="FFFFFF"/>
              </a:highlight>
              <a:latin typeface="Arial"/>
              <a:ea typeface="Arial"/>
              <a:cs typeface="Arial"/>
              <a:sym typeface="Arial"/>
            </a:endParaRPr>
          </a:p>
          <a:p>
            <a:pPr indent="-327025" lvl="0" marL="457200" rtl="0" algn="l">
              <a:spcBef>
                <a:spcPts val="1000"/>
              </a:spcBef>
              <a:spcAft>
                <a:spcPts val="0"/>
              </a:spcAft>
              <a:buClr>
                <a:srgbClr val="000000"/>
              </a:buClr>
              <a:buSzPts val="1550"/>
              <a:buFont typeface="Arial"/>
              <a:buChar char="❖"/>
            </a:pPr>
            <a:r>
              <a:rPr lang="en" sz="1550">
                <a:solidFill>
                  <a:srgbClr val="3A3A3A"/>
                </a:solidFill>
                <a:highlight>
                  <a:srgbClr val="FFFFFF"/>
                </a:highlight>
                <a:latin typeface="Arial"/>
                <a:ea typeface="Arial"/>
                <a:cs typeface="Arial"/>
                <a:sym typeface="Arial"/>
              </a:rPr>
              <a:t>In order to work, face detection applications use machine learning and formulas known as algorithms to detecting human faces within larger images.</a:t>
            </a:r>
            <a:endParaRPr sz="1550">
              <a:solidFill>
                <a:srgbClr val="3A3A3A"/>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1550">
              <a:solidFill>
                <a:srgbClr val="3A3A3A"/>
              </a:solidFill>
              <a:highlight>
                <a:srgbClr val="FFFFFF"/>
              </a:highlight>
              <a:latin typeface="Arial"/>
              <a:ea typeface="Arial"/>
              <a:cs typeface="Arial"/>
              <a:sym typeface="Arial"/>
            </a:endParaRPr>
          </a:p>
          <a:p>
            <a:pPr indent="0" lvl="0" marL="0" rtl="0" algn="l">
              <a:spcBef>
                <a:spcPts val="1000"/>
              </a:spcBef>
              <a:spcAft>
                <a:spcPts val="1000"/>
              </a:spcAft>
              <a:buNone/>
            </a:pPr>
            <a:r>
              <a:t/>
            </a:r>
            <a:endParaRPr sz="1150">
              <a:solidFill>
                <a:srgbClr val="3A3A3A"/>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How does it Work ?</a:t>
            </a:r>
            <a:endParaRPr>
              <a:solidFill>
                <a:srgbClr val="FFFFFF"/>
              </a:solidFill>
            </a:endParaRPr>
          </a:p>
        </p:txBody>
      </p:sp>
      <p:sp>
        <p:nvSpPr>
          <p:cNvPr id="250" name="Google Shape;250;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6"/>
          <p:cNvSpPr txBox="1"/>
          <p:nvPr/>
        </p:nvSpPr>
        <p:spPr>
          <a:xfrm>
            <a:off x="814275" y="1661375"/>
            <a:ext cx="6740400" cy="2331900"/>
          </a:xfrm>
          <a:prstGeom prst="rect">
            <a:avLst/>
          </a:prstGeom>
          <a:noFill/>
          <a:ln>
            <a:noFill/>
          </a:ln>
        </p:spPr>
        <p:txBody>
          <a:bodyPr anchorCtr="0" anchor="t" bIns="91425" lIns="91425" spcFirstLastPara="1" rIns="91425" wrap="square" tIns="91425">
            <a:spAutoFit/>
          </a:bodyPr>
          <a:lstStyle/>
          <a:p>
            <a:pPr indent="-327025" lvl="0" marL="457200" rtl="0" algn="l">
              <a:spcBef>
                <a:spcPts val="600"/>
              </a:spcBef>
              <a:spcAft>
                <a:spcPts val="0"/>
              </a:spcAft>
              <a:buClr>
                <a:srgbClr val="3A3A3A"/>
              </a:buClr>
              <a:buSzPts val="1550"/>
              <a:buFont typeface="Arial"/>
              <a:buChar char="▰"/>
            </a:pPr>
            <a:r>
              <a:rPr lang="en" sz="1550">
                <a:solidFill>
                  <a:srgbClr val="3A3A3A"/>
                </a:solidFill>
                <a:highlight>
                  <a:schemeClr val="lt1"/>
                </a:highlight>
              </a:rPr>
              <a:t>F</a:t>
            </a:r>
            <a:r>
              <a:rPr lang="en" sz="1550">
                <a:solidFill>
                  <a:srgbClr val="3A3A3A"/>
                </a:solidFill>
                <a:highlight>
                  <a:schemeClr val="lt1"/>
                </a:highlight>
              </a:rPr>
              <a:t>ace detection algorithms often begin by searching for human eyes. Eyes constitute what is known as a valley region and are one of the easiest features to detect. </a:t>
            </a:r>
            <a:endParaRPr sz="1550">
              <a:solidFill>
                <a:srgbClr val="3A3A3A"/>
              </a:solidFill>
              <a:highlight>
                <a:schemeClr val="lt1"/>
              </a:highlight>
            </a:endParaRPr>
          </a:p>
          <a:p>
            <a:pPr indent="-327025" lvl="0" marL="457200" rtl="0" algn="l">
              <a:spcBef>
                <a:spcPts val="0"/>
              </a:spcBef>
              <a:spcAft>
                <a:spcPts val="0"/>
              </a:spcAft>
              <a:buClr>
                <a:srgbClr val="3A3A3A"/>
              </a:buClr>
              <a:buSzPts val="1550"/>
              <a:buFont typeface="Arial"/>
              <a:buChar char="▰"/>
            </a:pPr>
            <a:r>
              <a:rPr lang="en" sz="1550">
                <a:solidFill>
                  <a:srgbClr val="3A3A3A"/>
                </a:solidFill>
                <a:highlight>
                  <a:schemeClr val="lt1"/>
                </a:highlight>
              </a:rPr>
              <a:t>Once eyes are detected, the algorithm might then attempt to detect facial regions including eyebrows, the mouth, nose, nostrils and the iris. </a:t>
            </a:r>
            <a:endParaRPr sz="1550">
              <a:solidFill>
                <a:srgbClr val="3A3A3A"/>
              </a:solidFill>
              <a:highlight>
                <a:schemeClr val="lt1"/>
              </a:highlight>
            </a:endParaRPr>
          </a:p>
          <a:p>
            <a:pPr indent="-327025" lvl="0" marL="457200" rtl="0" algn="l">
              <a:spcBef>
                <a:spcPts val="0"/>
              </a:spcBef>
              <a:spcAft>
                <a:spcPts val="0"/>
              </a:spcAft>
              <a:buClr>
                <a:srgbClr val="3A3A3A"/>
              </a:buClr>
              <a:buSzPts val="1550"/>
              <a:buFont typeface="Arial"/>
              <a:buChar char="▰"/>
            </a:pPr>
            <a:r>
              <a:rPr lang="en" sz="1550">
                <a:solidFill>
                  <a:srgbClr val="3A3A3A"/>
                </a:solidFill>
                <a:highlight>
                  <a:schemeClr val="lt1"/>
                </a:highlight>
              </a:rPr>
              <a:t>Once the algorithm surmises that it has detected a facial region, it can then apply additional tests to validate whether it has, in fact, detected a face.</a:t>
            </a:r>
            <a:endParaRPr>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Face Recognition:</a:t>
            </a:r>
            <a:endParaRPr/>
          </a:p>
        </p:txBody>
      </p:sp>
      <p:sp>
        <p:nvSpPr>
          <p:cNvPr id="262" name="Google Shape;262;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3" name="Google Shape;263;p17"/>
          <p:cNvGrpSpPr/>
          <p:nvPr/>
        </p:nvGrpSpPr>
        <p:grpSpPr>
          <a:xfrm>
            <a:off x="282216" y="590918"/>
            <a:ext cx="369505" cy="369505"/>
            <a:chOff x="2594050" y="1631825"/>
            <a:chExt cx="439625" cy="439625"/>
          </a:xfrm>
        </p:grpSpPr>
        <p:sp>
          <p:nvSpPr>
            <p:cNvPr id="264" name="Google Shape;264;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17"/>
          <p:cNvSpPr txBox="1"/>
          <p:nvPr/>
        </p:nvSpPr>
        <p:spPr>
          <a:xfrm>
            <a:off x="814275" y="1550000"/>
            <a:ext cx="4950600" cy="29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1000"/>
              </a:spcBef>
              <a:spcAft>
                <a:spcPts val="1000"/>
              </a:spcAft>
              <a:buNone/>
            </a:pPr>
            <a:r>
              <a:rPr lang="en" sz="1550">
                <a:solidFill>
                  <a:srgbClr val="4D5156"/>
                </a:solidFill>
                <a:highlight>
                  <a:srgbClr val="FFFFFF"/>
                </a:highlight>
              </a:rPr>
              <a:t>A facial recognition system is a technology capable of matching a human face from a digital image or a video frame against a database of faces, typically employed to authenticate users through ID verification services, works by pinpointing and measuring facial features from a given image.</a:t>
            </a:r>
            <a:endParaRPr sz="1900">
              <a:solidFill>
                <a:schemeClr val="dk1"/>
              </a:solidFill>
              <a:latin typeface="Roboto Condensed"/>
              <a:ea typeface="Roboto Condensed"/>
              <a:cs typeface="Roboto Condensed"/>
              <a:sym typeface="Roboto Condensed"/>
            </a:endParaRPr>
          </a:p>
        </p:txBody>
      </p:sp>
      <p:pic>
        <p:nvPicPr>
          <p:cNvPr id="269" name="Google Shape;269;p17"/>
          <p:cNvPicPr preferRelativeResize="0"/>
          <p:nvPr/>
        </p:nvPicPr>
        <p:blipFill>
          <a:blip r:embed="rId3">
            <a:alphaModFix/>
          </a:blip>
          <a:stretch>
            <a:fillRect/>
          </a:stretch>
        </p:blipFill>
        <p:spPr>
          <a:xfrm>
            <a:off x="5984500" y="1550000"/>
            <a:ext cx="3131950" cy="250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Face Detection VS Face Recognition:</a:t>
            </a:r>
            <a:endParaRPr/>
          </a:p>
        </p:txBody>
      </p:sp>
      <p:sp>
        <p:nvSpPr>
          <p:cNvPr id="275" name="Google Shape;275;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6" name="Google Shape;276;p18"/>
          <p:cNvGrpSpPr/>
          <p:nvPr/>
        </p:nvGrpSpPr>
        <p:grpSpPr>
          <a:xfrm>
            <a:off x="293683" y="574116"/>
            <a:ext cx="309041" cy="403123"/>
            <a:chOff x="590250" y="244200"/>
            <a:chExt cx="407975" cy="532175"/>
          </a:xfrm>
        </p:grpSpPr>
        <p:sp>
          <p:nvSpPr>
            <p:cNvPr id="277" name="Google Shape;277;p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8"/>
          <p:cNvSpPr txBox="1"/>
          <p:nvPr>
            <p:ph idx="1" type="body"/>
          </p:nvPr>
        </p:nvSpPr>
        <p:spPr>
          <a:xfrm>
            <a:off x="414400" y="1567850"/>
            <a:ext cx="3806700" cy="3545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b="1" lang="en" sz="1800">
                <a:solidFill>
                  <a:srgbClr val="22252A"/>
                </a:solidFill>
                <a:highlight>
                  <a:srgbClr val="FFFFFF"/>
                </a:highlight>
                <a:latin typeface="Arial"/>
                <a:ea typeface="Arial"/>
                <a:cs typeface="Arial"/>
                <a:sym typeface="Arial"/>
              </a:rPr>
              <a:t>FACE DETECTION</a:t>
            </a:r>
            <a:endParaRPr b="1" sz="1800">
              <a:solidFill>
                <a:srgbClr val="22252A"/>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1500">
              <a:solidFill>
                <a:srgbClr val="22252A"/>
              </a:solidFill>
              <a:highlight>
                <a:srgbClr val="FFFFFF"/>
              </a:highlight>
              <a:latin typeface="Arial"/>
              <a:ea typeface="Arial"/>
              <a:cs typeface="Arial"/>
              <a:sym typeface="Arial"/>
            </a:endParaRPr>
          </a:p>
          <a:p>
            <a:pPr indent="0" lvl="0" marL="457200" rtl="0" algn="l">
              <a:spcBef>
                <a:spcPts val="1000"/>
              </a:spcBef>
              <a:spcAft>
                <a:spcPts val="0"/>
              </a:spcAft>
              <a:buNone/>
            </a:pPr>
            <a:r>
              <a:rPr lang="en" sz="1500">
                <a:solidFill>
                  <a:srgbClr val="22252A"/>
                </a:solidFill>
                <a:highlight>
                  <a:srgbClr val="FFFFFF"/>
                </a:highlight>
                <a:latin typeface="Arial"/>
                <a:ea typeface="Arial"/>
                <a:cs typeface="Arial"/>
                <a:sym typeface="Arial"/>
              </a:rPr>
              <a:t>Face Detection differs from Facial Recognition is that Face Detection only involves the detection of a face within a digital image or video. It simply means that the face detection system can identify that there is a human face present in an image of video – it cannot identify that person.</a:t>
            </a:r>
            <a:endParaRPr sz="1500">
              <a:solidFill>
                <a:srgbClr val="22252A"/>
              </a:solidFill>
              <a:highlight>
                <a:srgbClr val="FFFFFF"/>
              </a:highlight>
              <a:latin typeface="Arial"/>
              <a:ea typeface="Arial"/>
              <a:cs typeface="Arial"/>
              <a:sym typeface="Arial"/>
            </a:endParaRPr>
          </a:p>
          <a:p>
            <a:pPr indent="0" lvl="0" marL="0" rtl="0" algn="l">
              <a:spcBef>
                <a:spcPts val="1000"/>
              </a:spcBef>
              <a:spcAft>
                <a:spcPts val="1000"/>
              </a:spcAft>
              <a:buNone/>
            </a:pPr>
            <a:r>
              <a:t/>
            </a:r>
            <a:endParaRPr sz="1150">
              <a:solidFill>
                <a:srgbClr val="3A3A3A"/>
              </a:solidFill>
              <a:highlight>
                <a:srgbClr val="FFFFFF"/>
              </a:highlight>
              <a:latin typeface="Arial"/>
              <a:ea typeface="Arial"/>
              <a:cs typeface="Arial"/>
              <a:sym typeface="Arial"/>
            </a:endParaRPr>
          </a:p>
        </p:txBody>
      </p:sp>
      <p:sp>
        <p:nvSpPr>
          <p:cNvPr id="292" name="Google Shape;292;p18"/>
          <p:cNvSpPr txBox="1"/>
          <p:nvPr>
            <p:ph idx="1" type="body"/>
          </p:nvPr>
        </p:nvSpPr>
        <p:spPr>
          <a:xfrm>
            <a:off x="4677900" y="1538000"/>
            <a:ext cx="3618300" cy="360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22252A"/>
                </a:solidFill>
                <a:highlight>
                  <a:srgbClr val="FFFFFF"/>
                </a:highlight>
                <a:latin typeface="Arial"/>
                <a:ea typeface="Arial"/>
                <a:cs typeface="Arial"/>
                <a:sym typeface="Arial"/>
              </a:rPr>
              <a:t> </a:t>
            </a:r>
            <a:r>
              <a:rPr b="1" lang="en" sz="1800">
                <a:solidFill>
                  <a:srgbClr val="22252A"/>
                </a:solidFill>
                <a:highlight>
                  <a:srgbClr val="FFFFFF"/>
                </a:highlight>
                <a:latin typeface="Arial"/>
                <a:ea typeface="Arial"/>
                <a:cs typeface="Arial"/>
                <a:sym typeface="Arial"/>
              </a:rPr>
              <a:t>FACE RECOGNITION</a:t>
            </a:r>
            <a:endParaRPr sz="1500">
              <a:solidFill>
                <a:srgbClr val="22252A"/>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solidFill>
                <a:srgbClr val="22252A"/>
              </a:solidFill>
              <a:highlight>
                <a:srgbClr val="FFFFFF"/>
              </a:highlight>
              <a:latin typeface="Arial"/>
              <a:ea typeface="Arial"/>
              <a:cs typeface="Arial"/>
              <a:sym typeface="Arial"/>
            </a:endParaRPr>
          </a:p>
          <a:p>
            <a:pPr indent="0" lvl="0" marL="0" rtl="0" algn="l">
              <a:spcBef>
                <a:spcPts val="1000"/>
              </a:spcBef>
              <a:spcAft>
                <a:spcPts val="0"/>
              </a:spcAft>
              <a:buNone/>
            </a:pPr>
            <a:r>
              <a:rPr lang="en" sz="1500">
                <a:solidFill>
                  <a:srgbClr val="22252A"/>
                </a:solidFill>
                <a:highlight>
                  <a:srgbClr val="FFFFFF"/>
                </a:highlight>
                <a:latin typeface="Arial"/>
                <a:ea typeface="Arial"/>
                <a:cs typeface="Arial"/>
                <a:sym typeface="Arial"/>
              </a:rPr>
              <a:t>Facial Recognition on the other hand takes this to the next level and is able to recognise and identify the detected face based on a match stored on a database.</a:t>
            </a:r>
            <a:endParaRPr sz="1500">
              <a:solidFill>
                <a:srgbClr val="22252A"/>
              </a:solidFill>
              <a:highlight>
                <a:srgbClr val="FFFFFF"/>
              </a:highlight>
              <a:latin typeface="Arial"/>
              <a:ea typeface="Arial"/>
              <a:cs typeface="Arial"/>
              <a:sym typeface="Arial"/>
            </a:endParaRPr>
          </a:p>
          <a:p>
            <a:pPr indent="0" lvl="0" marL="0" rtl="0" algn="l">
              <a:spcBef>
                <a:spcPts val="1000"/>
              </a:spcBef>
              <a:spcAft>
                <a:spcPts val="1000"/>
              </a:spcAft>
              <a:buNone/>
            </a:pPr>
            <a:r>
              <a:t/>
            </a:r>
            <a:endParaRPr sz="1150">
              <a:solidFill>
                <a:srgbClr val="3A3A3A"/>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Face Detection VS Face Recognition:</a:t>
            </a:r>
            <a:endParaRPr/>
          </a:p>
        </p:txBody>
      </p:sp>
      <p:sp>
        <p:nvSpPr>
          <p:cNvPr id="298" name="Google Shape;29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9" name="Google Shape;299;p19"/>
          <p:cNvGrpSpPr/>
          <p:nvPr/>
        </p:nvGrpSpPr>
        <p:grpSpPr>
          <a:xfrm>
            <a:off x="293683" y="574116"/>
            <a:ext cx="309041" cy="403123"/>
            <a:chOff x="590250" y="244200"/>
            <a:chExt cx="407975" cy="532175"/>
          </a:xfrm>
        </p:grpSpPr>
        <p:sp>
          <p:nvSpPr>
            <p:cNvPr id="300" name="Google Shape;300;p1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4" name="Google Shape;314;p19"/>
          <p:cNvPicPr preferRelativeResize="0"/>
          <p:nvPr/>
        </p:nvPicPr>
        <p:blipFill>
          <a:blip r:embed="rId3">
            <a:alphaModFix/>
          </a:blip>
          <a:stretch>
            <a:fillRect/>
          </a:stretch>
        </p:blipFill>
        <p:spPr>
          <a:xfrm>
            <a:off x="152400" y="1600250"/>
            <a:ext cx="8839200" cy="28174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