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6"/>
  </p:normalViewPr>
  <p:slideViewPr>
    <p:cSldViewPr snapToGrid="0" snapToObjects="1" showGuides="1">
      <p:cViewPr varScale="1">
        <p:scale>
          <a:sx n="83" d="100"/>
          <a:sy n="83" d="100"/>
        </p:scale>
        <p:origin x="2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0896-FDAF-5944-8342-8A0DE244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9476-C7C9-274C-AA22-CD5645F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A30F-F4D8-9742-B144-E54E4748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8310-8E4B-2742-B4A9-AD879C2AE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8EA1-B9F9-0C40-9DE9-653A6083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928C-967E-D446-BC61-69A1A4C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79B6-EFC0-D146-808D-53CC26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C2B7F-590A-7D48-BEB1-75258D7D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18B6-5466-BD43-A2EB-57DB659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D865-22B2-194C-BBE7-0A91351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3F49-AEC2-3A4D-B2C4-3B99CDB8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C509-9B26-DF44-AE22-03914ACE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D76B-E8DE-D34C-B234-E4784F9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90E-19CA-3E44-8359-FE410D6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6E5E-2146-084D-BE34-0F9824D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7B4-FC59-4043-AAF0-E47D218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5E75-A19B-BF4C-AFF8-83AB9AF7F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D1D0-2E26-3145-B91E-AE43C720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65BA-9C31-7A47-8559-0A84485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0888-8AA7-9148-AB67-5E0460F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4297-8763-284F-A324-3B54679BC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CB2E-98A2-4D48-AECA-753EDEDF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97F2-939D-F842-A372-5F54D16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DFBF-56F0-6448-BB51-DFFC9CF8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573C-A3CE-1E49-9ED6-45A737E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3838-881E-D74C-BE50-0EB64F5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C0E4-28D1-C447-9EB1-ADA784511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94C-B387-3F41-B2F1-911B5506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769C-5CE1-6F41-8D7B-D6F72B0F0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EE0F2-555B-614E-9414-CD8C7EE0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70236-9BDB-FC4B-BF76-CD89D997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B22E-9CC7-F748-9744-CE1C027B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4315-7253-E24D-824F-46E9489C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42F-739B-E240-AAA1-FB8E8D1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2C4DA-77ED-314B-B9F8-A957AB7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5A98-CD52-2840-8733-58D7932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C247E-6CB7-C74A-B84A-048625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FCD5-9773-7040-A457-7BEC749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1210-6F88-F444-905E-9E82450C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E9F1-68A2-C046-B085-A5AB1F2E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1682-EF0F-CC4C-AE3D-031C04B4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0F6E-9733-7B44-9B47-5DCD4CD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D5BB-FBB7-464D-86AB-955F461F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71DF-9B43-C74F-8226-A18D56C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51E7-ECB3-1646-88F2-5F22462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866C-D491-504A-AFE8-E89D695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50FD-C916-F446-AF76-C5C88D7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900EE-DB1E-9A4E-B055-2CDC037D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F2E8-2C9E-D447-801A-18607442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474E-DF3A-9944-AF91-BD8B6F23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A-58E4-044E-B2C6-0F8412F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9F1B-AE6A-DB4D-9004-F8E7D1CD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5E4D9-F0E8-FB48-A18E-F3212D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51D42-CD5D-9248-B8D4-8B288F61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7824-A461-A14C-9885-68AE88A3D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39FE-90AD-B841-9BF1-4AFACEBFA38F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8C46-7B09-2B4E-86F6-8B0A54AC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F3D2-4794-B544-8159-EA57FA6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5DF6-38C7-A247-A715-EC62B6D2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s.idre.ucla.edu/r/dae/negative-binomial-regression/" TargetMode="Externa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ubs.com/kaz_yos/poisso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5C8-0015-1641-AE78-7DAF750F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Class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Poissin/NegBin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38A9-4079-414C-9736-1A13A020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Kim</a:t>
            </a:r>
            <a:r>
              <a:rPr/>
              <a:t> </a:t>
            </a:r>
            <a:r>
              <a:rPr/>
              <a:t>Johnson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35CF-EC5E-4C45-8CD8-B6651272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increases, the probability of 0’s decrease. i.e. the Pr(y=0) decreases</a:t>
                </a:r>
              </a:p>
              <a:p>
                <a:pPr lvl="1"/>
                <a:r>
                  <a:rPr/>
                  <a:t>As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increases, the Poisson distribution approximates a normal distribution. When E(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)=Var(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)=10.5 for this dataset, a normal distribution superimposes on the Poisson distribution</a:t>
                </a:r>
                <a:br/>
              </a:p>
            </p:txBody>
          </p:sp>
        </mc:Choice>
      </mc:AlternateContent>
      <p:pic>
        <p:nvPicPr>
          <p:cNvPr descr="Poisson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figure shows what a negatively skewed Poisson distribution looks like</a:t>
                </a:r>
              </a:p>
              <a:p>
                <a:pPr lvl="1"/>
                <a:r>
                  <a:rPr/>
                  <a:t>We know for </a:t>
                </a:r>
                <a:r>
                  <a:rPr i="1"/>
                  <a:t>this</a:t>
                </a:r>
                <a:r>
                  <a:rPr/>
                  <a:t> dataset Poisson approximates to a normal distribution at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=10.5, so any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&gt;10.5 creates a negatively skewed Poisson. When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close to 10.5 such as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=11.5, the distribution approaches normal</a:t>
                </a:r>
              </a:p>
            </p:txBody>
          </p:sp>
        </mc:Choice>
      </mc:AlternateContent>
      <p:pic>
        <p:nvPicPr>
          <p:cNvPr descr="Poissondis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841500"/>
            <a:ext cx="5181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Heterogeneity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key idea of statistical modeling is to use </a:t>
                </a:r>
                <a:r>
                  <a:rPr i="1"/>
                  <a:t>independent variables</a:t>
                </a:r>
                <a:r>
                  <a:rPr/>
                  <a:t> to model heterogeneity. When enough observed heterogeneities are accounted for, the model would fit the study data to a desirable degree.</a:t>
                </a:r>
              </a:p>
              <a:p>
                <a:pPr lvl="1"/>
                <a:r>
                  <a:rPr/>
                  <a:t>In Poisson regression, this task is known as finding important predictors of the rate of change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(or the expected count).</a:t>
                </a:r>
              </a:p>
              <a:p>
                <a:pPr lvl="1"/>
                <a:r>
                  <a:rPr/>
                  <a:t>In a Poisson model with no predictors, the model often fails to account for heterogeneity, and the model predicted outcomes are largely different from the observed outcomes.</a:t>
                </a:r>
              </a:p>
              <a:p>
                <a:pPr lvl="1"/>
                <a:r>
                  <a:rPr/>
                  <a:t>Failure to account for heterogeneity also leads to overdispersion. When important predictors are used but one still encounters overdispersion, you need to employ negative binomial regression.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Take a logarithm transformation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The logarithm of the mean count is modeled as a linear combination of the unknown parameters (the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s that are estimated by MLE)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Poisson</a:t>
            </a:r>
          </a:p>
        </p:txBody>
      </p:sp>
      <p:pic>
        <p:nvPicPr>
          <p:cNvPr descr="linkfun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30600"/>
            <a:ext cx="105156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specification</a:t>
            </a:r>
            <a:r>
              <a:rPr/>
              <a:t> </a:t>
            </a:r>
            <a:r>
              <a:rPr/>
              <a:t>(expected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variables)</a:t>
            </a:r>
          </a:p>
        </p:txBody>
      </p:sp>
      <p:pic>
        <p:nvPicPr>
          <p:cNvPr descr="Structuralmo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644900"/>
            <a:ext cx="105156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Structuralmo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76600"/>
            <a:ext cx="105156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 Poisson regression, you get incidence rate ratios (counts per observation)</a:t>
                </a:r>
              </a:p>
              <a:p>
                <a:pPr lvl="1"/>
                <a:r>
                  <a:rPr/>
                  <a:t>Incidence rate ratios are calculated as exp(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’s (the model parameters) are estimated through maximimum liklihood</a:t>
                </a:r>
              </a:p>
              <a:p>
                <a:pPr lvl="1"/>
                <a:r>
                  <a:rPr/>
                  <a:t>Maximum liklihood finds the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’s that result in the mean y that best fits the data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For a unit change in x, the expected mean count/incidence rate changes by a factor of exp(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), other things being equal</a:t>
                </a:r>
              </a:p>
              <a:p>
                <a:pPr lvl="1"/>
                <a:r>
                  <a:rPr/>
                  <a:t>You can also interpet the change in terms of percentage change</a:t>
                </a:r>
              </a:p>
              <a:p>
                <a:pPr lvl="1"/>
                <a:r>
                  <a:rPr/>
                  <a:t>You can also use predicted probabilities to present and interpret findings (average marginal effects, marginal effects at means, and marginal effects at representative values); however, these are not commonly used in public health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poisson model (and negative binomial model next) predict the log counts per individual given x’s</a:t>
            </a:r>
          </a:p>
          <a:p>
            <a:pPr lvl="1"/>
            <a:r>
              <a:rPr/>
              <a:t>Sometimes you want to account for </a:t>
            </a:r>
            <a:r>
              <a:rPr i="1"/>
              <a:t>exposure</a:t>
            </a:r>
            <a:r>
              <a:rPr/>
              <a:t> time or population size</a:t>
            </a:r>
          </a:p>
          <a:p>
            <a:pPr lvl="1"/>
            <a:r>
              <a:rPr/>
              <a:t>When you have group level data, like states, you need to account for size of the population</a:t>
            </a:r>
          </a:p>
          <a:p>
            <a:pPr lvl="1"/>
            <a:r>
              <a:rPr/>
              <a:t>You may want to account for exposure time in some analyses such as amount of time a person has been smoking to get the incidence rate of lung cancer as we will do in the example</a:t>
            </a:r>
          </a:p>
          <a:p>
            <a:pPr lvl="1"/>
            <a:r>
              <a:rPr/>
              <a:t>To do this you need to include an </a:t>
            </a:r>
            <a:r>
              <a:rPr b="1"/>
              <a:t>offset</a:t>
            </a:r>
            <a:r>
              <a:rPr/>
              <a:t> in the model, which is the log (population) or log (time)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Count data</a:t>
            </a:r>
          </a:p>
          <a:p>
            <a:pPr lvl="1">
              <a:buAutoNum type="arabicPeriod"/>
            </a:pPr>
            <a:r>
              <a:rPr/>
              <a:t>The Poisson distribution</a:t>
            </a:r>
          </a:p>
          <a:p>
            <a:pPr lvl="1">
              <a:buAutoNum type="arabicPeriod"/>
            </a:pPr>
            <a:r>
              <a:rPr/>
              <a:t>The Poisson regression model</a:t>
            </a:r>
          </a:p>
          <a:p>
            <a:pPr lvl="1">
              <a:buAutoNum type="arabicPeriod"/>
            </a:pPr>
            <a:r>
              <a:rPr/>
              <a:t>The negative binomial regression model</a:t>
            </a:r>
          </a:p>
          <a:p>
            <a:pPr lvl="1">
              <a:buAutoNum type="arabicPeriod"/>
            </a:pPr>
            <a:r>
              <a:rPr/>
              <a:t>Comparisons between Poissin and negbin</a:t>
            </a:r>
          </a:p>
          <a:p>
            <a:pPr lvl="1">
              <a:buAutoNum type="arabicPeriod"/>
            </a:pPr>
            <a:r>
              <a:rPr/>
              <a:t>Interpretations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assumption that the conditional variance = the conditional mean in Poisson rarely holds. There is often overdispersion. In this scenario the negative binomial (negbin) model can be used.</a:t>
            </a:r>
          </a:p>
          <a:p>
            <a:pPr lvl="1"/>
            <a:r>
              <a:rPr/>
              <a:t>To address the problem of overdispersion, the negbin model adds a parameter (so called overdispersion parameter) that allows the conditional variance of y to exceed the conditional mean.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Overdispersion is when the observed variance in the response y is higher than the variance in the response y from the theoretical model. The consequence of this is that the estimated standard errors will be wrong (biased low) and the p-values will be too low, potentially leading to type 1 errors.</a:t>
            </a:r>
          </a:p>
          <a:p>
            <a:pPr lvl="1"/>
            <a:r>
              <a:rPr/>
              <a:t>The motivation of adding this parameter is to model unobserved heterogeneity.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xmlns:a16="http://schemas.microsoft.com/office/drawing/2014/main" id="{B509158E-B82D-1D40-88A0-A840EFE5C01B}" /></a:ext></a:extLst></p:cNvPr><p:cNvSpPr><a:spLocks noGrp="1" /></p:cNvSpPr><p:nvPr><p:ph type="title" /></p:nvPr></p:nvSpPr><p:spPr /><p:txBody><a:bodyPr /><a:lstStyle /><a:p><a:pPr lvl="0" marL="0" indent="0"><a:buNone /></a:pPr><a:r><a:rPr /><a:t>In</a:t></a:r><a:r><a:rPr /><a:t> </a:t></a:r><a:r><a:rPr /><a:t>the</a:t></a:r><a:r><a:rPr /><a:t> </a:t></a:r><a:r><a:rPr /><a:t>negbin</a:t></a:r><a:r><a:rPr /><a:t> </a:t></a:r><a:r><a:rPr /><a:t>model,</a:t></a:r><a:r><a:rPr /><a:t> </a:t></a:r><a:r><a:rPr /><a:t>the</a:t></a:r><a:r><a:rPr /><a:t> </a:t></a:r><a:r><a:rPr /><a:t>mean</a:t></a:r><a:r><a:rPr /><a:t> </a:t></a:r><a14:m><m:oMath xmlns:m="http://schemas.openxmlformats.org/officeDocument/2006/math"><m:r><m:t>μ</m:t></m:r></m:oMath></a14:m><a:r><a:rPr /><a:t> </a:t></a:r><a:r><a:rPr /><a:t>is</a:t></a:r><a:r><a:rPr /><a:t> </a:t></a:r><a:r><a:rPr /><a:t>replaced</a:t></a:r><a:r><a:rPr /><a:t> </a:t></a:r><a:r><a:rPr /><a:t>with</a:t></a:r><a:r><a:rPr /><a:t> </a:t></a:r><a:r><a:rPr /><a:t>the</a:t></a:r><a:r><a:rPr /><a:t> </a:t></a:r><a:r><a:rPr /><a:t>random</a:t></a:r><a:r><a:rPr /><a:t> </a:t></a:r><a:r><a:rPr /><a:t>variable</a:t></a:r><a:r><a:rPr /><a:t> </a:t></a:r><a14:m><m:oMath xmlns:m="http://schemas.openxmlformats.org/officeDocument/2006/math"><m:acc><m:accPr><m:chr m:val="̃" /></m:accPr><m:e><m:r><m:t>μ</m:t></m:r></m:e></m:acc></m:oMath></a14:m></a:p></p:txBody></p:sp><p:pic><p:nvPicPr><p:cNvPr descr="muhat.png" id="0" name="Picture 1" /><p:cNvPicPr><a:picLocks noGrp="1" noChangeAspect="1" /></p:cNvPicPr><p:nvPr /></p:nvPicPr><p:blipFill><a:blip r:embed="rId2" /><a:stretch><a:fillRect /></a:stretch></p:blipFill><p:spPr bwMode="auto"><a:xfrm><a:off x="838200" y="2667000" /><a:ext cx="10515600" cy="2641600" /></a:xfrm><a:prstGeom prst="rect"><a:avLst /></a:prstGeom><a:noFill /><a:ln w="9525"><a:noFill /><a:headEnd /><a:tailEnd /></a:ln></p:spPr></p:pic></p:spTree></p:cSld>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specification</a:t>
            </a:r>
          </a:p>
        </p:txBody>
      </p:sp>
      <p:pic>
        <p:nvPicPr>
          <p:cNvPr descr="Negbi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43300"/>
            <a:ext cx="10515600" cy="88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formula:</a:t>
            </a:r>
          </a:p>
        </p:txBody>
      </p:sp>
      <p:pic>
        <p:nvPicPr>
          <p:cNvPr descr="Negbi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13000"/>
            <a:ext cx="10515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Robust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Because of overdispersion, the standard error in both Poisson regression and negbin regression may be downwardly biased (inflating p-values). As a convention, to correct for this we can use robust standard errors.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overdispersion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=0 for Poisson and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&gt;0 for negbin (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from R output–it is actually the inverse of the dispersion parameter estimated by SAS, Stata, and SPSS per </a:t>
                </a:r>
                <a:r>
                  <a:rPr>
                    <a:hlinkClick r:id="rId2"/>
                  </a:rPr>
                  <a:t>https://stats.idre.ucla.edu/r/dae/negative-binomial-regression/</a:t>
                </a:r>
                <a:r>
                  <a:rPr/>
                  <a:t>)</a:t>
                </a:r>
              </a:p>
              <a:p>
                <a:pPr lvl="1"/>
                <a:r>
                  <a:rPr/>
                  <a:t>Estimated standard errors from Poisson tend to be smaller than those from negbin</a:t>
                </a:r>
              </a:p>
              <a:p>
                <a:pPr lvl="1"/>
                <a:r>
                  <a:rPr/>
                  <a:t>Overdispersion can be tested with the liklihood ratio test (lrtest in R) because Poisson is a special case of Negbin where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=variance (i.e. Poisson is nested within negbin)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negbin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11A7D-CD86-E440-8A5A-C775A97D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 either exp(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 or model-predicted probabilities to interpret findings of the negbin regression</a:t>
                </a:r>
              </a:p>
              <a:p>
                <a:pPr lvl="1"/>
                <a:r>
                  <a:rPr/>
                  <a:t>The exp(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 in the negbin regression has exactly the same meaning as that from a Poisson regression. It’s the “incidence-rate ratio”, or IRR.</a:t>
                </a:r>
              </a:p>
              <a:p>
                <a:pPr lvl="1"/>
                <a:r>
                  <a:rPr/>
                  <a:t>For a unit change in x, the expected count changes by a factor of exp(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x), other things being equal</a:t>
                </a:r>
              </a:p>
              <a:p>
                <a:pPr lvl="1"/>
                <a:r>
                  <a:rPr/>
                  <a:t>You can also interpret the change in terms of percentage change.</a:t>
                </a:r>
              </a:p>
              <a:p>
                <a:pPr lvl="1"/>
                <a:r>
                  <a:rPr/>
                  <a:t>Or you can use predicted probabilities but as said for Poisson, these are not commonly used in public health so we will not cover these here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lung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Applied Regression Analysis and Multivariable Methods, 4th Edition.</a:t>
            </a:r>
          </a:p>
          <a:p>
            <a:pPr lvl="1"/>
            <a:r>
              <a:rPr/>
              <a:t>[</a:t>
            </a:r>
            <a:r>
              <a:rPr>
                <a:hlinkClick r:id="rId2"/>
              </a:rPr>
              <a:t>https://rpubs.com/kaz_yos/poisson</a:t>
            </a:r>
            <a:r>
              <a:rPr/>
              <a:t>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Be able to understand when to use Poisson or negative binomial regression</a:t>
            </a:r>
          </a:p>
          <a:p>
            <a:pPr lvl="1">
              <a:buAutoNum type="arabicPeriod"/>
            </a:pPr>
            <a:r>
              <a:rPr/>
              <a:t>Understand how to run these models in R</a:t>
            </a:r>
          </a:p>
          <a:p>
            <a:pPr lvl="1">
              <a:buAutoNum type="arabicPeriod"/>
            </a:pPr>
            <a:r>
              <a:rPr/>
              <a:t>Know how to interpet model results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outcome variable is a count or the number of times an event has happened</a:t>
            </a:r>
          </a:p>
          <a:p>
            <a:pPr lvl="1"/>
            <a:r>
              <a:rPr/>
              <a:t>Examples:</a:t>
            </a:r>
          </a:p>
          <a:p>
            <a:pPr lvl="2"/>
            <a:r>
              <a:rPr/>
              <a:t>Number of times using a service (visiting a doctor, hospitalization)</a:t>
            </a:r>
          </a:p>
          <a:p>
            <a:pPr lvl="2"/>
            <a:r>
              <a:rPr/>
              <a:t>Daily homicides</a:t>
            </a:r>
          </a:p>
          <a:p>
            <a:pPr lvl="2"/>
            <a:r>
              <a:rPr/>
              <a:t>Number of beverages consumed</a:t>
            </a:r>
          </a:p>
          <a:p>
            <a:pPr lvl="2"/>
            <a:r>
              <a:rPr/>
              <a:t>Number of police arrests</a:t>
            </a:r>
          </a:p>
          <a:p>
            <a:pPr lvl="2"/>
            <a:r>
              <a:rPr/>
              <a:t>Cancer rates</a:t>
            </a:r>
          </a:p>
          <a:p>
            <a:pPr lvl="2"/>
            <a:r>
              <a:rPr/>
              <a:t>Car accidents</a:t>
            </a:r>
          </a:p>
          <a:p>
            <a:pPr lvl="2"/>
            <a:r>
              <a:rPr/>
              <a:t>Genetic mutations</a:t>
            </a:r>
          </a:p>
          <a:p>
            <a:pPr lvl="1"/>
            <a:r>
              <a:rPr/>
              <a:t>The primary feature of a count variable is that it has a skewed distribution (as compared to a normal distritubtion)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Ordinary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(i.e. linear</a:t>
            </a:r>
            <a:r>
              <a:rPr/>
              <a:t> </a:t>
            </a:r>
            <a:r>
              <a:rPr/>
              <a:t>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Cannot apply OLS to a count variable because it violates the normality assumption, most count variables do not have a normal distribution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58E-B82D-1D40-88A0-A840EFE5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outcomes: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A7D-CD86-E440-8A5A-C775A97D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The Poisson regression model:</a:t>
            </a:r>
            <a:r>
              <a:rPr/>
              <a:t> the probability of a count is determined by the Poisson distribution. The model has a defining characteristic that the conditional mean of the outcome is equal to the conditional variance.</a:t>
            </a:r>
          </a:p>
          <a:p>
            <a:pPr lvl="1">
              <a:buAutoNum type="arabicPeriod"/>
            </a:pPr>
            <a:r>
              <a:rPr b="1"/>
              <a:t>The negative binomal regression model</a:t>
            </a:r>
            <a:r>
              <a:rPr/>
              <a:t>: needed when the conditional variance (the variance in the expected mean counts given x variables) exceeds the conditional mean (the expected mean counts given x variables).</a:t>
            </a:r>
          </a:p>
          <a:p>
            <a:pPr lvl="1">
              <a:buAutoNum type="arabicPeriod"/>
            </a:pPr>
            <a:r>
              <a:rPr/>
              <a:t>Other models for other violations (not considered here): </a:t>
            </a:r>
            <a:r>
              <a:rPr b="1"/>
              <a:t>zero-truncated models</a:t>
            </a:r>
            <a:r>
              <a:rPr/>
              <a:t> (few or no 0 counts), </a:t>
            </a:r>
            <a:r>
              <a:rPr b="1"/>
              <a:t>hurdle regression models</a:t>
            </a:r>
            <a:r>
              <a:rPr/>
              <a:t> (lots of zero counts), </a:t>
            </a:r>
            <a:r>
              <a:rPr b="1"/>
              <a:t>zero-inflated models</a:t>
            </a:r>
            <a:r>
              <a:rPr/>
              <a:t> (lots of zero counts).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probability distribution of a Poisson random variable y (e.g. counts of car accidents) is the number of successes in a given interval of time or space</a:t>
                </a:r>
              </a:p>
              <a:p>
                <a:pPr lvl="1"/>
                <a:r>
                  <a:rPr/>
                  <a:t>Where y= 0,1,2,etc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mean number of successes in a given time interval or region of space</a:t>
                </a:r>
              </a:p>
              <a:p>
                <a:pPr lvl="1"/>
                <a:r>
                  <a:rPr/>
                  <a:t>The probability of y is a function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Pr(y=0|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 = exp(-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Pr(y=1|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 = exp(-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Pr(y=3|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 = exp(-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 baseline="30000"/>
                  <a:t>3</a:t>
                </a:r>
                <a:r>
                  <a:rPr/>
                  <a:t>/6</a:t>
                </a:r>
              </a:p>
            </p:txBody>
          </p:sp>
        </mc:Choice>
      </mc:AlternateContent>
      <p:pic>
        <p:nvPicPr>
          <p:cNvPr descr="Poiss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302000"/>
            <a:ext cx="5181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This plot shows Pr(y) when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= 0.8, 1.5, 2.9, and 10.5</a:t>
                </a:r>
              </a:p>
              <a:p>
                <a:pPr lvl="1"/>
                <a:r>
                  <a:rPr/>
                  <a:t>As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increases, the mass of the distribution shifts to the right.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known as the rate, it is the expected number of times an event occurred per unit time/space.</a:t>
                </a:r>
              </a:p>
              <a:p>
                <a:pPr lvl="1"/>
                <a:r>
                  <a:rPr/>
                  <a:t>It is also the mean or expected count.</a:t>
                </a:r>
              </a:p>
            </p:txBody>
          </p:sp>
        </mc:Choice>
      </mc:AlternateContent>
      <p:pic>
        <p:nvPicPr>
          <p:cNvPr descr="Poisson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56-8C37-0F49-B972-A591E11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94297-8763-284F-A324-3B54679BC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variance equals the mean: Var(y)=E(y)=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This is a unique feature of the Poisson distribution known as </a:t>
                </a:r>
                <a:r>
                  <a:rPr b="1"/>
                  <a:t>equidispersion</a:t>
                </a:r>
              </a:p>
              <a:p>
                <a:pPr lvl="1"/>
                <a:r>
                  <a:rPr/>
                  <a:t>When the variance of the count is greater than the mean of the count in the sample, we say that the count variable y has </a:t>
                </a:r>
                <a:r>
                  <a:rPr b="1"/>
                  <a:t>overdispersion</a:t>
                </a:r>
              </a:p>
              <a:p>
                <a:pPr lvl="1"/>
                <a:r>
                  <a:rPr/>
                  <a:t>When overdisperison occurs, you should use the negative binomial model (or one of the other models noted above)</a:t>
                </a:r>
                <a:br/>
              </a:p>
            </p:txBody>
          </p:sp>
        </mc:Choice>
      </mc:AlternateContent>
      <p:pic>
        <p:nvPicPr>
          <p:cNvPr descr="Poisson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95500"/>
            <a:ext cx="5181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6: Poissin/NegBin regression</dc:title>
  <dc:creator>Kim Johnson</dc:creator>
  <cp:keywords/>
  <dcterms:created xsi:type="dcterms:W3CDTF">2020-02-25T20:46:23Z</dcterms:created>
  <dcterms:modified xsi:type="dcterms:W3CDTF">2020-02-25T20:46:23Z</dcterms:modified>
</cp:coreProperties>
</file>