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6"/>
  </p:normalViewPr>
  <p:slideViewPr>
    <p:cSldViewPr snapToGrid="0" snapToObjects="1" showGuides="1">
      <p:cViewPr varScale="1">
        <p:scale>
          <a:sx n="83" d="100"/>
          <a:sy n="83" d="100"/>
        </p:scale>
        <p:origin x="20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896-FDAF-5944-8342-8A0DE24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9476-C7C9-274C-AA22-CD5645F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30F-F4D8-9742-B144-E54E4748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8310-8E4B-2742-B4A9-AD879C2A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8EA1-B9F9-0C40-9DE9-653A608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928C-967E-D446-BC61-69A1A4C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79B6-EFC0-D146-808D-53CC266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2B7F-590A-7D48-BEB1-75258D7D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18B6-5466-BD43-A2EB-57DB6596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D865-22B2-194C-BBE7-0A91351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3F49-AEC2-3A4D-B2C4-3B99CDB8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C509-9B26-DF44-AE22-03914ACE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D76B-E8DE-D34C-B234-E4784F9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190E-19CA-3E44-8359-FE410D6A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6E5E-2146-084D-BE34-0F9824D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7B4-FC59-4043-AAF0-E47D218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5E75-A19B-BF4C-AFF8-83AB9AF7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D1D0-2E26-3145-B91E-AE43C72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65BA-9C31-7A47-8559-0A84485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0888-8AA7-9148-AB67-5E0460F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CB2E-98A2-4D48-AECA-753EDED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97F2-939D-F842-A372-5F54D16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DFBF-56F0-6448-BB51-DFFC9CF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573C-A3CE-1E49-9ED6-45A737E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3838-881E-D74C-BE50-0EB64F5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C0E4-28D1-C447-9EB1-ADA78451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094C-B387-3F41-B2F1-911B5506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769C-5CE1-6F41-8D7B-D6F72B0F0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E0F2-555B-614E-9414-CD8C7EE0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70236-9BDB-FC4B-BF76-CD89D997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B22E-9CC7-F748-9744-CE1C027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B4315-7253-E24D-824F-46E9489C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42F-739B-E240-AAA1-FB8E8D1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2C4DA-77ED-314B-B9F8-A957AB7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5A98-CD52-2840-8733-58D7932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247E-6CB7-C74A-B84A-048625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FCD5-9773-7040-A457-7BEC749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1210-6F88-F444-905E-9E82450C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E9F1-68A2-C046-B085-A5AB1F2E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682-EF0F-CC4C-AE3D-031C04B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F6E-9733-7B44-9B47-5DCD4CD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D5BB-FBB7-464D-86AB-955F461F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71DF-9B43-C74F-8226-A18D56C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51E7-ECB3-1646-88F2-5F22462B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866C-D491-504A-AFE8-E89D695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50FD-C916-F446-AF76-C5C88D7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900EE-DB1E-9A4E-B055-2CDC037D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F2E8-2C9E-D447-801A-18607442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474E-DF3A-9944-AF91-BD8B6F2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A-58E4-044E-B2C6-0F8412F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9F1B-AE6A-DB4D-9004-F8E7D1CD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E4D9-F0E8-FB48-A18E-F3212D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D42-CD5D-9248-B8D4-8B288F61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7824-A461-A14C-9885-68AE88A3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39FE-90AD-B841-9BF1-4AFACEBFA38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8C46-7B09-2B4E-86F6-8B0A54AC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F3D2-4794-B544-8159-EA57FA61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filecloud.com/blog/2015/02/top-5-open-source-version-control-tools-for-system-admins/#.WlZnw66nHA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2share.github.io/ReproducibilityToolk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lly.stanford.edu/~sr/computing/basic-unix.html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learn/what-is-version-contro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learn/what-is-version-contro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Class 3: Research Reproducibility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Kim Johnson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January 29,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Box!! (does not allow comment on what changed)</a:t>
            </a:r>
          </a:p>
          <a:p>
            <a:pPr lvl="1"/>
            <a:r>
              <a:t>Google docs and sheets</a:t>
            </a:r>
          </a:p>
          <a:p>
            <a:pPr lvl="1"/>
            <a:r>
              <a:t>CVS</a:t>
            </a:r>
          </a:p>
          <a:p>
            <a:pPr lvl="1"/>
            <a:r>
              <a:t>SVN (subversion)</a:t>
            </a:r>
          </a:p>
          <a:p>
            <a:pPr lvl="1"/>
            <a:r>
              <a:rPr b="1"/>
              <a:t>GIT</a:t>
            </a:r>
            <a:r>
              <a:t> (emerging star and harder to learn but we can do it!) **developed for plain text files but there are rich text file adaptations available</a:t>
            </a:r>
          </a:p>
          <a:p>
            <a:pPr lvl="1"/>
            <a:r>
              <a:t>Mecurial</a:t>
            </a:r>
          </a:p>
          <a:p>
            <a:pPr lvl="1"/>
            <a:r>
              <a:t>Bazaar</a:t>
            </a:r>
          </a:p>
          <a:p>
            <a:pPr marL="0" lvl="0" indent="0">
              <a:buNone/>
            </a:pPr>
            <a:r>
              <a:t>To read more: </a:t>
            </a:r>
            <a:r>
              <a:rPr>
                <a:hlinkClick r:id="rId2"/>
              </a:rPr>
              <a:t>https://www.getfilecloud.com/blog/2015/02/top-5-open-source-version-control-tools-for-system-admins/#.WlZnw66nHAU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Developed in 2005 by Linus Torvalds (claim to fame: Linux open source operating system creation)</a:t>
            </a:r>
          </a:p>
          <a:p>
            <a:pPr lvl="1"/>
            <a:r>
              <a:t>Software that takes snapshots of files in a directory at points in time and keeps a retrievable record of plain text changes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git-scm.com/book/en/v2/images/delta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816100"/>
            <a:ext cx="9893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Snapshots of a directory over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main types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Command line interface (CLI, GitBash )</a:t>
            </a:r>
          </a:p>
          <a:p>
            <a:pPr lvl="1"/>
            <a:r>
              <a:t>Graphical user interface (GUI, GitHub desktop)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the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User issues “commands” to a program through lines of text in what is known as a shell (e.g. Unix, </a:t>
            </a:r>
            <a:r>
              <a:rPr i="1"/>
              <a:t>Bash</a:t>
            </a:r>
            <a:r>
              <a:t> is a Unix shell)</a:t>
            </a:r>
          </a:p>
          <a:p>
            <a:pPr lvl="1"/>
            <a:r>
              <a:t>Has been around since the 1960s</a:t>
            </a:r>
          </a:p>
          <a:p>
            <a:pPr lvl="1"/>
            <a:r>
              <a:t>According to Wikipedia: “Command-line interfaces to computer operating systems are less widely used by casual computer users, who favor graphical user interfaces or menu-driven interaction”</a:t>
            </a:r>
          </a:p>
          <a:p>
            <a:pPr lvl="1"/>
            <a:r>
              <a:t>Other advantages (according to Wikipedia):</a:t>
            </a:r>
          </a:p>
          <a:p>
            <a:pPr lvl="2"/>
            <a:r>
              <a:t>uses fewer system resources</a:t>
            </a:r>
          </a:p>
          <a:p>
            <a:pPr lvl="2"/>
            <a:r>
              <a:t>faster than GUIs with experience</a:t>
            </a:r>
          </a:p>
          <a:p>
            <a:pPr lvl="2"/>
            <a:r>
              <a:t>can keep a command line history (in contrast to GUIs, which are interactive)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Command prompts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Character that indicates the shell’s readiness to take commands (for Unix it is </a:t>
            </a:r>
            <a:r>
              <a:rPr i="1"/>
              <a:t>$</a:t>
            </a:r>
            <a:r>
              <a:t>)</a:t>
            </a:r>
          </a:p>
          <a:p>
            <a:pPr lvl="1"/>
            <a:r>
              <a:rPr i="1"/>
              <a:t>Arguments</a:t>
            </a:r>
            <a:r>
              <a:t> follow the command prompt and tell the computer what to 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 Bash is the command line shell for Git using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Allows for local and remote version control (version control of files on your computer and Github or other remote server)</a:t>
            </a:r>
          </a:p>
          <a:p>
            <a:pPr lvl="1"/>
            <a:r>
              <a:t>Puts a directory on your computer under version control and provides user with the ability to send version controlled files to a Github remote repository</a:t>
            </a:r>
          </a:p>
          <a:p>
            <a:pPr lvl="1"/>
            <a:r>
              <a:t>Key steps to version controlling files:</a:t>
            </a:r>
          </a:p>
          <a:p>
            <a:pPr lvl="2"/>
            <a:r>
              <a:rPr b="1"/>
              <a:t>adding</a:t>
            </a:r>
            <a:r>
              <a:t> a file for version tracking using </a:t>
            </a:r>
            <a:r>
              <a:rPr i="1"/>
              <a:t>git add</a:t>
            </a:r>
          </a:p>
          <a:p>
            <a:pPr lvl="2"/>
            <a:r>
              <a:rPr b="1"/>
              <a:t>committing</a:t>
            </a:r>
            <a:r>
              <a:t> a tracked file with a message using </a:t>
            </a:r>
            <a:r>
              <a:rPr i="1"/>
              <a:t>git commit -m ‘my message’</a:t>
            </a:r>
            <a:r>
              <a:t> (i.e. taking a snapshot)</a:t>
            </a:r>
          </a:p>
          <a:p>
            <a:pPr lvl="2"/>
            <a:r>
              <a:rPr b="1"/>
              <a:t>pushing</a:t>
            </a:r>
            <a:r>
              <a:t> your version controlled files to a remote repository using </a:t>
            </a:r>
            <a:r>
              <a:rPr i="1"/>
              <a:t>git push remote origin master</a:t>
            </a:r>
            <a:r>
              <a:t> (note there are other ways to specify pushes)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opensourceforu.com/wp-content/uploads/2016/11/GIT-on-Window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you need to do these exercises: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A GitHub account (will be created in the module)</a:t>
            </a:r>
          </a:p>
          <a:p>
            <a:pPr lvl="1">
              <a:buAutoNum type="arabicPeriod"/>
            </a:pPr>
            <a:r>
              <a:t>Gitbash installed</a:t>
            </a:r>
          </a:p>
          <a:p>
            <a:pPr lvl="1">
              <a:buAutoNum type="arabicPeriod"/>
            </a:pPr>
            <a:r>
              <a:t>GitHub desktop installed</a:t>
            </a:r>
          </a:p>
          <a:p>
            <a:pPr lvl="1">
              <a:buAutoNum type="arabicPeriod"/>
            </a:pPr>
            <a:r>
              <a:t>Know the location of the terminal (MAC)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Go through module 5 as class </a:t>
            </a:r>
            <a:r>
              <a:rPr>
                <a:hlinkClick r:id="rId2"/>
              </a:rPr>
              <a:t>https://coding2share.github.io/ReproducibilityToolkit/</a:t>
            </a:r>
          </a:p>
          <a:p>
            <a:pPr lvl="1"/>
            <a:r>
              <a:t>Start HW3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Library resources</a:t>
            </a:r>
          </a:p>
          <a:p>
            <a:pPr lvl="1"/>
            <a:r>
              <a:t>Version control</a:t>
            </a:r>
          </a:p>
          <a:p>
            <a:pPr lvl="1"/>
            <a:r>
              <a:t>GitHub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 help with Git and Unix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Ask Us! (This is </a:t>
            </a:r>
            <a:r>
              <a:rPr i="1"/>
              <a:t>so cutting edge</a:t>
            </a:r>
            <a:r>
              <a:t> for public health and social work that Statlab probably won’t be able to help :))</a:t>
            </a:r>
          </a:p>
          <a:p>
            <a:pPr lvl="1"/>
            <a:r>
              <a:t>Everything you need to know (and way more): </a:t>
            </a:r>
            <a:r>
              <a:rPr>
                <a:hlinkClick r:id="rId2"/>
              </a:rPr>
              <a:t>https://git-scm.com/book/en/v2</a:t>
            </a:r>
          </a:p>
          <a:p>
            <a:pPr lvl="1"/>
            <a:r>
              <a:t>Unix </a:t>
            </a:r>
            <a:r>
              <a:rPr>
                <a:hlinkClick r:id="rId3"/>
              </a:rPr>
              <a:t>http://mally.stanford.edu/~sr/computing/basic-unix.html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Understand what reproducible research is and steps to take to make your research reproducible</a:t>
            </a:r>
          </a:p>
          <a:p>
            <a:pPr lvl="1">
              <a:buAutoNum type="arabicPeriod"/>
            </a:pPr>
            <a:r>
              <a:t>Be able to understand what version control is and how it can potentially make your life easier and make science better</a:t>
            </a:r>
          </a:p>
          <a:p>
            <a:pPr lvl="1">
              <a:buAutoNum type="arabicPeriod"/>
            </a:pPr>
            <a:r>
              <a:t>Be able to create a Github account</a:t>
            </a:r>
          </a:p>
          <a:p>
            <a:pPr lvl="1">
              <a:buAutoNum type="arabicPeriod"/>
            </a:pPr>
            <a:r>
              <a:t>Understand and implement some basic git version control </a:t>
            </a:r>
            <a:r>
              <a:rPr i="1"/>
              <a:t>operations</a:t>
            </a:r>
            <a:r>
              <a:t> and </a:t>
            </a:r>
            <a:r>
              <a:rPr b="1"/>
              <a:t>words</a:t>
            </a:r>
            <a:r>
              <a:t> (</a:t>
            </a:r>
            <a:r>
              <a:rPr i="1"/>
              <a:t>add</a:t>
            </a:r>
            <a:r>
              <a:t>, </a:t>
            </a:r>
            <a:r>
              <a:rPr i="1"/>
              <a:t>commit</a:t>
            </a:r>
            <a:r>
              <a:t>, </a:t>
            </a:r>
            <a:r>
              <a:rPr i="1"/>
              <a:t>status</a:t>
            </a:r>
            <a:r>
              <a:t>, </a:t>
            </a:r>
            <a:r>
              <a:rPr i="1"/>
              <a:t>log</a:t>
            </a:r>
            <a:r>
              <a:t>, </a:t>
            </a:r>
            <a:r>
              <a:rPr b="1"/>
              <a:t>origin</a:t>
            </a:r>
            <a:r>
              <a:t>, </a:t>
            </a:r>
            <a:r>
              <a:rPr b="1"/>
              <a:t>master</a:t>
            </a:r>
            <a:r>
              <a:t>, </a:t>
            </a:r>
            <a:r>
              <a:rPr i="1"/>
              <a:t>push</a:t>
            </a:r>
            <a:r>
              <a:t>, </a:t>
            </a:r>
            <a:r>
              <a:rPr i="1"/>
              <a:t>pull</a:t>
            </a:r>
            <a: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reproducibility spectrum (From Peng reading)</a:t>
            </a:r>
          </a:p>
        </p:txBody>
      </p:sp>
      <p:pic>
        <p:nvPicPr>
          <p:cNvPr id="3" name="Picture 1" descr="Peng_RR_Spectru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816100"/>
            <a:ext cx="10439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Reproducibility spectrum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How many of you have worked on assignments where multiple versions of a project file were simultaneously being altered by different people?</a:t>
            </a:r>
          </a:p>
          <a:p>
            <a:pPr lvl="1"/>
            <a:r>
              <a:t>Exchanging files by email?</a:t>
            </a:r>
          </a:p>
          <a:p>
            <a:pPr lvl="1"/>
            <a:r>
              <a:t>Working on the wrong version and then having to add your changes to a different version?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USTRATI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43400" y="1816100"/>
            <a:ext cx="3505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FRUSTATION!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 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(with credit to </a:t>
            </a:r>
            <a:r>
              <a:rPr b="1">
                <a:hlinkClick r:id="rId2"/>
              </a:rPr>
              <a:t>https://www.visualstudio.com/learn/what-is-version-control/</a:t>
            </a:r>
            <a:r>
              <a:rPr b="1"/>
              <a:t>)</a:t>
            </a:r>
          </a:p>
          <a:p>
            <a:pPr lvl="1"/>
            <a:r>
              <a:t>Software for tracking changes you make to code or any files for that matter</a:t>
            </a:r>
          </a:p>
          <a:p>
            <a:pPr lvl="1"/>
            <a:r>
              <a:t>In the old days and perhaps now, version control involved (involves) multiple versions of the same document on your computer with version numbers or 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sions_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92268" y="0"/>
            <a:ext cx="9007463" cy="57754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199" y="6085453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only logical conclusion is that I am a file hoarder!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Version control system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(with credit to </a:t>
            </a:r>
            <a:r>
              <a:rPr b="1">
                <a:hlinkClick r:id="rId2"/>
              </a:rPr>
              <a:t>https://www.visualstudio.com/learn/what-is-version-control/</a:t>
            </a:r>
            <a:r>
              <a:rPr b="1"/>
              <a:t>)</a:t>
            </a:r>
          </a:p>
          <a:p>
            <a:pPr lvl="1"/>
            <a:r>
              <a:t>Manage all versions but you only see one at a time</a:t>
            </a:r>
          </a:p>
          <a:p>
            <a:pPr lvl="1"/>
            <a:r>
              <a:t>Every version can have a log of changes made</a:t>
            </a:r>
          </a:p>
          <a:p>
            <a:pPr lvl="1"/>
            <a:r>
              <a:t>You can go back to any version at any time (you never lose the work)</a:t>
            </a:r>
          </a:p>
          <a:p>
            <a:pPr lvl="1"/>
            <a:r>
              <a:t>Facilitates collaborative coding</a:t>
            </a:r>
          </a:p>
          <a:p>
            <a:pPr lvl="1"/>
            <a:r>
              <a:t>You have an archive of your changes to a particular file</a:t>
            </a:r>
          </a:p>
          <a:p>
            <a:pPr lvl="1"/>
            <a:r>
              <a:t>Important for reproducible research!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Macintosh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Class 3: Research Reproducibility II</vt:lpstr>
      <vt:lpstr>Lecture Outline</vt:lpstr>
      <vt:lpstr>Learning Objectives</vt:lpstr>
      <vt:lpstr>The reproducibility spectrum (From Peng reading)</vt:lpstr>
      <vt:lpstr>Version control</vt:lpstr>
      <vt:lpstr>PowerPoint Presentation</vt:lpstr>
      <vt:lpstr>So what is version control?</vt:lpstr>
      <vt:lpstr>PowerPoint Presentation</vt:lpstr>
      <vt:lpstr>Version control system benefits</vt:lpstr>
      <vt:lpstr>Version control systems</vt:lpstr>
      <vt:lpstr>Git</vt:lpstr>
      <vt:lpstr>PowerPoint Presentation</vt:lpstr>
      <vt:lpstr>Two main types of Git</vt:lpstr>
      <vt:lpstr>What is the command line?</vt:lpstr>
      <vt:lpstr>Command prompts and arguments</vt:lpstr>
      <vt:lpstr>Git Bash is the command line shell for Git using Unix</vt:lpstr>
      <vt:lpstr>PowerPoint Presentation</vt:lpstr>
      <vt:lpstr>What you need to do these exercises:</vt:lpstr>
      <vt:lpstr>Lab</vt:lpstr>
      <vt:lpstr>For help with Git and Unix commands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3: Research Reproducibility II</dc:title>
  <dc:creator>Kim Johnson</dc:creator>
  <cp:keywords/>
  <cp:lastModifiedBy>Johnson, Kim</cp:lastModifiedBy>
  <cp:revision>1</cp:revision>
  <dcterms:created xsi:type="dcterms:W3CDTF">2020-01-28T15:48:54Z</dcterms:created>
  <dcterms:modified xsi:type="dcterms:W3CDTF">2020-01-28T15:49:35Z</dcterms:modified>
</cp:coreProperties>
</file>