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5" r:id="rId2"/>
    <p:sldId id="288" r:id="rId3"/>
    <p:sldId id="652" r:id="rId4"/>
    <p:sldId id="278" r:id="rId5"/>
    <p:sldId id="295" r:id="rId6"/>
    <p:sldId id="648" r:id="rId7"/>
    <p:sldId id="649" r:id="rId8"/>
    <p:sldId id="650" r:id="rId9"/>
    <p:sldId id="53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7FA"/>
    <a:srgbClr val="179C3D"/>
    <a:srgbClr val="0F1FED"/>
    <a:srgbClr val="201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77990"/>
  </p:normalViewPr>
  <p:slideViewPr>
    <p:cSldViewPr snapToGrid="0" snapToObjects="1">
      <p:cViewPr varScale="1">
        <p:scale>
          <a:sx n="75" d="100"/>
          <a:sy n="75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68476-5BE0-E74A-A4FA-751EDFC31D7A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92E1-F2BF-354D-BAEE-131C6854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692E1-F2BF-354D-BAEE-131C6854F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Fill/color distinction – if one doesn’t work, try the other</a:t>
            </a:r>
          </a:p>
          <a:p>
            <a:r>
              <a:rPr lang="en-US" dirty="0"/>
              <a:t>BRISTISSS spellings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A29C3-35CE-A540-9227-3FF4F87728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</a:p>
          <a:p>
            <a:endParaRPr lang="en-US" dirty="0"/>
          </a:p>
          <a:p>
            <a:r>
              <a:rPr lang="en-US" dirty="0"/>
              <a:t>We can change </a:t>
            </a:r>
            <a:r>
              <a:rPr lang="en-US" dirty="0" err="1"/>
              <a:t>colours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change color by a factor</a:t>
            </a:r>
          </a:p>
          <a:p>
            <a:endParaRPr lang="en-US" dirty="0"/>
          </a:p>
          <a:p>
            <a:r>
              <a:rPr lang="en-US" dirty="0"/>
              <a:t>DO THIS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2785E-9636-5D42-A4F7-88FDC2AE9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4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1E50B-8476-6B4D-A807-CEEDD0739DBE}" type="datetimeFigureOut">
              <a:rPr lang="en-US" smtClean="0"/>
              <a:t>2/4/20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9460"/>
            <a:ext cx="7772400" cy="1470025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6247"/>
            <a:ext cx="6400800" cy="1752600"/>
          </a:xfrm>
        </p:spPr>
        <p:txBody>
          <a:bodyPr/>
          <a:lstStyle/>
          <a:p>
            <a:r>
              <a:rPr lang="en-US" dirty="0"/>
              <a:t>Advanced Data Analysis</a:t>
            </a:r>
          </a:p>
          <a:p>
            <a:r>
              <a:rPr lang="en-US" dirty="0"/>
              <a:t>February </a:t>
            </a:r>
            <a:r>
              <a:rPr lang="en-US" dirty="0" smtClean="0"/>
              <a:t>5, 2020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AD924-018A-374F-90E8-536248B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177F7-4593-6A4D-9558-C3D9B772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the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  <a:r>
              <a:rPr lang="en-US" dirty="0"/>
              <a:t> package</a:t>
            </a:r>
          </a:p>
          <a:p>
            <a:r>
              <a:rPr lang="en-US" dirty="0"/>
              <a:t>Highlight the flexibility of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</a:p>
          <a:p>
            <a:r>
              <a:rPr lang="en-US" dirty="0"/>
              <a:t>Know what to </a:t>
            </a:r>
            <a:r>
              <a:rPr lang="en-US" dirty="0">
                <a:solidFill>
                  <a:srgbClr val="0096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</a:t>
            </a: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dirty="0">
                <a:solidFill>
                  <a:srgbClr val="0096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</a:t>
            </a:r>
            <a:r>
              <a:rPr lang="en-US" dirty="0">
                <a:solidFill>
                  <a:srgbClr val="009D5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</a:t>
            </a: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1F61521-353C-0343-9CAD-30670179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2523067"/>
            <a:ext cx="374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4EE1EC-BC97-094B-AEC6-8451649D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do you want your reader to know?</a:t>
            </a:r>
          </a:p>
          <a:p>
            <a:pPr lvl="1"/>
            <a:r>
              <a:rPr lang="en-US" dirty="0"/>
              <a:t>Central tendency (means/medians) vs. individual data points?</a:t>
            </a:r>
          </a:p>
          <a:p>
            <a:pPr lvl="1"/>
            <a:r>
              <a:rPr lang="en-US" dirty="0"/>
              <a:t>Do you want to show differences between groups?</a:t>
            </a:r>
          </a:p>
          <a:p>
            <a:pPr lvl="1"/>
            <a:r>
              <a:rPr lang="en-US" dirty="0"/>
              <a:t>If you only submitted a couple of figures to a journal/professor, would the reader be able to understand the point you’re trying to make?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F8DBAF4-9F79-034D-B1B5-F3513A5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</a:t>
            </a:r>
          </a:p>
        </p:txBody>
      </p:sp>
    </p:spTree>
    <p:extLst>
      <p:ext uri="{BB962C8B-B14F-4D97-AF65-F5344CB8AC3E}">
        <p14:creationId xmlns:p14="http://schemas.microsoft.com/office/powerpoint/2010/main" val="37354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5139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  <a:r>
              <a:rPr lang="en-US" dirty="0"/>
              <a:t> is SO COOL, but </a:t>
            </a:r>
            <a:r>
              <a:rPr lang="en-US" b="1" i="1" u="sng" dirty="0"/>
              <a:t>SO</a:t>
            </a:r>
            <a:r>
              <a:rPr lang="en-US" dirty="0"/>
              <a:t> picky.</a:t>
            </a:r>
          </a:p>
          <a:p>
            <a:r>
              <a:rPr lang="en-US" dirty="0"/>
              <a:t>Your data must be in the perfect format, or else it gets really mad</a:t>
            </a:r>
          </a:p>
          <a:p>
            <a:pPr lvl="1"/>
            <a:r>
              <a:rPr lang="en-US" dirty="0"/>
              <a:t>Ideally, you want your data to be in a </a:t>
            </a:r>
            <a:r>
              <a:rPr lang="en-US" dirty="0" err="1"/>
              <a:t>data.frame</a:t>
            </a:r>
            <a:r>
              <a:rPr lang="en-US" dirty="0"/>
              <a:t> (not individual vectors)</a:t>
            </a:r>
          </a:p>
          <a:p>
            <a:pPr lvl="1"/>
            <a:r>
              <a:rPr lang="en-US" dirty="0"/>
              <a:t>Happiest when data are in the long format (not wide!)</a:t>
            </a:r>
          </a:p>
          <a:p>
            <a:pPr lvl="1"/>
            <a:r>
              <a:rPr lang="en-US" dirty="0"/>
              <a:t>Are categorical variables treated as factors/characters/numbers?</a:t>
            </a:r>
          </a:p>
          <a:p>
            <a:pPr lvl="1"/>
            <a:r>
              <a:rPr lang="en-US" dirty="0"/>
              <a:t>Are all the pieces of information you want in your plot located in a single </a:t>
            </a:r>
            <a:r>
              <a:rPr lang="en-US" dirty="0" err="1"/>
              <a:t>data.frame</a:t>
            </a:r>
            <a:r>
              <a:rPr lang="en-US" dirty="0"/>
              <a:t> or are there multiple </a:t>
            </a:r>
            <a:r>
              <a:rPr lang="en-US" dirty="0" err="1"/>
              <a:t>data.frames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This is known as “data wrangling” – NOT covering this today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2C27FA"/>
                </a:solidFill>
                <a:latin typeface="Lucida Console" panose="020B0609040504020204" pitchFamily="49" charset="0"/>
              </a:rPr>
              <a:t>tidyverse</a:t>
            </a:r>
            <a:r>
              <a:rPr lang="en-US" dirty="0"/>
              <a:t>, look into functions like: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spread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gather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summarize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mutate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solidFill>
                  <a:srgbClr val="2C27FA"/>
                </a:solidFill>
                <a:latin typeface="Lucida Console" panose="020B0609040504020204" pitchFamily="49" charset="0"/>
              </a:rPr>
              <a:t>group_by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join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filter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For more info: https://</a:t>
            </a:r>
            <a:r>
              <a:rPr lang="en-US" dirty="0" err="1"/>
              <a:t>rpubs.com</a:t>
            </a:r>
            <a:r>
              <a:rPr lang="en-US" dirty="0"/>
              <a:t>/</a:t>
            </a:r>
            <a:r>
              <a:rPr lang="en-US" dirty="0" err="1"/>
              <a:t>bradleyboehmke</a:t>
            </a:r>
            <a:r>
              <a:rPr lang="en-US" dirty="0"/>
              <a:t>/</a:t>
            </a:r>
            <a:r>
              <a:rPr lang="en-US" dirty="0" err="1"/>
              <a:t>data_wrangling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B2D43-5BB6-154A-874F-7406BBE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ggplot2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C37E5827-A007-0546-B4F1-8F88B410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1" y="1417638"/>
            <a:ext cx="8300357" cy="4980214"/>
          </a:xfrm>
        </p:spPr>
      </p:pic>
    </p:spTree>
    <p:extLst>
      <p:ext uri="{BB962C8B-B14F-4D97-AF65-F5344CB8AC3E}">
        <p14:creationId xmlns:p14="http://schemas.microsoft.com/office/powerpoint/2010/main" val="338688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dirty="0"/>
              <a:t>ggplot2 has the following structure: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things that impact entire plot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) +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geom_</a:t>
            </a:r>
            <a:r>
              <a:rPr lang="en-US" sz="3200" i="1" dirty="0" err="1">
                <a:solidFill>
                  <a:srgbClr val="0000FF"/>
                </a:solidFill>
                <a:latin typeface="Lucida Console"/>
                <a:cs typeface="Lucida Console"/>
              </a:rPr>
              <a:t>something</a:t>
            </a:r>
            <a:r>
              <a:rPr lang="en-US" sz="3200" i="1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things that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660066"/>
                </a:solidFill>
                <a:latin typeface="Calibri"/>
                <a:cs typeface="Calibri"/>
              </a:rPr>
              <a:t>	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impact just the </a:t>
            </a:r>
            <a:r>
              <a:rPr lang="en-US" sz="3200" i="1" u="sng" dirty="0">
                <a:solidFill>
                  <a:srgbClr val="660066"/>
                </a:solidFill>
                <a:latin typeface="Calibri"/>
                <a:cs typeface="Calibri"/>
              </a:rPr>
              <a:t>something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91334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_</a:t>
            </a:r>
            <a:r>
              <a:rPr lang="en-US" sz="2800" dirty="0"/>
              <a:t> normally means shape. What shapes do you want to use to represent your plot?</a:t>
            </a:r>
          </a:p>
          <a:p>
            <a:pPr marL="114300" indent="0">
              <a:buNone/>
            </a:pPr>
            <a:endParaRPr lang="en-US" sz="2800" dirty="0"/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geom_histogram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geom_density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geom_boxplot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geom_col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</a:rPr>
              <a:t>geom_violin</a:t>
            </a:r>
            <a:endParaRPr lang="en-US" sz="2800" dirty="0"/>
          </a:p>
          <a:p>
            <a:pPr lvl="1"/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3490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2400" dirty="0">
                <a:latin typeface="Calibri"/>
                <a:cs typeface="Calibri"/>
              </a:rPr>
              <a:t>and each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geom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_()</a:t>
            </a:r>
            <a:r>
              <a:rPr lang="en-US" sz="2400" dirty="0"/>
              <a:t> can take on different aesthetics as an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2400" dirty="0"/>
              <a:t> argument. 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What do you want your plot to look like? How can you make it pretty?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Which variables are the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x-axis</a:t>
            </a:r>
            <a:r>
              <a:rPr lang="en-US" sz="24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lang="en-US" sz="24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y-axis?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color</a:t>
            </a:r>
            <a:r>
              <a:rPr lang="en-US" sz="2400" dirty="0"/>
              <a:t> (should you color the plot by some variable?)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fill</a:t>
            </a:r>
            <a:r>
              <a:rPr lang="en-US" sz="2400" dirty="0"/>
              <a:t> (very similar to color, should you fill the plot in somehow)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shape</a:t>
            </a:r>
            <a:r>
              <a:rPr lang="en-US" sz="2400" dirty="0"/>
              <a:t> (represent groups using different shapes)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size</a:t>
            </a:r>
            <a:r>
              <a:rPr lang="en-US" sz="2400" dirty="0"/>
              <a:t> (represent groups using different sizes)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25065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010" y="1417638"/>
            <a:ext cx="8015590" cy="4966833"/>
          </a:xfrm>
        </p:spPr>
        <p:txBody>
          <a:bodyPr>
            <a:normAutofit/>
          </a:bodyPr>
          <a:lstStyle/>
          <a:p>
            <a:r>
              <a:rPr lang="en-US" dirty="0"/>
              <a:t>Usually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dirty="0"/>
              <a:t> contains some  information from the data.</a:t>
            </a:r>
          </a:p>
          <a:p>
            <a:r>
              <a:rPr lang="en-US" dirty="0"/>
              <a:t>If the information isn’t based on the data, it doesn’t need to be inside an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</a:p>
          <a:p>
            <a:pPr marL="11430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(data = iris,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			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Sepal.Width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)) +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(color = “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cornflowerblue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”)</a:t>
            </a:r>
          </a:p>
          <a:p>
            <a:pPr marL="11430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(data = iris,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			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Sepal.Width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)) +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(color = Species))</a:t>
            </a: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9805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RTheme</Template>
  <TotalTime>4230</TotalTime>
  <Words>411</Words>
  <Application>Microsoft Macintosh PowerPoint</Application>
  <PresentationFormat>On-screen Show (4:3)</PresentationFormat>
  <Paragraphs>75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</vt:lpstr>
      <vt:lpstr>Futura Medium</vt:lpstr>
      <vt:lpstr>Lucida Console</vt:lpstr>
      <vt:lpstr>Arial</vt:lpstr>
      <vt:lpstr>RTheme</vt:lpstr>
      <vt:lpstr>Data Visualization</vt:lpstr>
      <vt:lpstr>Goals for Today</vt:lpstr>
      <vt:lpstr>Where To Start? </vt:lpstr>
      <vt:lpstr>Where To Start?</vt:lpstr>
      <vt:lpstr>Plotting with ggplot2</vt:lpstr>
      <vt:lpstr>Plotting</vt:lpstr>
      <vt:lpstr>Plotting</vt:lpstr>
      <vt:lpstr>Plotting</vt:lpstr>
      <vt:lpstr>Plotting</vt:lpstr>
    </vt:vector>
  </TitlesOfParts>
  <Company>WUSTL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with ggplot2</dc:title>
  <dc:creator>Shelly Cooper</dc:creator>
  <cp:lastModifiedBy>Pitzer, Kyle</cp:lastModifiedBy>
  <cp:revision>54</cp:revision>
  <dcterms:created xsi:type="dcterms:W3CDTF">2017-11-30T16:07:52Z</dcterms:created>
  <dcterms:modified xsi:type="dcterms:W3CDTF">2020-02-04T15:44:18Z</dcterms:modified>
</cp:coreProperties>
</file>