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package/2006/relationships/metadata/extended-properties" Target="docProps/app0.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p:restoredTop sz="94652"/>
  </p:normalViewPr>
  <p:slideViewPr>
    <p:cSldViewPr snapToGrid="0" snapToObjects="1" showGuides="1">
      <p:cViewPr varScale="1">
        <p:scale>
          <a:sx n="85" d="100"/>
          <a:sy n="85" d="100"/>
        </p:scale>
        <p:origin x="192" y="2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99239FE-90AD-B841-9BF1-4AFACEBFA38F}" type="datetimeFigureOut">
              <a:rPr lang="en-US" smtClean="0"/>
              <a:t>2/11/20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95DF6-38C7-A247-A715-EC62B6D2D94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2310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9239FE-90AD-B841-9BF1-4AFACEBFA38F}" type="datetimeFigureOut">
              <a:rPr lang="en-US" smtClean="0"/>
              <a:t>2/11/20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95DF6-38C7-A247-A715-EC62B6D2D94E}" type="slidenum">
              <a:rPr lang="en-US" smtClean="0"/>
              <a:t>‹#›</a:t>
            </a:fld>
            <a:endParaRPr lang="en-US"/>
          </a:p>
        </p:txBody>
      </p:sp>
    </p:spTree>
    <p:extLst>
      <p:ext uri="{BB962C8B-B14F-4D97-AF65-F5344CB8AC3E}">
        <p14:creationId xmlns:p14="http://schemas.microsoft.com/office/powerpoint/2010/main" val="400924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9239FE-90AD-B841-9BF1-4AFACEBFA38F}" type="datetimeFigureOut">
              <a:rPr lang="en-US" smtClean="0"/>
              <a:t>2/11/20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95DF6-38C7-A247-A715-EC62B6D2D94E}" type="slidenum">
              <a:rPr lang="en-US" smtClean="0"/>
              <a:t>‹#›</a:t>
            </a:fld>
            <a:endParaRPr lang="en-US"/>
          </a:p>
        </p:txBody>
      </p:sp>
    </p:spTree>
    <p:extLst>
      <p:ext uri="{BB962C8B-B14F-4D97-AF65-F5344CB8AC3E}">
        <p14:creationId xmlns:p14="http://schemas.microsoft.com/office/powerpoint/2010/main" val="1683232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9239FE-90AD-B841-9BF1-4AFACEBFA38F}" type="datetimeFigureOut">
              <a:rPr lang="en-US" smtClean="0"/>
              <a:t>2/11/20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95DF6-38C7-A247-A715-EC62B6D2D94E}" type="slidenum">
              <a:rPr lang="en-US" smtClean="0"/>
              <a:t>‹#›</a:t>
            </a:fld>
            <a:endParaRPr lang="en-US"/>
          </a:p>
        </p:txBody>
      </p:sp>
    </p:spTree>
    <p:extLst>
      <p:ext uri="{BB962C8B-B14F-4D97-AF65-F5344CB8AC3E}">
        <p14:creationId xmlns:p14="http://schemas.microsoft.com/office/powerpoint/2010/main" val="209748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9239FE-90AD-B841-9BF1-4AFACEBFA38F}" type="datetimeFigureOut">
              <a:rPr lang="en-US" smtClean="0"/>
              <a:t>2/11/20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95DF6-38C7-A247-A715-EC62B6D2D94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42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9239FE-90AD-B841-9BF1-4AFACEBFA38F}" type="datetimeFigureOut">
              <a:rPr lang="en-US" smtClean="0"/>
              <a:t>2/11/20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C95DF6-38C7-A247-A715-EC62B6D2D94E}" type="slidenum">
              <a:rPr lang="en-US" smtClean="0"/>
              <a:t>‹#›</a:t>
            </a:fld>
            <a:endParaRPr lang="en-US"/>
          </a:p>
        </p:txBody>
      </p:sp>
    </p:spTree>
    <p:extLst>
      <p:ext uri="{BB962C8B-B14F-4D97-AF65-F5344CB8AC3E}">
        <p14:creationId xmlns:p14="http://schemas.microsoft.com/office/powerpoint/2010/main" val="1638083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9239FE-90AD-B841-9BF1-4AFACEBFA38F}" type="datetimeFigureOut">
              <a:rPr lang="en-US" smtClean="0"/>
              <a:t>2/11/20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C95DF6-38C7-A247-A715-EC62B6D2D94E}" type="slidenum">
              <a:rPr lang="en-US" smtClean="0"/>
              <a:t>‹#›</a:t>
            </a:fld>
            <a:endParaRPr lang="en-US"/>
          </a:p>
        </p:txBody>
      </p:sp>
    </p:spTree>
    <p:extLst>
      <p:ext uri="{BB962C8B-B14F-4D97-AF65-F5344CB8AC3E}">
        <p14:creationId xmlns:p14="http://schemas.microsoft.com/office/powerpoint/2010/main" val="530172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9239FE-90AD-B841-9BF1-4AFACEBFA38F}" type="datetimeFigureOut">
              <a:rPr lang="en-US" smtClean="0"/>
              <a:t>2/11/20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C95DF6-38C7-A247-A715-EC62B6D2D94E}" type="slidenum">
              <a:rPr lang="en-US" smtClean="0"/>
              <a:t>‹#›</a:t>
            </a:fld>
            <a:endParaRPr lang="en-US"/>
          </a:p>
        </p:txBody>
      </p:sp>
    </p:spTree>
    <p:extLst>
      <p:ext uri="{BB962C8B-B14F-4D97-AF65-F5344CB8AC3E}">
        <p14:creationId xmlns:p14="http://schemas.microsoft.com/office/powerpoint/2010/main" val="705203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99239FE-90AD-B841-9BF1-4AFACEBFA38F}" type="datetimeFigureOut">
              <a:rPr lang="en-US" smtClean="0"/>
              <a:t>2/11/20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CC95DF6-38C7-A247-A715-EC62B6D2D94E}" type="slidenum">
              <a:rPr lang="en-US" smtClean="0"/>
              <a:t>‹#›</a:t>
            </a:fld>
            <a:endParaRPr lang="en-US"/>
          </a:p>
        </p:txBody>
      </p:sp>
    </p:spTree>
    <p:extLst>
      <p:ext uri="{BB962C8B-B14F-4D97-AF65-F5344CB8AC3E}">
        <p14:creationId xmlns:p14="http://schemas.microsoft.com/office/powerpoint/2010/main" val="388758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99239FE-90AD-B841-9BF1-4AFACEBFA38F}" type="datetimeFigureOut">
              <a:rPr lang="en-US" smtClean="0"/>
              <a:t>2/11/20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C95DF6-38C7-A247-A715-EC62B6D2D94E}" type="slidenum">
              <a:rPr lang="en-US" smtClean="0"/>
              <a:t>‹#›</a:t>
            </a:fld>
            <a:endParaRPr lang="en-US"/>
          </a:p>
        </p:txBody>
      </p:sp>
    </p:spTree>
    <p:extLst>
      <p:ext uri="{BB962C8B-B14F-4D97-AF65-F5344CB8AC3E}">
        <p14:creationId xmlns:p14="http://schemas.microsoft.com/office/powerpoint/2010/main" val="121297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9239FE-90AD-B841-9BF1-4AFACEBFA38F}" type="datetimeFigureOut">
              <a:rPr lang="en-US" smtClean="0"/>
              <a:t>2/11/20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C95DF6-38C7-A247-A715-EC62B6D2D94E}" type="slidenum">
              <a:rPr lang="en-US" smtClean="0"/>
              <a:t>‹#›</a:t>
            </a:fld>
            <a:endParaRPr lang="en-US"/>
          </a:p>
        </p:txBody>
      </p:sp>
    </p:spTree>
    <p:extLst>
      <p:ext uri="{BB962C8B-B14F-4D97-AF65-F5344CB8AC3E}">
        <p14:creationId xmlns:p14="http://schemas.microsoft.com/office/powerpoint/2010/main" val="3728659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99239FE-90AD-B841-9BF1-4AFACEBFA38F}" type="datetimeFigureOut">
              <a:rPr lang="en-US" smtClean="0"/>
              <a:t>2/11/20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CC95DF6-38C7-A247-A715-EC62B6D2D94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8373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ran.r-project.org/web/packages/statsr/statsr.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7A75C8-0015-1641-AE78-7DAF750FA4EF}"/>
              </a:ext>
            </a:extLst>
          </p:cNvPr>
          <p:cNvSpPr>
            <a:spLocks noGrp="1"/>
          </p:cNvSpPr>
          <p:nvPr>
            <p:ph type="ctrTitle"/>
          </p:nvPr>
        </p:nvSpPr>
        <p:spPr/>
        <p:txBody>
          <a:bodyPr/>
          <a:lstStyle/>
          <a:p>
            <a:pPr marL="0" lvl="0" indent="0">
              <a:buNone/>
            </a:pPr>
            <a:r>
              <a:rPr/>
              <a:t>ALM Refresher</a:t>
            </a:r>
          </a:p>
        </p:txBody>
      </p:sp>
      <p:sp>
        <p:nvSpPr>
          <p:cNvPr id="3" name="Subtitle 2">
            <a:extLst>
              <a:ext uri="{FF2B5EF4-FFF2-40B4-BE49-F238E27FC236}">
                <a16:creationId xmlns:a16="http://schemas.microsoft.com/office/drawing/2014/main" xmlns="" id="{633238A9-4079-414C-9736-1A13A0201822}"/>
              </a:ext>
            </a:extLst>
          </p:cNvPr>
          <p:cNvSpPr>
            <a:spLocks noGrp="1"/>
          </p:cNvSpPr>
          <p:nvPr>
            <p:ph type="subTitle" idx="1"/>
          </p:nvPr>
        </p:nvSpPr>
        <p:spPr/>
        <p:txBody>
          <a:bodyPr>
            <a:normAutofit fontScale="55000" lnSpcReduction="20000"/>
          </a:bodyPr>
          <a:lstStyle/>
          <a:p>
            <a:pPr marL="0" lvl="0" indent="0">
              <a:buNone/>
            </a:pPr>
            <a:r>
              <a:rPr dirty="0"/>
              <a:t/>
            </a:r>
            <a:br>
              <a:rPr dirty="0"/>
            </a:br>
            <a:r>
              <a:rPr dirty="0"/>
              <a:t/>
            </a:r>
            <a:br>
              <a:rPr dirty="0"/>
            </a:br>
            <a:r>
              <a:rPr dirty="0"/>
              <a:t>Kyle A. </a:t>
            </a:r>
            <a:r>
              <a:rPr dirty="0" smtClean="0"/>
              <a:t>Pitzer</a:t>
            </a:r>
            <a:endParaRPr lang="en-US" dirty="0" smtClean="0"/>
          </a:p>
          <a:p>
            <a:pPr marL="0" lvl="0" indent="0">
              <a:buNone/>
            </a:pPr>
            <a:r>
              <a:rPr lang="en-US" dirty="0" smtClean="0"/>
              <a:t>Advanced Data analysis</a:t>
            </a:r>
          </a:p>
          <a:p>
            <a:pPr marL="0" lvl="0" indent="0">
              <a:buNone/>
            </a:pPr>
            <a:r>
              <a:rPr lang="en-US" dirty="0" smtClean="0"/>
              <a:t>2/12/20</a:t>
            </a:r>
            <a:endParaRPr dirty="0"/>
          </a:p>
        </p:txBody>
      </p:sp>
      <p:sp>
        <p:nvSpPr>
          <p:cNvPr id="4" name="Date Placeholder 3">
            <a:extLst>
              <a:ext uri="{FF2B5EF4-FFF2-40B4-BE49-F238E27FC236}">
                <a16:creationId xmlns:a16="http://schemas.microsoft.com/office/drawing/2014/main" xmlns="" id="{CCB035CF-EC5E-4C45-8CD8-B6651272D28E}"/>
              </a:ext>
            </a:extLst>
          </p:cNvPr>
          <p:cNvSpPr>
            <a:spLocks noGrp="1"/>
          </p:cNvSpPr>
          <p:nvPr>
            <p:ph type="dt" sz="half" idx="10"/>
          </p:nvPr>
        </p:nvSpPr>
        <p:spPr/>
        <p:txBody>
          <a:bodyPr/>
          <a:lstStyle/>
          <a:p>
            <a:pPr marL="0" lvl="0" indent="0">
              <a:buNone/>
            </a:pPr>
            <a:r>
              <a:rPr/>
              <a:t>2/12/2020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09158E-B82D-1D40-88A0-A840EFE5C01B}"/>
              </a:ext>
            </a:extLst>
          </p:cNvPr>
          <p:cNvSpPr>
            <a:spLocks noGrp="1"/>
          </p:cNvSpPr>
          <p:nvPr>
            <p:ph type="title"/>
          </p:nvPr>
        </p:nvSpPr>
        <p:spPr/>
        <p:txBody>
          <a:bodyPr/>
          <a:lstStyle/>
          <a:p>
            <a:pPr marL="0" lvl="0" indent="0">
              <a:buNone/>
            </a:pPr>
            <a:r>
              <a:rPr/>
              <a:t>Results of multivariate model</a:t>
            </a:r>
          </a:p>
        </p:txBody>
      </p:sp>
      <p:sp>
        <p:nvSpPr>
          <p:cNvPr id="3" name="Content Placeholder 2">
            <a:extLst>
              <a:ext uri="{FF2B5EF4-FFF2-40B4-BE49-F238E27FC236}">
                <a16:creationId xmlns:a16="http://schemas.microsoft.com/office/drawing/2014/main" xmlns="" id="{D9B11A7D-CD86-E440-8A5A-C775A97D40CE}"/>
              </a:ext>
            </a:extLst>
          </p:cNvPr>
          <p:cNvSpPr>
            <a:spLocks noGrp="1"/>
          </p:cNvSpPr>
          <p:nvPr>
            <p:ph idx="1"/>
          </p:nvPr>
        </p:nvSpPr>
        <p:spPr>
          <a:xfrm>
            <a:off x="1097280" y="1845734"/>
            <a:ext cx="10058400" cy="4390174"/>
          </a:xfrm>
        </p:spPr>
        <p:txBody>
          <a:bodyPr>
            <a:normAutofit fontScale="85000" lnSpcReduction="20000"/>
          </a:bodyPr>
          <a:lstStyle/>
          <a:p>
            <a:pPr lvl="1"/>
            <a:r>
              <a:rPr dirty="0"/>
              <a:t>Now we can use summary() again to look at our multivariate model.</a:t>
            </a:r>
          </a:p>
          <a:p>
            <a:pPr marL="1270000" lvl="0" indent="0">
              <a:buNone/>
            </a:pPr>
            <a:r>
              <a:rPr sz="1800" b="1" dirty="0">
                <a:solidFill>
                  <a:srgbClr val="007020"/>
                </a:solidFill>
                <a:latin typeface="Courier"/>
              </a:rPr>
              <a:t>summary</a:t>
            </a:r>
            <a:r>
              <a:rPr sz="1800" dirty="0">
                <a:latin typeface="Courier"/>
              </a:rPr>
              <a:t>(weight.mod2</a:t>
            </a:r>
            <a:r>
              <a:rPr sz="1800" dirty="0" smtClean="0">
                <a:latin typeface="Courier"/>
              </a:rPr>
              <a:t>)
## Coefficients:
##                Estimate Std. Error t value Pr(&gt;|t|)    
## (Intercept)   -160.5633    12.0454 -13.330  &lt; 2e-16 ***
## fruit_per_day   -0.2246     0.4803  -0.468     0.64    
## sexFemale       -7.3449     1.4621  -5.024 5.25e-07 ***
## height           5.0283     0.1714  29.342  &lt; 2e-16 ***
## exerciseNo      12.1135     1.2563   9.642  &lt; 2e-16 ***
## ---
## Signif. codes:  0 '***' 0.001 '**' 0.01 '*' 0.05 '.' 0.1 ' ' 1</a:t>
            </a:r>
          </a:p>
          <a:p>
            <a:pPr lvl="1"/>
            <a:r>
              <a:rPr dirty="0" smtClean="0"/>
              <a:t>Now </a:t>
            </a:r>
            <a:r>
              <a:rPr dirty="0"/>
              <a:t>it looks like fruit consumption isn’t as explanatory as we thought.</a:t>
            </a:r>
          </a:p>
          <a:p>
            <a:pPr lvl="1"/>
            <a:r>
              <a:rPr dirty="0"/>
              <a:t>We can now fill in our linear model as follows: weight = -160 + -0.2(fruit consumption) + -7.3(sex) + 5.02(height) + 12.11(exercise)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09158E-B82D-1D40-88A0-A840EFE5C01B}"/>
              </a:ext>
            </a:extLst>
          </p:cNvPr>
          <p:cNvSpPr>
            <a:spLocks noGrp="1"/>
          </p:cNvSpPr>
          <p:nvPr>
            <p:ph type="title"/>
          </p:nvPr>
        </p:nvSpPr>
        <p:spPr/>
        <p:txBody>
          <a:bodyPr/>
          <a:lstStyle/>
          <a:p>
            <a:pPr marL="0" lvl="0" indent="0">
              <a:buNone/>
            </a:pPr>
            <a:r>
              <a:rPr/>
              <a:t>Evaluating estimates</a:t>
            </a:r>
          </a:p>
        </p:txBody>
      </p:sp>
      <p:sp>
        <p:nvSpPr>
          <p:cNvPr id="3" name="Content Placeholder 2">
            <a:extLst>
              <a:ext uri="{FF2B5EF4-FFF2-40B4-BE49-F238E27FC236}">
                <a16:creationId xmlns:a16="http://schemas.microsoft.com/office/drawing/2014/main" xmlns="" id="{D9B11A7D-CD86-E440-8A5A-C775A97D40CE}"/>
              </a:ext>
            </a:extLst>
          </p:cNvPr>
          <p:cNvSpPr>
            <a:spLocks noGrp="1"/>
          </p:cNvSpPr>
          <p:nvPr>
            <p:ph idx="1"/>
          </p:nvPr>
        </p:nvSpPr>
        <p:spPr/>
        <p:txBody>
          <a:bodyPr>
            <a:normAutofit lnSpcReduction="10000"/>
          </a:bodyPr>
          <a:lstStyle/>
          <a:p>
            <a:pPr lvl="1"/>
            <a:r>
              <a:rPr/>
              <a:t>Given the p value, we can make conclusions about whether we reject or fail to reject the null (slope = 0).</a:t>
            </a:r>
          </a:p>
          <a:p>
            <a:pPr lvl="1"/>
            <a:r>
              <a:rPr/>
              <a:t>We can also get confidence intervals using confint()</a:t>
            </a:r>
          </a:p>
          <a:p>
            <a:pPr marL="1270000" lvl="0" indent="0">
              <a:buNone/>
            </a:pPr>
            <a:r>
              <a:rPr sz="1800" b="1">
                <a:solidFill>
                  <a:srgbClr val="007020"/>
                </a:solidFill>
                <a:latin typeface="Courier"/>
              </a:rPr>
              <a:t>confint</a:t>
            </a:r>
            <a:r>
              <a:rPr sz="1800">
                <a:latin typeface="Courier"/>
              </a:rPr>
              <a:t>(weight.mod2)</a:t>
            </a:r>
          </a:p>
          <a:p>
            <a:pPr marL="1270000" lvl="0" indent="0">
              <a:buNone/>
            </a:pPr>
            <a:r>
              <a:rPr sz="1800">
                <a:latin typeface="Courier"/>
              </a:rPr>
              <a:t>##                     2.5 %       97.5 %
## (Intercept)   -184.177595 -136.9491041
## fruit_per_day   -1.166309    0.7170799
## sexFemale      -10.211226   -4.4786042
## height           4.692375    5.3643065
## exerciseNo       9.650558   14.5763645</a:t>
            </a:r>
          </a:p>
          <a:p>
            <a:pPr lvl="1"/>
            <a:r>
              <a:rPr/>
              <a:t>This tells us the range of possible values in the population.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09158E-B82D-1D40-88A0-A840EFE5C01B}"/>
              </a:ext>
            </a:extLst>
          </p:cNvPr>
          <p:cNvSpPr>
            <a:spLocks noGrp="1"/>
          </p:cNvSpPr>
          <p:nvPr>
            <p:ph type="title"/>
          </p:nvPr>
        </p:nvSpPr>
        <p:spPr/>
        <p:txBody>
          <a:bodyPr/>
          <a:lstStyle/>
          <a:p>
            <a:pPr marL="0" lvl="0" indent="0">
              <a:buNone/>
            </a:pPr>
            <a:r>
              <a:rPr/>
              <a:t>Interpreting estimates</a:t>
            </a:r>
          </a:p>
        </p:txBody>
      </p:sp>
      <p:sp>
        <p:nvSpPr>
          <p:cNvPr id="3" name="Content Placeholder 2">
            <a:extLst>
              <a:ext uri="{FF2B5EF4-FFF2-40B4-BE49-F238E27FC236}">
                <a16:creationId xmlns:a16="http://schemas.microsoft.com/office/drawing/2014/main" xmlns="" id="{D9B11A7D-CD86-E440-8A5A-C775A97D40CE}"/>
              </a:ext>
            </a:extLst>
          </p:cNvPr>
          <p:cNvSpPr>
            <a:spLocks noGrp="1"/>
          </p:cNvSpPr>
          <p:nvPr>
            <p:ph idx="1"/>
          </p:nvPr>
        </p:nvSpPr>
        <p:spPr/>
        <p:txBody>
          <a:bodyPr/>
          <a:lstStyle/>
          <a:p>
            <a:pPr lvl="1"/>
            <a:r>
              <a:rPr/>
              <a:t>For continous variables, such as height, we would interpret this as the change in weight given a 1 unit increase in height.</a:t>
            </a:r>
          </a:p>
          <a:p>
            <a:pPr lvl="1"/>
            <a:r>
              <a:rPr/>
              <a:t>For categorical variables, such as exercise, this is the change in weight for someone who does exercise compared to someone who does not.</a:t>
            </a:r>
          </a:p>
          <a:p>
            <a:pPr lvl="1"/>
            <a:r>
              <a:rPr/>
              <a:t>Understanding these interpretations is also useful for case prediction based on specified values.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09158E-B82D-1D40-88A0-A840EFE5C01B}"/>
              </a:ext>
            </a:extLst>
          </p:cNvPr>
          <p:cNvSpPr>
            <a:spLocks noGrp="1"/>
          </p:cNvSpPr>
          <p:nvPr>
            <p:ph type="title"/>
          </p:nvPr>
        </p:nvSpPr>
        <p:spPr/>
        <p:txBody>
          <a:bodyPr/>
          <a:lstStyle/>
          <a:p>
            <a:pPr marL="0" lvl="0" indent="0">
              <a:buNone/>
            </a:pPr>
            <a:r>
              <a:rPr/>
              <a:t>Evaluating the model</a:t>
            </a:r>
          </a:p>
        </p:txBody>
      </p:sp>
      <p:sp>
        <p:nvSpPr>
          <p:cNvPr id="3" name="Content Placeholder 2">
            <a:extLst>
              <a:ext uri="{FF2B5EF4-FFF2-40B4-BE49-F238E27FC236}">
                <a16:creationId xmlns:a16="http://schemas.microsoft.com/office/drawing/2014/main" xmlns="" id="{D9B11A7D-CD86-E440-8A5A-C775A97D40CE}"/>
              </a:ext>
            </a:extLst>
          </p:cNvPr>
          <p:cNvSpPr>
            <a:spLocks noGrp="1"/>
          </p:cNvSpPr>
          <p:nvPr>
            <p:ph idx="1"/>
          </p:nvPr>
        </p:nvSpPr>
        <p:spPr/>
        <p:txBody>
          <a:bodyPr/>
          <a:lstStyle/>
          <a:p>
            <a:pPr lvl="1"/>
            <a:r>
              <a:rPr dirty="0"/>
              <a:t>There are two primary things to look at when evaluating model fit: the F statistic and adjusted R squared.</a:t>
            </a:r>
          </a:p>
          <a:p>
            <a:pPr lvl="1"/>
            <a:r>
              <a:rPr dirty="0"/>
              <a:t>The F statistics and accompanying p value tells us whether the model is better than the mean/null model at explaining variation in the outcome. When the p value is less than .05, that means that we can reject the null that the model is the same as the null model in terms of its ability to explain the outcome.</a:t>
            </a:r>
          </a:p>
          <a:p>
            <a:pPr lvl="1"/>
            <a:r>
              <a:rPr dirty="0"/>
              <a:t>The R squared tells us how much of the variation (%) is explained by the model. For instance, in our model, the adjusted R squared is .31, therefore the model explains 31% of the variation in weight</a:t>
            </a:r>
            <a:r>
              <a:rPr dirty="0" smtClean="0"/>
              <a:t>.</a:t>
            </a:r>
            <a:endParaRPr lang="en-US" dirty="0" smtClean="0"/>
          </a:p>
          <a:p>
            <a:pPr marL="201168" lvl="1" indent="0">
              <a:buNone/>
            </a:pPr>
            <a:r>
              <a:rPr lang="en-US" dirty="0">
                <a:latin typeface="Courier"/>
              </a:rPr>
              <a:t>
## Residual standard error: 36.33 on 4995 degrees of freedom
## Multiple R-squared:  0.3114, Adjusted R-squared:  0.3108 
## F-statistic: 564.6 on 4 and 4995 DF,  p-value: &lt; 2.2e-16</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09158E-B82D-1D40-88A0-A840EFE5C01B}"/>
              </a:ext>
            </a:extLst>
          </p:cNvPr>
          <p:cNvSpPr>
            <a:spLocks noGrp="1"/>
          </p:cNvSpPr>
          <p:nvPr>
            <p:ph type="title"/>
          </p:nvPr>
        </p:nvSpPr>
        <p:spPr/>
        <p:txBody>
          <a:bodyPr/>
          <a:lstStyle/>
          <a:p>
            <a:pPr marL="0" lvl="0" indent="0">
              <a:buNone/>
            </a:pPr>
            <a:r>
              <a:rPr/>
              <a:t>Assumptions</a:t>
            </a:r>
          </a:p>
        </p:txBody>
      </p:sp>
      <p:sp>
        <p:nvSpPr>
          <p:cNvPr id="3" name="Content Placeholder 2">
            <a:extLst>
              <a:ext uri="{FF2B5EF4-FFF2-40B4-BE49-F238E27FC236}">
                <a16:creationId xmlns:a16="http://schemas.microsoft.com/office/drawing/2014/main" xmlns="" id="{D9B11A7D-CD86-E440-8A5A-C775A97D40CE}"/>
              </a:ext>
            </a:extLst>
          </p:cNvPr>
          <p:cNvSpPr>
            <a:spLocks noGrp="1"/>
          </p:cNvSpPr>
          <p:nvPr>
            <p:ph idx="1"/>
          </p:nvPr>
        </p:nvSpPr>
        <p:spPr/>
        <p:txBody>
          <a:bodyPr/>
          <a:lstStyle/>
          <a:p>
            <a:pPr lvl="1"/>
            <a:r>
              <a:rPr/>
              <a:t>There are four assumptions that need to be fulfilled in order to generalize our model to the population.</a:t>
            </a:r>
          </a:p>
          <a:p>
            <a:pPr lvl="1"/>
            <a:r>
              <a:rPr/>
              <a:t>First, there needs to be a linear relationship between predicted values and residuals.</a:t>
            </a:r>
          </a:p>
          <a:p>
            <a:pPr lvl="1"/>
            <a:r>
              <a:rPr/>
              <a:t>Second, there must be independence of residuals.</a:t>
            </a:r>
          </a:p>
          <a:p>
            <a:pPr lvl="1"/>
            <a:r>
              <a:rPr/>
              <a:t>Third, residuals need to be distributed normally</a:t>
            </a:r>
          </a:p>
          <a:p>
            <a:pPr lvl="1"/>
            <a:r>
              <a:rPr/>
              <a:t>Lastly, there needs to be equal variance of residuals.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09158E-B82D-1D40-88A0-A840EFE5C01B}"/>
              </a:ext>
            </a:extLst>
          </p:cNvPr>
          <p:cNvSpPr>
            <a:spLocks noGrp="1"/>
          </p:cNvSpPr>
          <p:nvPr>
            <p:ph type="title"/>
          </p:nvPr>
        </p:nvSpPr>
        <p:spPr/>
        <p:txBody>
          <a:bodyPr/>
          <a:lstStyle/>
          <a:p>
            <a:pPr marL="0" lvl="0" indent="0">
              <a:buNone/>
            </a:pPr>
            <a:r>
              <a:rPr/>
              <a:t>Checking linearity</a:t>
            </a:r>
          </a:p>
        </p:txBody>
      </p:sp>
      <p:sp>
        <p:nvSpPr>
          <p:cNvPr id="3" name="Content Placeholder 2">
            <a:extLst>
              <a:ext uri="{FF2B5EF4-FFF2-40B4-BE49-F238E27FC236}">
                <a16:creationId xmlns:a16="http://schemas.microsoft.com/office/drawing/2014/main" xmlns="" id="{D9B11A7D-CD86-E440-8A5A-C775A97D40CE}"/>
              </a:ext>
            </a:extLst>
          </p:cNvPr>
          <p:cNvSpPr>
            <a:spLocks noGrp="1"/>
          </p:cNvSpPr>
          <p:nvPr>
            <p:ph idx="1"/>
          </p:nvPr>
        </p:nvSpPr>
        <p:spPr/>
        <p:txBody>
          <a:bodyPr/>
          <a:lstStyle/>
          <a:p>
            <a:pPr lvl="1"/>
            <a:r>
              <a:rPr/>
              <a:t>In order to check linearity, we can look at a scatterplot for predicted weight and residuals.</a:t>
            </a:r>
          </a:p>
          <a:p>
            <a:pPr marL="1270000" lvl="0" indent="0">
              <a:buNone/>
            </a:pPr>
            <a:r>
              <a:rPr sz="1800" i="1">
                <a:solidFill>
                  <a:srgbClr val="60A0B0"/>
                </a:solidFill>
                <a:latin typeface="Courier"/>
              </a:rPr>
              <a:t># check linearity of plot of residuals and predicted values </a:t>
            </a:r>
            <a:r>
              <a:t/>
            </a:r>
            <a:br/>
            <a:r>
              <a:rPr sz="1800" b="1">
                <a:solidFill>
                  <a:srgbClr val="007020"/>
                </a:solidFill>
                <a:latin typeface="Courier"/>
              </a:rPr>
              <a:t>ggplot</a:t>
            </a:r>
            <a:r>
              <a:rPr sz="1800">
                <a:latin typeface="Courier"/>
              </a:rPr>
              <a:t>(brfss, </a:t>
            </a:r>
            <a:r>
              <a:rPr sz="1800" b="1">
                <a:solidFill>
                  <a:srgbClr val="007020"/>
                </a:solidFill>
                <a:latin typeface="Courier"/>
              </a:rPr>
              <a:t>aes</a:t>
            </a:r>
            <a:r>
              <a:rPr sz="1800">
                <a:latin typeface="Courier"/>
              </a:rPr>
              <a:t>(</a:t>
            </a:r>
            <a:r>
              <a:rPr sz="1800">
                <a:solidFill>
                  <a:srgbClr val="902000"/>
                </a:solidFill>
                <a:latin typeface="Courier"/>
              </a:rPr>
              <a:t>y =</a:t>
            </a:r>
            <a:r>
              <a:rPr sz="1800">
                <a:latin typeface="Courier"/>
              </a:rPr>
              <a:t> residuals, </a:t>
            </a:r>
            <a:r>
              <a:rPr sz="1800">
                <a:solidFill>
                  <a:srgbClr val="902000"/>
                </a:solidFill>
                <a:latin typeface="Courier"/>
              </a:rPr>
              <a:t>x =</a:t>
            </a:r>
            <a:r>
              <a:rPr sz="1800">
                <a:latin typeface="Courier"/>
              </a:rPr>
              <a:t> predicted)) </a:t>
            </a:r>
            <a:r>
              <a:rPr sz="1800">
                <a:solidFill>
                  <a:srgbClr val="666666"/>
                </a:solidFill>
                <a:latin typeface="Courier"/>
              </a:rPr>
              <a:t>+</a:t>
            </a:r>
            <a:r>
              <a:rPr sz="1800">
                <a:solidFill>
                  <a:srgbClr val="4070A0"/>
                </a:solidFill>
                <a:latin typeface="Courier"/>
              </a:rPr>
              <a:t> </a:t>
            </a:r>
            <a:r>
              <a:t/>
            </a:r>
            <a:br/>
            <a:r>
              <a:rPr sz="1800">
                <a:solidFill>
                  <a:srgbClr val="4070A0"/>
                </a:solidFill>
                <a:latin typeface="Courier"/>
              </a:rPr>
              <a:t>  </a:t>
            </a:r>
            <a:r>
              <a:rPr sz="1800" b="1">
                <a:solidFill>
                  <a:srgbClr val="007020"/>
                </a:solidFill>
                <a:latin typeface="Courier"/>
              </a:rPr>
              <a:t>geom_smooth</a:t>
            </a:r>
            <a:r>
              <a:rPr sz="1800">
                <a:latin typeface="Courier"/>
              </a:rPr>
              <a:t>(</a:t>
            </a:r>
            <a:r>
              <a:rPr sz="1800">
                <a:solidFill>
                  <a:srgbClr val="902000"/>
                </a:solidFill>
                <a:latin typeface="Courier"/>
              </a:rPr>
              <a:t>method =</a:t>
            </a:r>
            <a:r>
              <a:rPr sz="1800">
                <a:latin typeface="Courier"/>
              </a:rPr>
              <a:t> </a:t>
            </a:r>
            <a:r>
              <a:rPr sz="1800">
                <a:solidFill>
                  <a:srgbClr val="4070A0"/>
                </a:solidFill>
                <a:latin typeface="Courier"/>
              </a:rPr>
              <a:t>"lm"</a:t>
            </a:r>
            <a:r>
              <a:rPr sz="1800">
                <a:latin typeface="Courier"/>
              </a:rPr>
              <a:t>, </a:t>
            </a:r>
            <a:r>
              <a:rPr sz="1800">
                <a:solidFill>
                  <a:srgbClr val="902000"/>
                </a:solidFill>
                <a:latin typeface="Courier"/>
              </a:rPr>
              <a:t>se =</a:t>
            </a:r>
            <a:r>
              <a:rPr sz="1800">
                <a:latin typeface="Courier"/>
              </a:rPr>
              <a:t> </a:t>
            </a:r>
            <a:r>
              <a:rPr sz="1800">
                <a:solidFill>
                  <a:srgbClr val="007020"/>
                </a:solidFill>
                <a:latin typeface="Courier"/>
              </a:rPr>
              <a:t>FALSE</a:t>
            </a:r>
            <a:r>
              <a:rPr sz="1800">
                <a:latin typeface="Courier"/>
              </a:rPr>
              <a:t>) </a:t>
            </a:r>
            <a:r>
              <a:rPr sz="1800">
                <a:solidFill>
                  <a:srgbClr val="666666"/>
                </a:solidFill>
                <a:latin typeface="Courier"/>
              </a:rPr>
              <a:t>+</a:t>
            </a:r>
            <a:r>
              <a:t/>
            </a:r>
            <a:br/>
            <a:r>
              <a:rPr sz="1800">
                <a:solidFill>
                  <a:srgbClr val="4070A0"/>
                </a:solidFill>
                <a:latin typeface="Courier"/>
              </a:rPr>
              <a:t>  </a:t>
            </a:r>
            <a:r>
              <a:rPr sz="1800" b="1">
                <a:solidFill>
                  <a:srgbClr val="007020"/>
                </a:solidFill>
                <a:latin typeface="Courier"/>
              </a:rPr>
              <a:t>geom_smooth</a:t>
            </a:r>
            <a:r>
              <a:rPr sz="1800">
                <a:latin typeface="Courier"/>
              </a:rPr>
              <a:t>(</a:t>
            </a:r>
            <a:r>
              <a:rPr sz="1800">
                <a:solidFill>
                  <a:srgbClr val="902000"/>
                </a:solidFill>
                <a:latin typeface="Courier"/>
              </a:rPr>
              <a:t>se =</a:t>
            </a:r>
            <a:r>
              <a:rPr sz="1800">
                <a:latin typeface="Courier"/>
              </a:rPr>
              <a:t> </a:t>
            </a:r>
            <a:r>
              <a:rPr sz="1800">
                <a:solidFill>
                  <a:srgbClr val="007020"/>
                </a:solidFill>
                <a:latin typeface="Courier"/>
              </a:rPr>
              <a:t>FALSE</a:t>
            </a:r>
            <a:r>
              <a:rPr sz="1800">
                <a:latin typeface="Courier"/>
              </a:rPr>
              <a:t>) </a:t>
            </a:r>
            <a:r>
              <a:rPr sz="1800">
                <a:solidFill>
                  <a:srgbClr val="666666"/>
                </a:solidFill>
                <a:latin typeface="Courier"/>
              </a:rPr>
              <a:t>+</a:t>
            </a:r>
            <a:r>
              <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 =</a:t>
            </a:r>
            <a:r>
              <a:rPr sz="1800">
                <a:latin typeface="Courier"/>
              </a:rPr>
              <a:t> </a:t>
            </a:r>
            <a:r>
              <a:rPr sz="1800">
                <a:solidFill>
                  <a:srgbClr val="40A070"/>
                </a:solidFill>
                <a:latin typeface="Courier"/>
              </a:rPr>
              <a:t>2</a:t>
            </a:r>
            <a:r>
              <a:rPr sz="1800">
                <a:latin typeface="Courier"/>
              </a:rPr>
              <a:t>, </a:t>
            </a:r>
            <a:r>
              <a:rPr sz="1800">
                <a:solidFill>
                  <a:srgbClr val="902000"/>
                </a:solidFill>
                <a:latin typeface="Courier"/>
              </a:rPr>
              <a:t>alpha =</a:t>
            </a:r>
            <a:r>
              <a:rPr sz="1800">
                <a:latin typeface="Courier"/>
              </a:rPr>
              <a:t> </a:t>
            </a:r>
            <a:r>
              <a:rPr sz="1800">
                <a:solidFill>
                  <a:srgbClr val="40A070"/>
                </a:solidFill>
                <a:latin typeface="Courier"/>
              </a:rPr>
              <a:t>.2</a:t>
            </a:r>
            <a:r>
              <a:rPr sz="1800">
                <a:latin typeface="Courier"/>
              </a:rPr>
              <a:t>) </a:t>
            </a:r>
            <a:r>
              <a:rPr sz="1800">
                <a:solidFill>
                  <a:srgbClr val="666666"/>
                </a:solidFill>
                <a:latin typeface="Courier"/>
              </a:rPr>
              <a:t>+</a:t>
            </a:r>
            <a:r>
              <a:rPr sz="1800">
                <a:solidFill>
                  <a:srgbClr val="4070A0"/>
                </a:solidFill>
                <a:latin typeface="Courier"/>
              </a:rPr>
              <a:t> </a:t>
            </a:r>
            <a:r>
              <a:t/>
            </a:r>
            <a:br/>
            <a:r>
              <a:rPr sz="1800">
                <a:solidFill>
                  <a:srgbClr val="4070A0"/>
                </a:solidFill>
                <a:latin typeface="Courier"/>
              </a:rPr>
              <a:t>  </a:t>
            </a:r>
            <a:r>
              <a:rPr sz="1800" b="1">
                <a:solidFill>
                  <a:srgbClr val="007020"/>
                </a:solidFill>
                <a:latin typeface="Courier"/>
              </a:rPr>
              <a:t>labs</a:t>
            </a:r>
            <a:r>
              <a:rPr sz="1800">
                <a:latin typeface="Courier"/>
              </a:rPr>
              <a:t>(</a:t>
            </a:r>
            <a:r>
              <a:rPr sz="1800">
                <a:solidFill>
                  <a:srgbClr val="902000"/>
                </a:solidFill>
                <a:latin typeface="Courier"/>
              </a:rPr>
              <a:t>y =</a:t>
            </a:r>
            <a:r>
              <a:rPr sz="1800">
                <a:latin typeface="Courier"/>
              </a:rPr>
              <a:t> </a:t>
            </a:r>
            <a:r>
              <a:rPr sz="1800">
                <a:solidFill>
                  <a:srgbClr val="4070A0"/>
                </a:solidFill>
                <a:latin typeface="Courier"/>
              </a:rPr>
              <a:t>"Residuals (unexplained variability)"</a:t>
            </a:r>
            <a:r>
              <a:rPr sz="1800">
                <a:latin typeface="Courier"/>
              </a:rPr>
              <a:t>,</a:t>
            </a:r>
            <a:r>
              <a:t/>
            </a:r>
            <a:br/>
            <a:r>
              <a:rPr sz="1800">
                <a:latin typeface="Courier"/>
              </a:rPr>
              <a:t>       </a:t>
            </a:r>
            <a:r>
              <a:rPr sz="1800">
                <a:solidFill>
                  <a:srgbClr val="902000"/>
                </a:solidFill>
                <a:latin typeface="Courier"/>
              </a:rPr>
              <a:t>x =</a:t>
            </a:r>
            <a:r>
              <a:rPr sz="1800">
                <a:latin typeface="Courier"/>
              </a:rPr>
              <a:t> </a:t>
            </a:r>
            <a:r>
              <a:rPr sz="1800">
                <a:solidFill>
                  <a:srgbClr val="4070A0"/>
                </a:solidFill>
                <a:latin typeface="Courier"/>
              </a:rPr>
              <a:t>"Predicted weight"</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theme_bw</a:t>
            </a:r>
            <a:r>
              <a:rPr sz="1800">
                <a:latin typeface="Courier"/>
              </a:rPr>
              <a:t>() </a:t>
            </a:r>
            <a:r>
              <a:rPr sz="1800">
                <a:solidFill>
                  <a:srgbClr val="666666"/>
                </a:solidFill>
                <a:latin typeface="Courier"/>
              </a:rPr>
              <a:t>+</a:t>
            </a:r>
            <a:r>
              <a:rPr sz="1800">
                <a:solidFill>
                  <a:srgbClr val="4070A0"/>
                </a:solidFill>
                <a:latin typeface="Courier"/>
              </a:rPr>
              <a:t> </a:t>
            </a:r>
            <a:r>
              <a:t/>
            </a:r>
            <a:br/>
            <a:r>
              <a:rPr sz="1800">
                <a:solidFill>
                  <a:srgbClr val="4070A0"/>
                </a:solidFill>
                <a:latin typeface="Courier"/>
              </a:rPr>
              <a:t>  </a:t>
            </a:r>
            <a:r>
              <a:rPr sz="1800" b="1">
                <a:solidFill>
                  <a:srgbClr val="007020"/>
                </a:solidFill>
                <a:latin typeface="Courier"/>
              </a:rPr>
              <a:t>ggtitle</a:t>
            </a:r>
            <a:r>
              <a:rPr sz="1800">
                <a:latin typeface="Courier"/>
              </a:rPr>
              <a:t>(</a:t>
            </a:r>
            <a:r>
              <a:rPr sz="1800">
                <a:solidFill>
                  <a:srgbClr val="4070A0"/>
                </a:solidFill>
                <a:latin typeface="Courier"/>
              </a:rPr>
              <a:t>"Residuals and predicted values"</a:t>
            </a:r>
            <a:r>
              <a:rPr sz="1800">
                <a:latin typeface="Courier"/>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lass-5_slides_files/figure-pptx/unnamed-chunk-11-1.png"/>
          <p:cNvPicPr>
            <a:picLocks noGrp="1" noChangeAspect="1"/>
          </p:cNvPicPr>
          <p:nvPr/>
        </p:nvPicPr>
        <p:blipFill>
          <a:blip r:embed="rId2"/>
          <a:stretch>
            <a:fillRect/>
          </a:stretch>
        </p:blipFill>
        <p:spPr bwMode="auto">
          <a:xfrm>
            <a:off x="2673663" y="632946"/>
            <a:ext cx="6935032" cy="5541544"/>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09158E-B82D-1D40-88A0-A840EFE5C01B}"/>
              </a:ext>
            </a:extLst>
          </p:cNvPr>
          <p:cNvSpPr>
            <a:spLocks noGrp="1"/>
          </p:cNvSpPr>
          <p:nvPr>
            <p:ph type="title"/>
          </p:nvPr>
        </p:nvSpPr>
        <p:spPr/>
        <p:txBody>
          <a:bodyPr/>
          <a:lstStyle/>
          <a:p>
            <a:pPr marL="0" lvl="0" indent="0">
              <a:buNone/>
            </a:pPr>
            <a:r>
              <a:rPr/>
              <a:t>Checking indepedence</a:t>
            </a:r>
          </a:p>
        </p:txBody>
      </p:sp>
      <p:sp>
        <p:nvSpPr>
          <p:cNvPr id="3" name="Content Placeholder 2">
            <a:extLst>
              <a:ext uri="{FF2B5EF4-FFF2-40B4-BE49-F238E27FC236}">
                <a16:creationId xmlns:a16="http://schemas.microsoft.com/office/drawing/2014/main" xmlns="" id="{D9B11A7D-CD86-E440-8A5A-C775A97D40CE}"/>
              </a:ext>
            </a:extLst>
          </p:cNvPr>
          <p:cNvSpPr>
            <a:spLocks noGrp="1"/>
          </p:cNvSpPr>
          <p:nvPr>
            <p:ph idx="1"/>
          </p:nvPr>
        </p:nvSpPr>
        <p:spPr/>
        <p:txBody>
          <a:bodyPr>
            <a:normAutofit lnSpcReduction="10000"/>
          </a:bodyPr>
          <a:lstStyle/>
          <a:p>
            <a:pPr lvl="1"/>
            <a:r>
              <a:rPr/>
              <a:t>Next, we can check independence using the Durbin-Watson test, in which the null hypothesis is that the residuals ARE independent.</a:t>
            </a:r>
          </a:p>
          <a:p>
            <a:pPr marL="1270000" lvl="0" indent="0">
              <a:buNone/>
            </a:pPr>
            <a:r>
              <a:rPr sz="1800" i="1">
                <a:solidFill>
                  <a:srgbClr val="60A0B0"/>
                </a:solidFill>
                <a:latin typeface="Courier"/>
              </a:rPr>
              <a:t>#check residuals for independence</a:t>
            </a:r>
            <a:r>
              <a:t/>
            </a:r>
            <a:br/>
            <a:r>
              <a:rPr sz="1800" b="1">
                <a:solidFill>
                  <a:srgbClr val="007020"/>
                </a:solidFill>
                <a:latin typeface="Courier"/>
              </a:rPr>
              <a:t>dwtest</a:t>
            </a:r>
            <a:r>
              <a:rPr sz="1800">
                <a:latin typeface="Courier"/>
              </a:rPr>
              <a:t>(weight.mod2)</a:t>
            </a:r>
          </a:p>
          <a:p>
            <a:pPr marL="1270000" lvl="0" indent="0">
              <a:buNone/>
            </a:pPr>
            <a:r>
              <a:rPr sz="1800">
                <a:latin typeface="Courier"/>
              </a:rPr>
              <a:t>## 
##  Durbin-Watson test
## 
## data:  weight.mod2
## DW = 1.9896, p-value = 0.3571
## alternative hypothesis: true autocorrelation is greater than 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09158E-B82D-1D40-88A0-A840EFE5C01B}"/>
              </a:ext>
            </a:extLst>
          </p:cNvPr>
          <p:cNvSpPr>
            <a:spLocks noGrp="1"/>
          </p:cNvSpPr>
          <p:nvPr>
            <p:ph type="title"/>
          </p:nvPr>
        </p:nvSpPr>
        <p:spPr/>
        <p:txBody>
          <a:bodyPr/>
          <a:lstStyle/>
          <a:p>
            <a:pPr marL="0" lvl="0" indent="0">
              <a:buNone/>
            </a:pPr>
            <a:r>
              <a:rPr/>
              <a:t>Checking normality</a:t>
            </a:r>
          </a:p>
        </p:txBody>
      </p:sp>
      <p:sp>
        <p:nvSpPr>
          <p:cNvPr id="3" name="Content Placeholder 2">
            <a:extLst>
              <a:ext uri="{FF2B5EF4-FFF2-40B4-BE49-F238E27FC236}">
                <a16:creationId xmlns:a16="http://schemas.microsoft.com/office/drawing/2014/main" xmlns="" id="{D9B11A7D-CD86-E440-8A5A-C775A97D40CE}"/>
              </a:ext>
            </a:extLst>
          </p:cNvPr>
          <p:cNvSpPr>
            <a:spLocks noGrp="1"/>
          </p:cNvSpPr>
          <p:nvPr>
            <p:ph idx="1"/>
          </p:nvPr>
        </p:nvSpPr>
        <p:spPr/>
        <p:txBody>
          <a:bodyPr/>
          <a:lstStyle/>
          <a:p>
            <a:pPr lvl="1"/>
            <a:r>
              <a:rPr/>
              <a:t>We can check normality of residuals using the Shapiro-Wilk test, in which the null hypothesis is that the residuals ARE normally distributed.</a:t>
            </a:r>
          </a:p>
          <a:p>
            <a:pPr marL="1270000" lvl="0" indent="0">
              <a:buNone/>
            </a:pPr>
            <a:r>
              <a:rPr sz="1800" i="1">
                <a:solidFill>
                  <a:srgbClr val="60A0B0"/>
                </a:solidFill>
                <a:latin typeface="Courier"/>
              </a:rPr>
              <a:t># check normality statistically with the Shapiro-Wilk test</a:t>
            </a:r>
            <a:r>
              <a:t/>
            </a:r>
            <a:br/>
            <a:r>
              <a:rPr sz="1800" b="1">
                <a:solidFill>
                  <a:srgbClr val="007020"/>
                </a:solidFill>
                <a:latin typeface="Courier"/>
              </a:rPr>
              <a:t>shapiro.test</a:t>
            </a:r>
            <a:r>
              <a:rPr sz="1800">
                <a:latin typeface="Courier"/>
              </a:rPr>
              <a:t>(brfss</a:t>
            </a:r>
            <a:r>
              <a:rPr sz="1800">
                <a:solidFill>
                  <a:srgbClr val="666666"/>
                </a:solidFill>
                <a:latin typeface="Courier"/>
              </a:rPr>
              <a:t>$</a:t>
            </a:r>
            <a:r>
              <a:rPr sz="1800">
                <a:latin typeface="Courier"/>
              </a:rPr>
              <a:t>residuals)</a:t>
            </a:r>
          </a:p>
          <a:p>
            <a:pPr marL="1270000" lvl="0" indent="0">
              <a:buNone/>
            </a:pPr>
            <a:r>
              <a:rPr sz="1800">
                <a:latin typeface="Courier"/>
              </a:rPr>
              <a:t>## 
##  Shapiro-Wilk normality test
## 
## data:  brfss$residuals
## W = 0.937, p-value &lt; 2.2e-16</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09158E-B82D-1D40-88A0-A840EFE5C01B}"/>
              </a:ext>
            </a:extLst>
          </p:cNvPr>
          <p:cNvSpPr>
            <a:spLocks noGrp="1"/>
          </p:cNvSpPr>
          <p:nvPr>
            <p:ph type="title"/>
          </p:nvPr>
        </p:nvSpPr>
        <p:spPr/>
        <p:txBody>
          <a:bodyPr/>
          <a:lstStyle/>
          <a:p>
            <a:pPr marL="0" lvl="0" indent="0">
              <a:buNone/>
            </a:pPr>
            <a:r>
              <a:rPr/>
              <a:t>Checking homoscedasticity</a:t>
            </a:r>
          </a:p>
        </p:txBody>
      </p:sp>
      <p:sp>
        <p:nvSpPr>
          <p:cNvPr id="3" name="Content Placeholder 2">
            <a:extLst>
              <a:ext uri="{FF2B5EF4-FFF2-40B4-BE49-F238E27FC236}">
                <a16:creationId xmlns:a16="http://schemas.microsoft.com/office/drawing/2014/main" xmlns="" id="{D9B11A7D-CD86-E440-8A5A-C775A97D40CE}"/>
              </a:ext>
            </a:extLst>
          </p:cNvPr>
          <p:cNvSpPr>
            <a:spLocks noGrp="1"/>
          </p:cNvSpPr>
          <p:nvPr>
            <p:ph idx="1"/>
          </p:nvPr>
        </p:nvSpPr>
        <p:spPr/>
        <p:txBody>
          <a:bodyPr/>
          <a:lstStyle/>
          <a:p>
            <a:pPr lvl="1"/>
            <a:r>
              <a:rPr/>
              <a:t>Lastly, we can use the Breusch-Pagan test to see whether our residuals have constant variance. In this test, the null hypothesis is that variance IS constant.</a:t>
            </a:r>
          </a:p>
          <a:p>
            <a:pPr marL="1270000" lvl="0" indent="0">
              <a:buNone/>
            </a:pPr>
            <a:r>
              <a:rPr sz="1800" i="1">
                <a:solidFill>
                  <a:srgbClr val="60A0B0"/>
                </a:solidFill>
                <a:latin typeface="Courier"/>
              </a:rPr>
              <a:t># check homoscedasticity with bp test</a:t>
            </a:r>
            <a:r>
              <a:t/>
            </a:r>
            <a:br/>
            <a:r>
              <a:rPr sz="1800" b="1">
                <a:solidFill>
                  <a:srgbClr val="007020"/>
                </a:solidFill>
                <a:latin typeface="Courier"/>
              </a:rPr>
              <a:t>bptest</a:t>
            </a:r>
            <a:r>
              <a:rPr sz="1800">
                <a:latin typeface="Courier"/>
              </a:rPr>
              <a:t>(weight.mod2)</a:t>
            </a:r>
          </a:p>
          <a:p>
            <a:pPr marL="1270000" lvl="0" indent="0">
              <a:buNone/>
            </a:pPr>
            <a:r>
              <a:rPr sz="1800">
                <a:latin typeface="Courier"/>
              </a:rPr>
              <a:t>## 
##  studentized Breusch-Pagan test
## 
## data:  weight.mod2
## BP = 71.313, df = 4, p-value = 1.199e-14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09158E-B82D-1D40-88A0-A840EFE5C01B}"/>
              </a:ext>
            </a:extLst>
          </p:cNvPr>
          <p:cNvSpPr>
            <a:spLocks noGrp="1"/>
          </p:cNvSpPr>
          <p:nvPr>
            <p:ph type="title"/>
          </p:nvPr>
        </p:nvSpPr>
        <p:spPr/>
        <p:txBody>
          <a:bodyPr/>
          <a:lstStyle/>
          <a:p>
            <a:pPr marL="0" lvl="0" indent="0">
              <a:buNone/>
            </a:pPr>
            <a:r>
              <a:rPr/>
              <a:t>Learning Objectives</a:t>
            </a:r>
          </a:p>
        </p:txBody>
      </p:sp>
      <p:sp>
        <p:nvSpPr>
          <p:cNvPr id="3" name="Content Placeholder 2">
            <a:extLst>
              <a:ext uri="{FF2B5EF4-FFF2-40B4-BE49-F238E27FC236}">
                <a16:creationId xmlns:a16="http://schemas.microsoft.com/office/drawing/2014/main" xmlns="" id="{D9B11A7D-CD86-E440-8A5A-C775A97D40CE}"/>
              </a:ext>
            </a:extLst>
          </p:cNvPr>
          <p:cNvSpPr>
            <a:spLocks noGrp="1"/>
          </p:cNvSpPr>
          <p:nvPr>
            <p:ph idx="1"/>
          </p:nvPr>
        </p:nvSpPr>
        <p:spPr/>
        <p:txBody>
          <a:bodyPr/>
          <a:lstStyle/>
          <a:p>
            <a:pPr lvl="1">
              <a:buAutoNum type="arabicPeriod"/>
            </a:pPr>
            <a:r>
              <a:rPr/>
              <a:t>Refresh linear modeling foundations and concepts</a:t>
            </a:r>
          </a:p>
          <a:p>
            <a:pPr lvl="1">
              <a:buAutoNum type="arabicPeriod"/>
            </a:pPr>
            <a:r>
              <a:rPr/>
              <a:t>Introduce students to linear modeling in R for those who have not done it</a:t>
            </a:r>
          </a:p>
          <a:p>
            <a:pPr lvl="1">
              <a:buAutoNum type="arabicPeriod"/>
            </a:pPr>
            <a:r>
              <a:rPr/>
              <a:t>Conduct linear regression analysis independently</a:t>
            </a:r>
          </a:p>
          <a:p>
            <a:pPr lvl="1">
              <a:buAutoNum type="arabicPeriod"/>
            </a:pPr>
            <a:r>
              <a:rPr/>
              <a:t>Interpret results of a linear model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09158E-B82D-1D40-88A0-A840EFE5C01B}"/>
              </a:ext>
            </a:extLst>
          </p:cNvPr>
          <p:cNvSpPr>
            <a:spLocks noGrp="1"/>
          </p:cNvSpPr>
          <p:nvPr>
            <p:ph type="title"/>
          </p:nvPr>
        </p:nvSpPr>
        <p:spPr/>
        <p:txBody>
          <a:bodyPr/>
          <a:lstStyle/>
          <a:p>
            <a:pPr marL="0" lvl="0" indent="0">
              <a:buNone/>
            </a:pPr>
            <a:r>
              <a:rPr/>
              <a:t>What to do when failing assumptions</a:t>
            </a:r>
          </a:p>
        </p:txBody>
      </p:sp>
      <p:sp>
        <p:nvSpPr>
          <p:cNvPr id="3" name="Content Placeholder 2">
            <a:extLst>
              <a:ext uri="{FF2B5EF4-FFF2-40B4-BE49-F238E27FC236}">
                <a16:creationId xmlns:a16="http://schemas.microsoft.com/office/drawing/2014/main" xmlns="" id="{D9B11A7D-CD86-E440-8A5A-C775A97D40CE}"/>
              </a:ext>
            </a:extLst>
          </p:cNvPr>
          <p:cNvSpPr>
            <a:spLocks noGrp="1"/>
          </p:cNvSpPr>
          <p:nvPr>
            <p:ph idx="1"/>
          </p:nvPr>
        </p:nvSpPr>
        <p:spPr/>
        <p:txBody>
          <a:bodyPr/>
          <a:lstStyle/>
          <a:p>
            <a:pPr lvl="1"/>
            <a:r>
              <a:rPr/>
              <a:t>Report results with generalizing to the population</a:t>
            </a:r>
          </a:p>
          <a:p>
            <a:pPr lvl="1"/>
            <a:r>
              <a:rPr/>
              <a:t>Re-specify the model with different (BUT APPROPRIATE) variables</a:t>
            </a:r>
          </a:p>
          <a:p>
            <a:pPr lvl="1"/>
            <a:r>
              <a:rPr/>
              <a:t>Transform variables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09158E-B82D-1D40-88A0-A840EFE5C01B}"/>
              </a:ext>
            </a:extLst>
          </p:cNvPr>
          <p:cNvSpPr>
            <a:spLocks noGrp="1"/>
          </p:cNvSpPr>
          <p:nvPr>
            <p:ph type="title"/>
          </p:nvPr>
        </p:nvSpPr>
        <p:spPr/>
        <p:txBody>
          <a:bodyPr/>
          <a:lstStyle/>
          <a:p>
            <a:pPr marL="0" lvl="0" indent="0">
              <a:buNone/>
            </a:pPr>
            <a:r>
              <a:rPr/>
              <a:t>In-class Activity</a:t>
            </a:r>
          </a:p>
        </p:txBody>
      </p:sp>
      <p:sp>
        <p:nvSpPr>
          <p:cNvPr id="3" name="Content Placeholder 2">
            <a:extLst>
              <a:ext uri="{FF2B5EF4-FFF2-40B4-BE49-F238E27FC236}">
                <a16:creationId xmlns:a16="http://schemas.microsoft.com/office/drawing/2014/main" xmlns="" id="{D9B11A7D-CD86-E440-8A5A-C775A97D40CE}"/>
              </a:ext>
            </a:extLst>
          </p:cNvPr>
          <p:cNvSpPr>
            <a:spLocks noGrp="1"/>
          </p:cNvSpPr>
          <p:nvPr>
            <p:ph idx="1"/>
          </p:nvPr>
        </p:nvSpPr>
        <p:spPr/>
        <p:txBody>
          <a:bodyPr/>
          <a:lstStyle/>
          <a:p>
            <a:pPr lvl="1"/>
            <a:r>
              <a:rPr/>
              <a:t>Use the data for North Carolina births (nc) in the statsr package to follow the procedure described in today’s lecture</a:t>
            </a:r>
          </a:p>
          <a:p>
            <a:pPr lvl="1"/>
            <a:r>
              <a:rPr/>
              <a:t>See </a:t>
            </a:r>
            <a:r>
              <a:rPr>
                <a:hlinkClick r:id="rId2"/>
              </a:rPr>
              <a:t>https://cran.r-project.org/web/packages/statsr/statsr.pdf</a:t>
            </a:r>
            <a:r>
              <a:rPr/>
              <a:t> for information about the data set.</a:t>
            </a:r>
          </a:p>
          <a:p>
            <a:pPr lvl="1"/>
            <a:r>
              <a:rPr/>
              <a:t>Choose 1 outcome and at least 2 predictors</a:t>
            </a:r>
          </a:p>
          <a:p>
            <a:pPr lvl="1"/>
            <a:r>
              <a:rPr/>
              <a:t>Document your procedures and report your results in the same Rmd, and submit for participation points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09158E-B82D-1D40-88A0-A840EFE5C01B}"/>
              </a:ext>
            </a:extLst>
          </p:cNvPr>
          <p:cNvSpPr>
            <a:spLocks noGrp="1"/>
          </p:cNvSpPr>
          <p:nvPr>
            <p:ph type="title"/>
          </p:nvPr>
        </p:nvSpPr>
        <p:spPr/>
        <p:txBody>
          <a:bodyPr/>
          <a:lstStyle/>
          <a:p>
            <a:pPr marL="0" lvl="0" indent="0">
              <a:buNone/>
            </a:pPr>
            <a:r>
              <a:rPr/>
              <a:t>The Linear Model</a:t>
            </a:r>
          </a:p>
        </p:txBody>
      </p:sp>
      <p:sp>
        <p:nvSpPr>
          <p:cNvPr id="3" name="Content Placeholder 2">
            <a:extLst>
              <a:ext uri="{FF2B5EF4-FFF2-40B4-BE49-F238E27FC236}">
                <a16:creationId xmlns:a16="http://schemas.microsoft.com/office/drawing/2014/main" xmlns:a14="http://schemas.microsoft.com/office/drawing/2010/main" xmlns:mc="http://schemas.openxmlformats.org/markup-compatibility/2006" xmlns="" id="{D9B11A7D-CD86-E440-8A5A-C775A97D40CE}"/>
              </a:ext>
            </a:extLst>
          </p:cNvPr>
          <p:cNvSpPr>
            <a:spLocks noGrp="1"/>
          </p:cNvSpPr>
          <p:nvPr>
            <p:ph idx="1"/>
          </p:nvPr>
        </p:nvSpPr>
        <p:spPr/>
        <p:txBody>
          <a:bodyPr/>
          <a:lstStyle/>
          <a:p>
            <a:pPr lvl="1"/>
            <a:r>
              <a:rPr/>
              <a:t>Linear models can be used to predict or explain a </a:t>
            </a:r>
            <a:r>
              <a:rPr i="1"/>
              <a:t>continuous</a:t>
            </a:r>
            <a:r>
              <a:rPr/>
              <a:t> outcome using a single or several independent/predictor variables.</a:t>
            </a:r>
          </a:p>
          <a:p>
            <a:pPr lvl="1"/>
            <a:r>
              <a:rPr/>
              <a:t>The linear model can be written in several different ways.</a:t>
            </a:r>
          </a:p>
          <a:p>
            <a:pPr lvl="2"/>
            <a:r>
              <a:rPr/>
              <a:t>y = mx + b</a:t>
            </a:r>
          </a:p>
          <a:p>
            <a:pPr lvl="2"/>
            <a:r>
              <a:rPr/>
              <a:t>y = </a:t>
            </a:r>
            <a14:m xmlns:a14="http://schemas.microsoft.com/office/drawing/2010/main">
              <m:oMath xmlns:m="http://schemas.openxmlformats.org/officeDocument/2006/math">
                <m:sSub>
                  <m:sSubPr>
                    <m:ctrlPr>
                      <a:rPr>
                        <a:latin typeface="Cambria Math" charset="0"/>
                      </a:rPr>
                    </m:ctrlPr>
                  </m:sSubPr>
                  <m:e>
                    <m:r>
                      <a:rPr>
                        <a:latin typeface="Cambria Math" charset="0"/>
                      </a:rPr>
                      <m:t>𝑏</m:t>
                    </m:r>
                  </m:e>
                  <m:sub>
                    <m:r>
                      <a:rPr>
                        <a:latin typeface="Cambria Math" charset="0"/>
                      </a:rPr>
                      <m:t>0</m:t>
                    </m:r>
                  </m:sub>
                </m:sSub>
              </m:oMath>
            </a14:m>
            <a:r>
              <a:rPr/>
              <a:t> + </a:t>
            </a:r>
            <a14:m xmlns:a14="http://schemas.microsoft.com/office/drawing/2010/main">
              <m:oMath xmlns:m="http://schemas.openxmlformats.org/officeDocument/2006/math">
                <m:sSub>
                  <m:sSubPr>
                    <m:ctrlPr>
                      <a:rPr>
                        <a:latin typeface="Cambria Math" charset="0"/>
                      </a:rPr>
                    </m:ctrlPr>
                  </m:sSubPr>
                  <m:e>
                    <m:r>
                      <a:rPr>
                        <a:latin typeface="Cambria Math" charset="0"/>
                      </a:rPr>
                      <m:t>𝑏</m:t>
                    </m:r>
                  </m:e>
                  <m:sub>
                    <m:r>
                      <a:rPr>
                        <a:latin typeface="Cambria Math" charset="0"/>
                      </a:rPr>
                      <m:t>1</m:t>
                    </m:r>
                  </m:sub>
                </m:sSub>
                <m:r>
                  <a:rPr>
                    <a:latin typeface="Cambria Math" charset="0"/>
                  </a:rPr>
                  <m:t>𝑥</m:t>
                </m:r>
              </m:oMath>
            </a14:m>
            <a:endParaRPr/>
          </a:p>
          <a:p>
            <a:pPr lvl="2"/>
            <a:r>
              <a:rPr/>
              <a:t>y = </a:t>
            </a:r>
            <a14:m xmlns:a14="http://schemas.microsoft.com/office/drawing/2010/main">
              <m:oMath xmlns:m="http://schemas.openxmlformats.org/officeDocument/2006/math">
                <m:r>
                  <a:rPr>
                    <a:latin typeface="Cambria Math" charset="0"/>
                  </a:rPr>
                  <m:t>𝑎</m:t>
                </m:r>
              </m:oMath>
            </a14:m>
            <a:r>
              <a:rPr/>
              <a:t> + </a:t>
            </a:r>
            <a14:m xmlns:a14="http://schemas.microsoft.com/office/drawing/2010/main">
              <m:oMath xmlns:m="http://schemas.openxmlformats.org/officeDocument/2006/math">
                <m:sSub>
                  <m:sSubPr>
                    <m:ctrlPr>
                      <a:rPr>
                        <a:latin typeface="Cambria Math" charset="0"/>
                      </a:rPr>
                    </m:ctrlPr>
                  </m:sSubPr>
                  <m:e>
                    <m:r>
                      <a:rPr>
                        <a:latin typeface="Cambria Math" charset="0"/>
                      </a:rPr>
                      <m:t>𝑏</m:t>
                    </m:r>
                  </m:e>
                  <m:sub>
                    <m:r>
                      <a:rPr>
                        <a:latin typeface="Cambria Math" charset="0"/>
                      </a:rPr>
                      <m:t>1</m:t>
                    </m:r>
                  </m:sub>
                </m:sSub>
                <m:r>
                  <a:rPr>
                    <a:latin typeface="Cambria Math" charset="0"/>
                  </a:rPr>
                  <m:t>𝑥</m:t>
                </m:r>
              </m:oMath>
            </a14:m>
            <a:endParaRPr/>
          </a:p>
          <a:p>
            <a:pPr lvl="1"/>
            <a:r>
              <a:rPr/>
              <a:t>The critical elements of each equation are the outcome variable, the intercept, slope, and the predictor variable.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09158E-B82D-1D40-88A0-A840EFE5C01B}"/>
              </a:ext>
            </a:extLst>
          </p:cNvPr>
          <p:cNvSpPr>
            <a:spLocks noGrp="1"/>
          </p:cNvSpPr>
          <p:nvPr>
            <p:ph type="title"/>
          </p:nvPr>
        </p:nvSpPr>
        <p:spPr/>
        <p:txBody>
          <a:bodyPr/>
          <a:lstStyle/>
          <a:p>
            <a:pPr marL="0" lvl="0" indent="0">
              <a:buNone/>
            </a:pPr>
            <a:r>
              <a:rPr/>
              <a:t>Example: Fruit consumption and weight</a:t>
            </a:r>
          </a:p>
        </p:txBody>
      </p:sp>
      <p:sp>
        <p:nvSpPr>
          <p:cNvPr id="3" name="Content Placeholder 2">
            <a:extLst>
              <a:ext uri="{FF2B5EF4-FFF2-40B4-BE49-F238E27FC236}">
                <a16:creationId xmlns:a16="http://schemas.microsoft.com/office/drawing/2014/main" xmlns:a14="http://schemas.microsoft.com/office/drawing/2010/main" xmlns:mc="http://schemas.openxmlformats.org/markup-compatibility/2006" xmlns="" id="{D9B11A7D-CD86-E440-8A5A-C775A97D40CE}"/>
              </a:ext>
            </a:extLst>
          </p:cNvPr>
          <p:cNvSpPr>
            <a:spLocks noGrp="1"/>
          </p:cNvSpPr>
          <p:nvPr>
            <p:ph idx="1"/>
          </p:nvPr>
        </p:nvSpPr>
        <p:spPr/>
        <p:txBody>
          <a:bodyPr/>
          <a:lstStyle/>
          <a:p>
            <a:pPr lvl="1"/>
            <a:r>
              <a:rPr/>
              <a:t>For this example, we will walk through each step of linear modeling using the brfss excerpt from the “statsr” package.</a:t>
            </a:r>
          </a:p>
          <a:p>
            <a:pPr lvl="1"/>
            <a:r>
              <a:rPr/>
              <a:t>Specifically, we will be looking at the effect of fruit consumption on weight.</a:t>
            </a:r>
          </a:p>
          <a:p>
            <a:pPr lvl="1"/>
            <a:r>
              <a:rPr/>
              <a:t>Using our variables, our simple model looks like this:</a:t>
            </a:r>
          </a:p>
          <a:p>
            <a:pPr lvl="2"/>
            <a:r>
              <a:rPr/>
              <a:t>weight = </a:t>
            </a:r>
            <a14:m xmlns:a14="http://schemas.microsoft.com/office/drawing/2010/main">
              <m:oMath xmlns:m="http://schemas.openxmlformats.org/officeDocument/2006/math">
                <m:sSub>
                  <m:sSubPr>
                    <m:ctrlPr>
                      <a:rPr>
                        <a:latin typeface="Cambria Math" charset="0"/>
                      </a:rPr>
                    </m:ctrlPr>
                  </m:sSubPr>
                  <m:e>
                    <m:r>
                      <a:rPr>
                        <a:latin typeface="Cambria Math" charset="0"/>
                      </a:rPr>
                      <m:t>𝑏</m:t>
                    </m:r>
                  </m:e>
                  <m:sub>
                    <m:r>
                      <a:rPr>
                        <a:latin typeface="Cambria Math" charset="0"/>
                      </a:rPr>
                      <m:t>0</m:t>
                    </m:r>
                  </m:sub>
                </m:sSub>
              </m:oMath>
            </a14:m>
            <a:r>
              <a:rPr/>
              <a:t> + </a:t>
            </a:r>
            <a14:m xmlns:a14="http://schemas.microsoft.com/office/drawing/2010/main">
              <m:oMath xmlns:m="http://schemas.openxmlformats.org/officeDocument/2006/math">
                <m:sSub>
                  <m:sSubPr>
                    <m:ctrlPr>
                      <a:rPr>
                        <a:latin typeface="Cambria Math" charset="0"/>
                      </a:rPr>
                    </m:ctrlPr>
                  </m:sSubPr>
                  <m:e>
                    <m:r>
                      <a:rPr>
                        <a:latin typeface="Cambria Math" charset="0"/>
                      </a:rPr>
                      <m:t>𝑏</m:t>
                    </m:r>
                  </m:e>
                  <m:sub>
                    <m:r>
                      <a:rPr>
                        <a:latin typeface="Cambria Math" charset="0"/>
                      </a:rPr>
                      <m:t>1</m:t>
                    </m:r>
                  </m:sub>
                </m:sSub>
              </m:oMath>
            </a14:m>
            <a:r>
              <a:rPr/>
              <a:t>fruitconsumption</a:t>
            </a:r>
          </a:p>
          <a:p>
            <a:pPr lvl="2"/>
            <a:r>
              <a:rPr/>
              <a:t>where weight is our outcome and fruit consumption is our predictor of interest.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09158E-B82D-1D40-88A0-A840EFE5C01B}"/>
              </a:ext>
            </a:extLst>
          </p:cNvPr>
          <p:cNvSpPr>
            <a:spLocks noGrp="1"/>
          </p:cNvSpPr>
          <p:nvPr>
            <p:ph type="title"/>
          </p:nvPr>
        </p:nvSpPr>
        <p:spPr/>
        <p:txBody>
          <a:bodyPr/>
          <a:lstStyle/>
          <a:p>
            <a:pPr marL="0" lvl="0" indent="0">
              <a:buNone/>
            </a:pPr>
            <a:r>
              <a:rPr/>
              <a:t>Visualizing the relationship</a:t>
            </a:r>
          </a:p>
        </p:txBody>
      </p:sp>
      <p:sp>
        <p:nvSpPr>
          <p:cNvPr id="3" name="Content Placeholder 2">
            <a:extLst>
              <a:ext uri="{FF2B5EF4-FFF2-40B4-BE49-F238E27FC236}">
                <a16:creationId xmlns:a16="http://schemas.microsoft.com/office/drawing/2014/main" xmlns="" id="{D9B11A7D-CD86-E440-8A5A-C775A97D40CE}"/>
              </a:ext>
            </a:extLst>
          </p:cNvPr>
          <p:cNvSpPr>
            <a:spLocks noGrp="1"/>
          </p:cNvSpPr>
          <p:nvPr>
            <p:ph idx="1"/>
          </p:nvPr>
        </p:nvSpPr>
        <p:spPr/>
        <p:txBody>
          <a:bodyPr/>
          <a:lstStyle/>
          <a:p>
            <a:pPr lvl="1"/>
            <a:r>
              <a:rPr/>
              <a:t>Before we run our model, we can visualize the relationship between fruit consumption and weight.</a:t>
            </a:r>
          </a:p>
          <a:p>
            <a:pPr marL="1270000" lvl="0" indent="0">
              <a:buNone/>
            </a:pPr>
            <a:r>
              <a:rPr sz="1800" i="1">
                <a:solidFill>
                  <a:srgbClr val="60A0B0"/>
                </a:solidFill>
                <a:latin typeface="Courier"/>
              </a:rPr>
              <a:t>#plot the relationship between fruit consumption and weight</a:t>
            </a:r>
            <a:r>
              <a:t/>
            </a:r>
            <a:br/>
            <a:r>
              <a:rPr sz="1800" b="1">
                <a:solidFill>
                  <a:srgbClr val="007020"/>
                </a:solidFill>
                <a:latin typeface="Courier"/>
              </a:rPr>
              <a:t>ggplot</a:t>
            </a:r>
            <a:r>
              <a:rPr sz="1800">
                <a:latin typeface="Courier"/>
              </a:rPr>
              <a:t>(brfss, </a:t>
            </a:r>
            <a:r>
              <a:rPr sz="1800" b="1">
                <a:solidFill>
                  <a:srgbClr val="007020"/>
                </a:solidFill>
                <a:latin typeface="Courier"/>
              </a:rPr>
              <a:t>aes</a:t>
            </a:r>
            <a:r>
              <a:rPr sz="1800">
                <a:latin typeface="Courier"/>
              </a:rPr>
              <a:t>(</a:t>
            </a:r>
            <a:r>
              <a:rPr sz="1800">
                <a:solidFill>
                  <a:srgbClr val="902000"/>
                </a:solidFill>
                <a:latin typeface="Courier"/>
              </a:rPr>
              <a:t>y =</a:t>
            </a:r>
            <a:r>
              <a:rPr sz="1800">
                <a:latin typeface="Courier"/>
              </a:rPr>
              <a:t> weight, </a:t>
            </a:r>
            <a:r>
              <a:rPr sz="1800">
                <a:solidFill>
                  <a:srgbClr val="902000"/>
                </a:solidFill>
                <a:latin typeface="Courier"/>
              </a:rPr>
              <a:t>x =</a:t>
            </a:r>
            <a:r>
              <a:rPr sz="1800">
                <a:latin typeface="Courier"/>
              </a:rPr>
              <a:t> fruit_per_day)) </a:t>
            </a:r>
            <a:r>
              <a:rPr sz="1800">
                <a:solidFill>
                  <a:srgbClr val="666666"/>
                </a:solidFill>
                <a:latin typeface="Courier"/>
              </a:rPr>
              <a:t>+</a:t>
            </a:r>
            <a:r>
              <a:rPr sz="1800">
                <a:solidFill>
                  <a:srgbClr val="4070A0"/>
                </a:solidFill>
                <a:latin typeface="Courier"/>
              </a:rPr>
              <a:t> </a:t>
            </a:r>
            <a:r>
              <a:t/>
            </a:r>
            <a:br/>
            <a:r>
              <a:rPr sz="1800">
                <a:solidFill>
                  <a:srgbClr val="4070A0"/>
                </a:solidFill>
                <a:latin typeface="Courier"/>
              </a:rPr>
              <a:t>  </a:t>
            </a:r>
            <a:r>
              <a:rPr sz="1800" b="1">
                <a:solidFill>
                  <a:srgbClr val="007020"/>
                </a:solidFill>
                <a:latin typeface="Courier"/>
              </a:rPr>
              <a:t>geom_smooth</a:t>
            </a:r>
            <a:r>
              <a:rPr sz="1800">
                <a:latin typeface="Courier"/>
              </a:rPr>
              <a:t>(</a:t>
            </a:r>
            <a:r>
              <a:rPr sz="1800">
                <a:solidFill>
                  <a:srgbClr val="902000"/>
                </a:solidFill>
                <a:latin typeface="Courier"/>
              </a:rPr>
              <a:t>method =</a:t>
            </a:r>
            <a:r>
              <a:rPr sz="1800">
                <a:latin typeface="Courier"/>
              </a:rPr>
              <a:t> </a:t>
            </a:r>
            <a:r>
              <a:rPr sz="1800">
                <a:solidFill>
                  <a:srgbClr val="4070A0"/>
                </a:solidFill>
                <a:latin typeface="Courier"/>
              </a:rPr>
              <a:t>"lm"</a:t>
            </a:r>
            <a:r>
              <a:rPr sz="1800">
                <a:latin typeface="Courier"/>
              </a:rPr>
              <a:t>, </a:t>
            </a:r>
            <a:r>
              <a:rPr sz="1800">
                <a:solidFill>
                  <a:srgbClr val="902000"/>
                </a:solidFill>
                <a:latin typeface="Courier"/>
              </a:rPr>
              <a:t>se =</a:t>
            </a:r>
            <a:r>
              <a:rPr sz="1800">
                <a:latin typeface="Courier"/>
              </a:rPr>
              <a:t> </a:t>
            </a:r>
            <a:r>
              <a:rPr sz="1800">
                <a:solidFill>
                  <a:srgbClr val="007020"/>
                </a:solidFill>
                <a:latin typeface="Courier"/>
              </a:rPr>
              <a:t>FALSE</a:t>
            </a:r>
            <a:r>
              <a:rPr sz="1800">
                <a:latin typeface="Courier"/>
              </a:rPr>
              <a:t>, </a:t>
            </a:r>
            <a:r>
              <a:rPr sz="1800">
                <a:solidFill>
                  <a:srgbClr val="902000"/>
                </a:solidFill>
                <a:latin typeface="Courier"/>
              </a:rPr>
              <a:t>na.rm =</a:t>
            </a:r>
            <a:r>
              <a:rPr sz="1800">
                <a:latin typeface="Courier"/>
              </a:rPr>
              <a:t> T) </a:t>
            </a:r>
            <a:r>
              <a:rPr sz="1800">
                <a:solidFill>
                  <a:srgbClr val="666666"/>
                </a:solidFill>
                <a:latin typeface="Courier"/>
              </a:rPr>
              <a:t>+</a:t>
            </a:r>
            <a:r>
              <a:t/>
            </a:r>
            <a:br/>
            <a:r>
              <a:rPr sz="1800">
                <a:solidFill>
                  <a:srgbClr val="4070A0"/>
                </a:solidFill>
                <a:latin typeface="Courier"/>
              </a:rPr>
              <a:t>  </a:t>
            </a:r>
            <a:r>
              <a:rPr sz="1800" b="1">
                <a:solidFill>
                  <a:srgbClr val="007020"/>
                </a:solidFill>
                <a:latin typeface="Courier"/>
              </a:rPr>
              <a:t>geom_jitter</a:t>
            </a:r>
            <a:r>
              <a:rPr sz="1800">
                <a:latin typeface="Courier"/>
              </a:rPr>
              <a:t>(</a:t>
            </a:r>
            <a:r>
              <a:rPr sz="1800">
                <a:solidFill>
                  <a:srgbClr val="902000"/>
                </a:solidFill>
                <a:latin typeface="Courier"/>
              </a:rPr>
              <a:t>na.rm =</a:t>
            </a:r>
            <a:r>
              <a:rPr sz="1800">
                <a:latin typeface="Courier"/>
              </a:rPr>
              <a:t> T) </a:t>
            </a:r>
            <a:r>
              <a:rPr sz="1800">
                <a:solidFill>
                  <a:srgbClr val="666666"/>
                </a:solidFill>
                <a:latin typeface="Courier"/>
              </a:rPr>
              <a:t>+</a:t>
            </a:r>
            <a:r>
              <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na.rm =</a:t>
            </a:r>
            <a:r>
              <a:rPr sz="1800">
                <a:latin typeface="Courier"/>
              </a:rPr>
              <a:t> T, </a:t>
            </a:r>
            <a:r>
              <a:rPr sz="1800">
                <a:solidFill>
                  <a:srgbClr val="902000"/>
                </a:solidFill>
                <a:latin typeface="Courier"/>
              </a:rPr>
              <a:t>size =</a:t>
            </a:r>
            <a:r>
              <a:rPr sz="1800">
                <a:latin typeface="Courier"/>
              </a:rPr>
              <a:t> </a:t>
            </a:r>
            <a:r>
              <a:rPr sz="1800">
                <a:solidFill>
                  <a:srgbClr val="40A070"/>
                </a:solidFill>
                <a:latin typeface="Courier"/>
              </a:rPr>
              <a:t>2</a:t>
            </a:r>
            <a:r>
              <a:rPr sz="1800">
                <a:latin typeface="Courier"/>
              </a:rPr>
              <a:t>, </a:t>
            </a:r>
            <a:r>
              <a:rPr sz="1800">
                <a:solidFill>
                  <a:srgbClr val="902000"/>
                </a:solidFill>
                <a:latin typeface="Courier"/>
              </a:rPr>
              <a:t>alpha =</a:t>
            </a:r>
            <a:r>
              <a:rPr sz="1800">
                <a:latin typeface="Courier"/>
              </a:rPr>
              <a:t> </a:t>
            </a:r>
            <a:r>
              <a:rPr sz="1800">
                <a:solidFill>
                  <a:srgbClr val="40A070"/>
                </a:solidFill>
                <a:latin typeface="Courier"/>
              </a:rPr>
              <a:t>.2</a:t>
            </a:r>
            <a:r>
              <a:rPr sz="1800">
                <a:latin typeface="Courier"/>
              </a:rPr>
              <a:t>) </a:t>
            </a:r>
            <a:r>
              <a:rPr sz="1800">
                <a:solidFill>
                  <a:srgbClr val="666666"/>
                </a:solidFill>
                <a:latin typeface="Courier"/>
              </a:rPr>
              <a:t>+</a:t>
            </a:r>
            <a:r>
              <a:rPr sz="1800">
                <a:solidFill>
                  <a:srgbClr val="4070A0"/>
                </a:solidFill>
                <a:latin typeface="Courier"/>
              </a:rPr>
              <a:t> </a:t>
            </a:r>
            <a:r>
              <a:t/>
            </a:r>
            <a:br/>
            <a:r>
              <a:rPr sz="1800">
                <a:solidFill>
                  <a:srgbClr val="4070A0"/>
                </a:solidFill>
                <a:latin typeface="Courier"/>
              </a:rPr>
              <a:t>  </a:t>
            </a:r>
            <a:r>
              <a:rPr sz="1800" b="1">
                <a:solidFill>
                  <a:srgbClr val="007020"/>
                </a:solidFill>
                <a:latin typeface="Courier"/>
              </a:rPr>
              <a:t>labs</a:t>
            </a:r>
            <a:r>
              <a:rPr sz="1800">
                <a:latin typeface="Courier"/>
              </a:rPr>
              <a:t>(</a:t>
            </a:r>
            <a:r>
              <a:rPr sz="1800">
                <a:solidFill>
                  <a:srgbClr val="902000"/>
                </a:solidFill>
                <a:latin typeface="Courier"/>
              </a:rPr>
              <a:t>title =</a:t>
            </a:r>
            <a:r>
              <a:rPr sz="1800">
                <a:latin typeface="Courier"/>
              </a:rPr>
              <a:t> </a:t>
            </a:r>
            <a:r>
              <a:rPr sz="1800">
                <a:solidFill>
                  <a:srgbClr val="4070A0"/>
                </a:solidFill>
                <a:latin typeface="Courier"/>
              </a:rPr>
              <a:t>"Fruit Consumption and Weight"</a:t>
            </a:r>
            <a:r>
              <a:rPr sz="1800">
                <a:latin typeface="Courier"/>
              </a:rPr>
              <a:t>,</a:t>
            </a:r>
            <a:r>
              <a:t/>
            </a:r>
            <a:br/>
            <a:r>
              <a:rPr sz="1800">
                <a:latin typeface="Courier"/>
              </a:rPr>
              <a:t>       </a:t>
            </a:r>
            <a:r>
              <a:rPr sz="1800">
                <a:solidFill>
                  <a:srgbClr val="902000"/>
                </a:solidFill>
                <a:latin typeface="Courier"/>
              </a:rPr>
              <a:t>y =</a:t>
            </a:r>
            <a:r>
              <a:rPr sz="1800">
                <a:latin typeface="Courier"/>
              </a:rPr>
              <a:t> </a:t>
            </a:r>
            <a:r>
              <a:rPr sz="1800">
                <a:solidFill>
                  <a:srgbClr val="4070A0"/>
                </a:solidFill>
                <a:latin typeface="Courier"/>
              </a:rPr>
              <a:t>"Weight (lbs)"</a:t>
            </a:r>
            <a:r>
              <a:rPr sz="1800">
                <a:latin typeface="Courier"/>
              </a:rPr>
              <a:t>,</a:t>
            </a:r>
            <a:r>
              <a:t/>
            </a:r>
            <a:br/>
            <a:r>
              <a:rPr sz="1800">
                <a:latin typeface="Courier"/>
              </a:rPr>
              <a:t>       </a:t>
            </a:r>
            <a:r>
              <a:rPr sz="1800">
                <a:solidFill>
                  <a:srgbClr val="902000"/>
                </a:solidFill>
                <a:latin typeface="Courier"/>
              </a:rPr>
              <a:t>x =</a:t>
            </a:r>
            <a:r>
              <a:rPr sz="1800">
                <a:latin typeface="Courier"/>
              </a:rPr>
              <a:t> </a:t>
            </a:r>
            <a:r>
              <a:rPr sz="1800">
                <a:solidFill>
                  <a:srgbClr val="4070A0"/>
                </a:solidFill>
                <a:latin typeface="Courier"/>
              </a:rPr>
              <a:t>"Fruit Consumption (per day)"</a:t>
            </a:r>
            <a:r>
              <a:rPr sz="1800">
                <a:latin typeface="Courier"/>
              </a:rPr>
              <a:t>) </a:t>
            </a:r>
            <a:r>
              <a:rPr sz="1800">
                <a:solidFill>
                  <a:srgbClr val="666666"/>
                </a:solidFill>
                <a:latin typeface="Courier"/>
              </a:rPr>
              <a:t>+</a:t>
            </a:r>
            <a:r>
              <a:t/>
            </a:r>
            <a:br/>
            <a:r>
              <a:rPr sz="1800">
                <a:solidFill>
                  <a:srgbClr val="4070A0"/>
                </a:solidFill>
                <a:latin typeface="Courier"/>
              </a:rPr>
              <a:t>  </a:t>
            </a:r>
            <a:r>
              <a:rPr sz="1800" b="1">
                <a:solidFill>
                  <a:srgbClr val="007020"/>
                </a:solidFill>
                <a:latin typeface="Courier"/>
              </a:rPr>
              <a:t>theme_bw</a:t>
            </a:r>
            <a:r>
              <a:rPr sz="1800">
                <a:latin typeface="Courier"/>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lass-5_slides_files/figure-pptx/unnamed-chunk-3-1.png"/>
          <p:cNvPicPr>
            <a:picLocks noGrp="1" noChangeAspect="1"/>
          </p:cNvPicPr>
          <p:nvPr/>
        </p:nvPicPr>
        <p:blipFill>
          <a:blip r:embed="rId2"/>
          <a:stretch>
            <a:fillRect/>
          </a:stretch>
        </p:blipFill>
        <p:spPr bwMode="auto">
          <a:xfrm>
            <a:off x="3183327" y="1891050"/>
            <a:ext cx="5435600" cy="4343400"/>
          </a:xfrm>
          <a:prstGeom prst="rect">
            <a:avLst/>
          </a:prstGeom>
          <a:noFill/>
          <a:ln w="9525">
            <a:noFill/>
            <a:headEnd/>
            <a:tailEnd/>
          </a:ln>
        </p:spPr>
      </p:pic>
      <p:sp>
        <p:nvSpPr>
          <p:cNvPr id="3" name="Content Placeholder 2">
            <a:extLst>
              <a:ext uri="{FF2B5EF4-FFF2-40B4-BE49-F238E27FC236}">
                <a16:creationId xmlns:a16="http://schemas.microsoft.com/office/drawing/2014/main" xmlns="" id="{D9B11A7D-CD86-E440-8A5A-C775A97D40CE}"/>
              </a:ext>
            </a:extLst>
          </p:cNvPr>
          <p:cNvSpPr>
            <a:spLocks noGrp="1"/>
          </p:cNvSpPr>
          <p:nvPr>
            <p:ph idx="1"/>
          </p:nvPr>
        </p:nvSpPr>
        <p:spPr>
          <a:xfrm>
            <a:off x="1007339" y="946324"/>
            <a:ext cx="10058400" cy="4023360"/>
          </a:xfrm>
        </p:spPr>
        <p:txBody>
          <a:bodyPr/>
          <a:lstStyle/>
          <a:p>
            <a:pPr marL="0" lvl="0" indent="0">
              <a:buNone/>
            </a:pPr>
            <a:endParaRPr dirty="0"/>
          </a:p>
          <a:p>
            <a:pPr lvl="1"/>
            <a:r>
              <a:rPr dirty="0"/>
              <a:t>The </a:t>
            </a:r>
            <a:r>
              <a:rPr dirty="0" smtClean="0"/>
              <a:t>relationshi</a:t>
            </a:r>
            <a:r>
              <a:rPr lang="en-US" dirty="0" smtClean="0"/>
              <a:t>p between fruit consumption and weight</a:t>
            </a:r>
            <a:r>
              <a:rPr dirty="0" smtClean="0"/>
              <a:t>appears </a:t>
            </a:r>
            <a:r>
              <a:rPr dirty="0"/>
              <a:t>to be slightly </a:t>
            </a:r>
            <a:r>
              <a:rPr dirty="0" smtClean="0"/>
              <a:t>negative</a:t>
            </a:r>
            <a:r>
              <a:rPr lang="en-US" dirty="0" smtClean="0"/>
              <a: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09158E-B82D-1D40-88A0-A840EFE5C01B}"/>
              </a:ext>
            </a:extLst>
          </p:cNvPr>
          <p:cNvSpPr>
            <a:spLocks noGrp="1"/>
          </p:cNvSpPr>
          <p:nvPr>
            <p:ph type="title"/>
          </p:nvPr>
        </p:nvSpPr>
        <p:spPr/>
        <p:txBody>
          <a:bodyPr/>
          <a:lstStyle/>
          <a:p>
            <a:pPr marL="0" lvl="0" indent="0">
              <a:buNone/>
            </a:pPr>
            <a:r>
              <a:rPr/>
              <a:t>Modeling our Data</a:t>
            </a:r>
          </a:p>
        </p:txBody>
      </p:sp>
      <p:sp>
        <p:nvSpPr>
          <p:cNvPr id="3" name="Content Placeholder 2">
            <a:extLst>
              <a:ext uri="{FF2B5EF4-FFF2-40B4-BE49-F238E27FC236}">
                <a16:creationId xmlns:a16="http://schemas.microsoft.com/office/drawing/2014/main" xmlns="" id="{D9B11A7D-CD86-E440-8A5A-C775A97D40CE}"/>
              </a:ext>
            </a:extLst>
          </p:cNvPr>
          <p:cNvSpPr>
            <a:spLocks noGrp="1"/>
          </p:cNvSpPr>
          <p:nvPr>
            <p:ph idx="1"/>
          </p:nvPr>
        </p:nvSpPr>
        <p:spPr/>
        <p:txBody>
          <a:bodyPr/>
          <a:lstStyle/>
          <a:p>
            <a:pPr lvl="1"/>
            <a:r>
              <a:rPr/>
              <a:t>In order to model our data, we use the lm() function, which stands for linear model.</a:t>
            </a:r>
          </a:p>
          <a:p>
            <a:pPr lvl="1"/>
            <a:r>
              <a:rPr/>
              <a:t>For our linear model, our outcome is weight and our predictor of interest is fruit consumption per day.</a:t>
            </a:r>
          </a:p>
          <a:p>
            <a:pPr lvl="1"/>
            <a:r>
              <a:rPr/>
              <a:t>Our model looks like this in R:</a:t>
            </a:r>
          </a:p>
          <a:p>
            <a:pPr marL="1270000" lvl="0" indent="0">
              <a:buNone/>
            </a:pPr>
            <a:r>
              <a:rPr sz="1800">
                <a:latin typeface="Courier"/>
              </a:rPr>
              <a:t>weight.mod &lt;-</a:t>
            </a:r>
            <a:r>
              <a:rPr sz="1800">
                <a:solidFill>
                  <a:srgbClr val="4070A0"/>
                </a:solidFill>
                <a:latin typeface="Courier"/>
              </a:rPr>
              <a:t> </a:t>
            </a:r>
            <a:r>
              <a:rPr sz="1800" b="1">
                <a:solidFill>
                  <a:srgbClr val="007020"/>
                </a:solidFill>
                <a:latin typeface="Courier"/>
              </a:rPr>
              <a:t>lm</a:t>
            </a:r>
            <a:r>
              <a:rPr sz="1800">
                <a:latin typeface="Courier"/>
              </a:rPr>
              <a:t>(weight </a:t>
            </a:r>
            <a:r>
              <a:rPr sz="1800">
                <a:solidFill>
                  <a:srgbClr val="666666"/>
                </a:solidFill>
                <a:latin typeface="Courier"/>
              </a:rPr>
              <a:t>~</a:t>
            </a:r>
            <a:r>
              <a:rPr sz="1800">
                <a:solidFill>
                  <a:srgbClr val="4070A0"/>
                </a:solidFill>
                <a:latin typeface="Courier"/>
              </a:rPr>
              <a:t> </a:t>
            </a:r>
            <a:r>
              <a:rPr sz="1800">
                <a:latin typeface="Courier"/>
              </a:rPr>
              <a:t>fruit_per_day, </a:t>
            </a:r>
            <a:r>
              <a:rPr sz="1800">
                <a:solidFill>
                  <a:srgbClr val="902000"/>
                </a:solidFill>
                <a:latin typeface="Courier"/>
              </a:rPr>
              <a:t>data =</a:t>
            </a:r>
            <a:r>
              <a:rPr sz="1800">
                <a:latin typeface="Courier"/>
              </a:rPr>
              <a:t> brfss)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09158E-B82D-1D40-88A0-A840EFE5C01B}"/>
              </a:ext>
            </a:extLst>
          </p:cNvPr>
          <p:cNvSpPr>
            <a:spLocks noGrp="1"/>
          </p:cNvSpPr>
          <p:nvPr>
            <p:ph type="title"/>
          </p:nvPr>
        </p:nvSpPr>
        <p:spPr/>
        <p:txBody>
          <a:bodyPr/>
          <a:lstStyle/>
          <a:p>
            <a:pPr marL="0" lvl="0" indent="0">
              <a:buNone/>
            </a:pPr>
            <a:r>
              <a:rPr/>
              <a:t>Examining our results</a:t>
            </a:r>
          </a:p>
        </p:txBody>
      </p:sp>
      <p:sp>
        <p:nvSpPr>
          <p:cNvPr id="3" name="Content Placeholder 2">
            <a:extLst>
              <a:ext uri="{FF2B5EF4-FFF2-40B4-BE49-F238E27FC236}">
                <a16:creationId xmlns:a16="http://schemas.microsoft.com/office/drawing/2014/main" xmlns="" id="{D9B11A7D-CD86-E440-8A5A-C775A97D40CE}"/>
              </a:ext>
            </a:extLst>
          </p:cNvPr>
          <p:cNvSpPr>
            <a:spLocks noGrp="1"/>
          </p:cNvSpPr>
          <p:nvPr>
            <p:ph idx="1"/>
          </p:nvPr>
        </p:nvSpPr>
        <p:spPr/>
        <p:txBody>
          <a:bodyPr>
            <a:normAutofit fontScale="92500" lnSpcReduction="10000"/>
          </a:bodyPr>
          <a:lstStyle/>
          <a:p>
            <a:pPr lvl="1"/>
            <a:r>
              <a:rPr dirty="0"/>
              <a:t>In order to see our results, we have to wrap summary() around our model object.</a:t>
            </a:r>
          </a:p>
          <a:p>
            <a:pPr marL="1270000" lvl="0" indent="0">
              <a:buNone/>
            </a:pPr>
            <a:r>
              <a:rPr sz="1800" b="1" dirty="0">
                <a:solidFill>
                  <a:srgbClr val="007020"/>
                </a:solidFill>
                <a:latin typeface="Courier"/>
              </a:rPr>
              <a:t>summary</a:t>
            </a:r>
            <a:r>
              <a:rPr sz="1800" dirty="0">
                <a:latin typeface="Courier"/>
              </a:rPr>
              <a:t>(weight.mod</a:t>
            </a:r>
            <a:r>
              <a:rPr sz="1800" dirty="0" smtClean="0">
                <a:latin typeface="Courier"/>
              </a:rPr>
              <a:t>)</a:t>
            </a:r>
            <a:r>
              <a:rPr sz="1800" dirty="0">
                <a:latin typeface="Courier"/>
              </a:rPr>
              <a:t>
## Coefficients:
##               Estimate Std. Error t value Pr(&gt;|t|)    
## (Intercept)   179.8712     1.0949 164.277  &lt; 2e-16 ***
## fruit_per_day  -2.9303     0.5573  -5.258 1.52e-07 ***
## ---
## Signif. codes:  0 '***' 0.001 '**' 0.01 '*' 0.05 '.' 0.1 ' ' </a:t>
            </a:r>
            <a:r>
              <a:rPr sz="1800" dirty="0" smtClean="0">
                <a:latin typeface="Courier"/>
              </a:rPr>
              <a:t>1</a:t>
            </a:r>
            <a:endParaRPr lang="en-US" sz="1800" dirty="0">
              <a:latin typeface="Courier"/>
            </a:endParaRPr>
          </a:p>
          <a:p>
            <a:pPr marL="1270000" lvl="0" indent="0">
              <a:buNone/>
            </a:pPr>
            <a:endParaRPr lang="en-US" sz="1800" dirty="0">
              <a:latin typeface="Courier"/>
            </a:endParaRPr>
          </a:p>
          <a:p>
            <a:pPr marL="1270000" lvl="0" indent="0">
              <a:buNone/>
            </a:pPr>
            <a:r>
              <a:rPr dirty="0" smtClean="0"/>
              <a:t>It </a:t>
            </a:r>
            <a:r>
              <a:rPr dirty="0"/>
              <a:t>looks like our prediction based on the visualization was correct.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09158E-B82D-1D40-88A0-A840EFE5C01B}"/>
              </a:ext>
            </a:extLst>
          </p:cNvPr>
          <p:cNvSpPr>
            <a:spLocks noGrp="1"/>
          </p:cNvSpPr>
          <p:nvPr>
            <p:ph type="title"/>
          </p:nvPr>
        </p:nvSpPr>
        <p:spPr/>
        <p:txBody>
          <a:bodyPr/>
          <a:lstStyle/>
          <a:p>
            <a:pPr marL="0" lvl="0" indent="0">
              <a:buNone/>
            </a:pPr>
            <a:r>
              <a:rPr/>
              <a:t>Multivariate linear model</a:t>
            </a:r>
          </a:p>
        </p:txBody>
      </p:sp>
      <p:sp>
        <p:nvSpPr>
          <p:cNvPr id="3" name="Content Placeholder 2">
            <a:extLst>
              <a:ext uri="{FF2B5EF4-FFF2-40B4-BE49-F238E27FC236}">
                <a16:creationId xmlns:a16="http://schemas.microsoft.com/office/drawing/2014/main" xmlns="" id="{D9B11A7D-CD86-E440-8A5A-C775A97D40CE}"/>
              </a:ext>
            </a:extLst>
          </p:cNvPr>
          <p:cNvSpPr>
            <a:spLocks noGrp="1"/>
          </p:cNvSpPr>
          <p:nvPr>
            <p:ph idx="1"/>
          </p:nvPr>
        </p:nvSpPr>
        <p:spPr/>
        <p:txBody>
          <a:bodyPr/>
          <a:lstStyle/>
          <a:p>
            <a:pPr lvl="1"/>
            <a:r>
              <a:rPr/>
              <a:t>Next, let’s add a few confounders to our model - sex, height, and exercise.</a:t>
            </a:r>
          </a:p>
          <a:p>
            <a:pPr lvl="1"/>
            <a:r>
              <a:rPr/>
              <a:t>The model now looks like this:</a:t>
            </a:r>
          </a:p>
          <a:p>
            <a:pPr lvl="1"/>
            <a:r>
              <a:rPr/>
              <a:t>Our model looks like this in R:</a:t>
            </a:r>
          </a:p>
          <a:p>
            <a:pPr marL="1270000" lvl="0" indent="0">
              <a:buNone/>
            </a:pPr>
            <a:r>
              <a:rPr sz="1800">
                <a:latin typeface="Courier"/>
              </a:rPr>
              <a:t>weight.mod2 &lt;-</a:t>
            </a:r>
            <a:r>
              <a:rPr sz="1800">
                <a:solidFill>
                  <a:srgbClr val="4070A0"/>
                </a:solidFill>
                <a:latin typeface="Courier"/>
              </a:rPr>
              <a:t> </a:t>
            </a:r>
            <a:r>
              <a:rPr sz="1800" b="1">
                <a:solidFill>
                  <a:srgbClr val="007020"/>
                </a:solidFill>
                <a:latin typeface="Courier"/>
              </a:rPr>
              <a:t>lm</a:t>
            </a:r>
            <a:r>
              <a:rPr sz="1800">
                <a:latin typeface="Courier"/>
              </a:rPr>
              <a:t>(weight </a:t>
            </a:r>
            <a:r>
              <a:rPr sz="1800">
                <a:solidFill>
                  <a:srgbClr val="666666"/>
                </a:solidFill>
                <a:latin typeface="Courier"/>
              </a:rPr>
              <a:t>~</a:t>
            </a:r>
            <a:r>
              <a:rPr sz="1800">
                <a:solidFill>
                  <a:srgbClr val="4070A0"/>
                </a:solidFill>
                <a:latin typeface="Courier"/>
              </a:rPr>
              <a:t> </a:t>
            </a:r>
            <a:r>
              <a:rPr sz="1800">
                <a:latin typeface="Courier"/>
              </a:rPr>
              <a:t>fruit_per_day </a:t>
            </a:r>
            <a:r>
              <a:rPr sz="1800">
                <a:solidFill>
                  <a:srgbClr val="666666"/>
                </a:solidFill>
                <a:latin typeface="Courier"/>
              </a:rPr>
              <a:t>+</a:t>
            </a:r>
            <a:r>
              <a:rPr sz="1800">
                <a:solidFill>
                  <a:srgbClr val="4070A0"/>
                </a:solidFill>
                <a:latin typeface="Courier"/>
              </a:rPr>
              <a:t> </a:t>
            </a:r>
            <a:r>
              <a:rPr sz="1800">
                <a:latin typeface="Courier"/>
              </a:rPr>
              <a:t>sex </a:t>
            </a:r>
            <a:r>
              <a:rPr sz="1800">
                <a:solidFill>
                  <a:srgbClr val="666666"/>
                </a:solidFill>
                <a:latin typeface="Courier"/>
              </a:rPr>
              <a:t>+</a:t>
            </a:r>
            <a:r>
              <a:rPr sz="1800">
                <a:solidFill>
                  <a:srgbClr val="4070A0"/>
                </a:solidFill>
                <a:latin typeface="Courier"/>
              </a:rPr>
              <a:t> </a:t>
            </a:r>
            <a:r>
              <a:rPr sz="1800">
                <a:latin typeface="Courier"/>
              </a:rPr>
              <a:t>height </a:t>
            </a:r>
            <a:r>
              <a:rPr sz="1800">
                <a:solidFill>
                  <a:srgbClr val="666666"/>
                </a:solidFill>
                <a:latin typeface="Courier"/>
              </a:rPr>
              <a:t>+</a:t>
            </a:r>
            <a:r>
              <a:rPr sz="1800">
                <a:solidFill>
                  <a:srgbClr val="4070A0"/>
                </a:solidFill>
                <a:latin typeface="Courier"/>
              </a:rPr>
              <a:t> </a:t>
            </a:r>
            <a:r>
              <a:rPr sz="1800">
                <a:latin typeface="Courier"/>
              </a:rPr>
              <a:t>exercise, </a:t>
            </a:r>
            <a:r>
              <a:rPr sz="1800">
                <a:solidFill>
                  <a:srgbClr val="902000"/>
                </a:solidFill>
                <a:latin typeface="Courier"/>
              </a:rPr>
              <a:t>data =</a:t>
            </a:r>
            <a:r>
              <a:rPr sz="1800">
                <a:latin typeface="Courier"/>
              </a:rPr>
              <a:t> brfss)</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0</TotalTime>
  <Words>854</Words>
  <Application>Microsoft Macintosh PowerPoint</Application>
  <PresentationFormat>Widescreen</PresentationFormat>
  <Paragraphs>93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Calibri Light</vt:lpstr>
      <vt:lpstr>Cambria Math</vt:lpstr>
      <vt:lpstr>Courier</vt:lpstr>
      <vt:lpstr>Retrospect</vt:lpstr>
      <vt:lpstr>ALM Refresher</vt:lpstr>
      <vt:lpstr>Learning Objectives</vt:lpstr>
      <vt:lpstr>The Linear Model</vt:lpstr>
      <vt:lpstr>Example: Fruit consumption and weight</vt:lpstr>
      <vt:lpstr>Visualizing the relationship</vt:lpstr>
      <vt:lpstr>PowerPoint Presentation</vt:lpstr>
      <vt:lpstr>Modeling our Data</vt:lpstr>
      <vt:lpstr>Examining our results</vt:lpstr>
      <vt:lpstr>Multivariate linear model</vt:lpstr>
      <vt:lpstr>Results of multivariate model</vt:lpstr>
      <vt:lpstr>Evaluating estimates</vt:lpstr>
      <vt:lpstr>Interpreting estimates</vt:lpstr>
      <vt:lpstr>Evaluating the model</vt:lpstr>
      <vt:lpstr>Assumptions</vt:lpstr>
      <vt:lpstr>Checking linearity</vt:lpstr>
      <vt:lpstr>PowerPoint Presentation</vt:lpstr>
      <vt:lpstr>Checking indepedence</vt:lpstr>
      <vt:lpstr>Checking normality</vt:lpstr>
      <vt:lpstr>Checking homoscedasticity</vt:lpstr>
      <vt:lpstr>What to do when failing assumptions</vt:lpstr>
      <vt:lpstr>In-class Activity</vt:lpstr>
    </vt:vector>
  </TitlesOfParts>
  <LinksUpToDate>false</LinksUpToDate>
  <SharedDoc>false</SharedDoc>
  <HyperlinksChanged>false</HyperlinksChanged>
  <AppVersion>15.0000</AppVersion>
</Properties>
</file>

<file path=docProps/app0.xml><?xml version="1.0" encoding="utf-8"?>
<Properties xmlns="http://schemas.openxmlformats.org/officeDocument/2006/extended-properties" xmlns:vt="http://schemas.openxmlformats.org/officeDocument/2006/docPropsVTypes">
  <TotalTime>0</TotalTime>
  <Words>0</Words>
  <Application>Microsoft Macintosh PowerPoint</Application>
  <PresentationFormat>Widescreen</PresentationFormat>
  <Paragraphs>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ALM Refresher</dc:title>
  <dc:creator>Kyle A. Pitzer</dc:creator>
  <cp:keywords/>
  <cp:lastModifiedBy>Pitzer, Kyle</cp:lastModifiedBy>
  <cp:revision>1</cp:revision>
  <dcterms:created xsi:type="dcterms:W3CDTF">2020-02-11T15:41:39Z</dcterms:created>
  <dcterms:modified xsi:type="dcterms:W3CDTF">2020-02-11T15:47:32Z</dcterms:modified>
</cp:coreProperties>
</file>