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 showGuides="1">
      <p:cViewPr varScale="1">
        <p:scale>
          <a:sx n="83" d="100"/>
          <a:sy n="83" d="100"/>
        </p:scale>
        <p:origin x="2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cbi.nlm.nih.gov/pubmed/31899451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bloggers.com/a-small-introduction-to-the-rocr-package/" TargetMode="External" /><Relationship Id="rId3" Type="http://schemas.openxmlformats.org/officeDocument/2006/relationships/hyperlink" Target="https://www.youtube.com/watch?v=7eHumx3-xR0" TargetMode="External" /><Relationship Id="rId4" Type="http://schemas.openxmlformats.org/officeDocument/2006/relationships/hyperlink" Target="https://towardsdatascience.com/understanding-auc-roc-curve-68b2303cc9c5" TargetMode="External" /><Relationship Id="rId5" Type="http://schemas.openxmlformats.org/officeDocument/2006/relationships/hyperlink" Target="https://en.wikipedia.org/wiki/Receiver_operating_characteristic" TargetMode="External" /><Relationship Id="rId6" Type="http://schemas.openxmlformats.org/officeDocument/2006/relationships/hyperlink" Target="https://www.knime.com/blog/correcting-predicted-class-probabilities-in-imbalanced-datasets" TargetMode="External" /><Relationship Id="rId7" Type="http://schemas.openxmlformats.org/officeDocument/2006/relationships/hyperlink" Target="https://www.fharrell.com/post/classification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fharrell.com/post/classification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Six–Logistic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Kim</a:t>
            </a:r>
            <a:r>
              <a:rPr/>
              <a:t> </a:t>
            </a:r>
            <a:r>
              <a:rPr/>
              <a:t>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opiod misuse or not? </a:t>
            </a:r>
            <a:r>
              <a:rPr>
                <a:hlinkClick r:id="rId2"/>
              </a:rPr>
              <a:t>https://www.ncbi.nlm.nih.gov/pubmed/31899451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diabetes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BRFSS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#install.packages("tidyverse")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#install.packages("haven")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#install.packages("ROCR")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#install.packages("odds.n.ends")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(ROCR)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(odds.n.ends)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BRFSS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"https://raw.githubusercontent.com/kijohnson/ADA_Spring_2019/master/BRFSS2017_10percent_v2.csv"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#check type of variable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#look at number of observations per level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know/Not</a:t>
            </a:r>
            <a:r>
              <a:rPr/>
              <a:t> </a:t>
            </a:r>
            <a:r>
              <a:rPr/>
              <a:t>sure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Refused</a:t>
            </a:r>
            <a:r>
              <a:rPr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#make a binary diabetes variable categorizing diabetes into yes and no excluding individuals with other responses.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diabetes_binary[</a:t>
            </a:r>
            <a:br/>
            <a:r>
              <a:rPr sz="1800">
                <a:latin typeface="Courier"/>
              </a:rPr>
              <a:t> 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"No, pre-diabetes or borderline diabetes"</a:t>
            </a:r>
            <a:r>
              <a:rPr sz="1800">
                <a:latin typeface="Courier"/>
              </a:rPr>
              <a:t>]&lt;-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0 to those who responded no or no pre-diabetes/borderline to the diabetes question</a:t>
            </a:r>
            <a:br/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diabetes_binary[</a:t>
            </a:r>
            <a:br/>
            <a:r>
              <a:rPr sz="1800">
                <a:latin typeface="Courier"/>
              </a:rPr>
              <a:t> 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"Yes, but female told only during pregnancy"</a:t>
            </a:r>
            <a:r>
              <a:rPr sz="1800">
                <a:latin typeface="Courier"/>
              </a:rPr>
              <a:t>]&lt;-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1 to those who responded yes or yes during pregnancy to the diabetes question</a:t>
            </a:r>
            <a:br/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 Diabetes"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"Diabetes"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#check to make sure re-classification worked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#recoding BMI to 4 categories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18.5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18.5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#make BMI a factor variable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 to &lt;18.5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"18.5 to &lt;25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"25 to &lt;30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"&gt;=30 kg/m2"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#checking to make sure recode worked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bmi_cat, summary)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diabetes_binary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bmi_cat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#bmi_cat logistic model</a:t>
            </a:r>
            <a:br/>
            <a:r>
              <a:rPr sz="1800">
                <a:latin typeface="Courier"/>
              </a:rPr>
              <a:t>bmi_catLogit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bmi_cat,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(bmi_catLogit)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#calculate and print ORs and 95% CIs  </a:t>
            </a:r>
            <a:br/>
            <a:r>
              <a:rPr sz="1800">
                <a:latin typeface="Courier"/>
              </a:rPr>
              <a:t>  ORbmi_cat&lt;-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(bmi_catLogit),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(bmi_catLogit))) </a:t>
            </a:r>
            <a:br/>
            <a:r>
              <a:rPr sz="1800">
                <a:latin typeface="Courier"/>
              </a:rPr>
              <a:t>  ORbmi_cat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ORs and 95% CIs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vs. a</a:t>
            </a:r>
            <a:r>
              <a:rPr/>
              <a:t> </a:t>
            </a:r>
            <a:r>
              <a:rPr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(bmi_catLogit,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get probabilities, if you don't use it you will get log odds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(preds)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#the highest predicted probability of having diabetes (a 1) is 0.25. Since the cutoff for classifying something as a 1 in the odds.n.ends package by Dr. Harris is 0.5, we will get 0 predicted cases of diabetes using this model. This model would be terrible at classifying people with diabetes vs. not.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diabetes</a:t>
            </a:r>
            <a:r>
              <a:rPr/>
              <a:t> </a:t>
            </a:r>
            <a:r>
              <a:rPr/>
              <a:t>label,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diabetes,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(preds)</a:t>
            </a:r>
            <a:br/>
            <a:r>
              <a:rPr sz="1800">
                <a:latin typeface="Courier"/>
              </a:rPr>
              <a:t>xt2&lt;-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(xt,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#plot the distribution of the predicted probabilities for those with and without diabetes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xt2)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preds,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linetype=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(bmi_catLogit)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#This function will show us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Accuracy is akin to % agreement between the model predictions and the true values</a:t>
            </a:r>
          </a:p>
          <a:p>
            <a:pPr lvl="1"/>
            <a:r>
              <a:rPr/>
              <a:t>The accuracy of the above model is (0+35476)/41383=85.7%. It predicts all 0’s correctly (100% correct) and all 1’s incorrect (0% correct)</a:t>
            </a:r>
          </a:p>
          <a:p>
            <a:pPr lvl="1"/>
            <a:r>
              <a:rPr/>
              <a:t>Therefore, accuracy is not a good measure for the model’s performance and logistic doesn’t work well as a classifier when the prevalence of the event/outcome is low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sensitivity?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bmi_cont_logit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predicted probabilities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histogram of predicted probabilities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look at summary values from model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of sensitivity, specificity, positive and negative predictive values</a:t>
            </a:r>
          </a:p>
          <a:p>
            <a:pPr lvl="1"/>
            <a:r>
              <a:rPr/>
              <a:t>Understand distinction between use of logistic regression for risk prediction vs. classification</a:t>
            </a:r>
          </a:p>
          <a:p>
            <a:pPr lvl="1"/>
            <a:r>
              <a:rPr/>
              <a:t>Understand how ROC curves can be used to evaluate model classification performance</a:t>
            </a:r>
          </a:p>
          <a:p>
            <a:pPr lvl="1"/>
            <a:r>
              <a:rPr/>
              <a:t>Understand limitations of logistic as a classifier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predictors?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sensitivity?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bmi_cont_logit2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age and sex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(bmi_cont_logit2)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(bmi_cont_logit2,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predicted probabilities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histogram of predicted probabilities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look at summary values from model and get sensitivity and specificity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performance improves with a balanced dependent variable.</a:t>
            </a:r>
          </a:p>
          <a:p>
            <a:pPr lvl="1"/>
            <a:r>
              <a:rPr/>
              <a:t>We can balance by undersampling the majority class.</a:t>
            </a:r>
          </a:p>
          <a:p>
            <a:pPr lvl="1"/>
            <a:r>
              <a:rPr/>
              <a:t>Can we predict more 1’s at a cutoff for predicted probability of 0.5 the default for odds.n.ends (i.e. increase model sensitivity)?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#create new dataset with diabetes_binary= 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BRFSS_zero&lt;-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sample_n</a:t>
            </a:r>
            <a:r>
              <a:rPr sz="1800">
                <a:latin typeface="Courier"/>
              </a:rPr>
              <a:t>(BRFSS[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'No Diabetes'</a:t>
            </a:r>
            <a:r>
              <a:rPr sz="1800">
                <a:latin typeface="Courier"/>
              </a:rPr>
              <a:t>),],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6367</a:t>
            </a:r>
            <a:r>
              <a:rPr sz="1800">
                <a:latin typeface="Courier"/>
              </a:rPr>
              <a:t>,) </a:t>
            </a:r>
            <a:r>
              <a:rPr sz="1800" i="1">
                <a:solidFill>
                  <a:srgbClr val="60A0B0"/>
                </a:solidFill>
                <a:latin typeface="Courier"/>
              </a:rPr>
              <a:t># sample from non-Diabetes cases 1:1 as cases</a:t>
            </a:r>
            <a:br/>
            <a:br/>
            <a:r>
              <a:rPr sz="1800">
                <a:latin typeface="Courier"/>
              </a:rPr>
              <a:t>BRFSS_one&lt;-BRFSS[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'Diabetes'</a:t>
            </a:r>
            <a:r>
              <a:rPr sz="1800">
                <a:latin typeface="Courier"/>
              </a:rPr>
              <a:t>),]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diabetes cases conly</a:t>
            </a:r>
            <a:br/>
            <a:r>
              <a:rPr sz="1800">
                <a:latin typeface="Courier"/>
              </a:rPr>
              <a:t>BRFSS_balance&lt;-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rbind</a:t>
            </a:r>
            <a:r>
              <a:rPr sz="1800">
                <a:latin typeface="Courier"/>
              </a:rPr>
              <a:t>(BRFSS_zero,BRFSS_one) </a:t>
            </a:r>
            <a:r>
              <a:rPr sz="1800" i="1">
                <a:solidFill>
                  <a:srgbClr val="60A0B0"/>
                </a:solidFill>
                <a:latin typeface="Courier"/>
              </a:rPr>
              <a:t>#Combine these datasets by row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bmi_cont_logit_b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(bmi_cont_logit_b)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#get predicted probabilities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(bmi_cont_logit_b,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(bmi_cont_logit_b)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#create dataset with predicted probabilities and diabetes labels (true values)</a:t>
            </a:r>
            <a:br/>
            <a:r>
              <a:rPr sz="1800">
                <a:latin typeface="Courier"/>
              </a:rPr>
              <a:t>xt&lt;-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(preds)</a:t>
            </a:r>
            <a:br/>
            <a:r>
              <a:rPr sz="1800">
                <a:latin typeface="Courier"/>
              </a:rPr>
              <a:t>xt2&lt;-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(xt,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#plot distribution of predicted probabilities for diabetes and no diabetes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xt2)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preds,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linetype=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Receiver</a:t>
            </a:r>
            <a:r>
              <a:rPr/>
              <a:t> </a:t>
            </a:r>
            <a:r>
              <a:rPr/>
              <a:t>operating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ROC curves plot the true positive rate (aka sensitivity and recall) against the false positive rate (1-specificity) across predictive probability thresholds for classifying an observation as a 0 or a 1</a:t>
            </a:r>
            <a:br/>
          </a:p>
          <a:p>
            <a:pPr lvl="1"/>
            <a:r>
              <a:rPr/>
              <a:t>ROC curves give possible trade-offs between sensitivity and specificity for the logistic regression classifier</a:t>
            </a:r>
            <a:br/>
          </a:p>
          <a:p>
            <a:pPr lvl="1"/>
            <a:r>
              <a:rPr/>
              <a:t>We can use ROC curves to determine the threshold for the highest sensitivity and lowest false positive rate for the model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ROC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https://scikit-learn.org/stable/_images/sphx_glr_plot_roc_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Thresholds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we are using logistic regression as a classifier (training a model to have optimal validity (sensitivity and specificity) and then applying it to a test set for classifying observations with </a:t>
            </a:r>
            <a:r>
              <a:rPr i="1"/>
              <a:t>unknown true values</a:t>
            </a:r>
            <a:r>
              <a:rPr/>
              <a:t>, we can set a threshold for what predicted probabilities will classify someone as a 1 vs. a 0 (e.g. diabetes vs. no diabetes)</a:t>
            </a:r>
          </a:p>
          <a:p>
            <a:pPr lvl="1"/>
            <a:r>
              <a:rPr/>
              <a:t>The blue dashed line in the ROC curve figure is for different threshold values (predicted probabilities for classifying an observation as having the characteristic). Thresholds range range from 1 in the lower left corner (100% specific) to 0 in the upper right corner (100% sensitive)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ROC</a:t>
            </a:r>
            <a:r>
              <a:rPr/>
              <a:t> </a:t>
            </a:r>
            <a:r>
              <a:rPr/>
              <a:t>curves–we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ROCR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(bmi_cont_logit_b,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#get predicted probabilities from the model (bmi_catLogitb) and the actual values for diabetes from the BRFSS_balance dataset</a:t>
            </a:r>
            <a:br/>
            <a:br/>
            <a:r>
              <a:rPr sz="1800">
                <a:latin typeface="Courier"/>
              </a:rPr>
              <a:t>ROCR=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(preds),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 </a:t>
            </a:r>
            <a:r>
              <a:rPr sz="1800" i="1">
                <a:solidFill>
                  <a:srgbClr val="60A0B0"/>
                </a:solidFill>
                <a:latin typeface="Courier"/>
              </a:rPr>
              <a:t>#predicted probs, values of dependent variable. *Note need as.numeric specification for below</a:t>
            </a:r>
            <a:br/>
            <a:br/>
            <a:r>
              <a:rPr sz="1800">
                <a:latin typeface="Courier"/>
              </a:rPr>
              <a:t>perf=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</a:t>
            </a:r>
            <a:r>
              <a:rPr sz="1800">
                <a:solidFill>
                  <a:srgbClr val="4070A0"/>
                </a:solidFill>
                <a:latin typeface="Courier"/>
              </a:rPr>
              <a:t>"tpr"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"fpr"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trp is what to plot on y axis and fpr is what to plot on x axis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(perf, </a:t>
            </a:r>
            <a:r>
              <a:rPr sz="1800">
                <a:solidFill>
                  <a:srgbClr val="902000"/>
                </a:solidFill>
                <a:latin typeface="Courier"/>
              </a:rPr>
              <a:t>colorsize=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print.cutoffs.at=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obtain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4070A0"/>
                </a:solidFill>
                <a:latin typeface="Courier"/>
              </a:rPr>
              <a:t>"sens"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"spec"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(ss)</a:t>
            </a:r>
            <a:br/>
            <a:r>
              <a:rPr sz="1800">
                <a:latin typeface="Courier"/>
              </a:rPr>
              <a:t>ssval&lt;-ss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alpha.values[[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which.max</a:t>
            </a:r>
            <a:r>
              <a:rPr sz="1800">
                <a:latin typeface="Courier"/>
              </a:rPr>
              <a:t>(ss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x.values[[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y.values[[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]])]</a:t>
            </a:r>
            <a:br/>
            <a:r>
              <a:rPr sz="1800">
                <a:latin typeface="Courier"/>
              </a:rPr>
              <a:t>ssval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0.5071659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“</a:t>
            </a:r>
            <a:r>
              <a:rPr/>
              <a:t>confusion</a:t>
            </a:r>
            <a:r>
              <a:rPr/>
              <a:t> </a:t>
            </a:r>
            <a:r>
              <a:rPr/>
              <a:t>matrix</a:t>
            </a:r>
            <a:r>
              <a:rPr/>
              <a:t>”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t=</a:t>
            </a:r>
            <a:r>
              <a:rPr sz="1800">
                <a:solidFill>
                  <a:srgbClr val="40A070"/>
                </a:solidFill>
                <a:latin typeface="Courier"/>
              </a:rPr>
              <a:t>0.5071659</a:t>
            </a:r>
            <a:br/>
            <a:r>
              <a:rPr sz="1800">
                <a:latin typeface="Courier"/>
              </a:rPr>
              <a:t>pred_class=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(preds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4070A0"/>
                </a:solidFill>
                <a:latin typeface="Courier"/>
              </a:rPr>
              <a:t>'Diabetes'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'No Diabetes'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addmargins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pred_class=</a:t>
            </a:r>
            <a:r>
              <a:rPr sz="1800">
                <a:latin typeface="Courier"/>
              </a:rPr>
              <a:t>pred_class,</a:t>
            </a:r>
            <a:r>
              <a:rPr sz="1800">
                <a:solidFill>
                  <a:srgbClr val="902000"/>
                </a:solidFill>
                <a:latin typeface="Courier"/>
              </a:rPr>
              <a:t>observed=</a:t>
            </a:r>
            <a:r>
              <a:rPr sz="1800">
                <a:latin typeface="Courier"/>
              </a:rPr>
              <a:t>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sensitivity=</a:t>
            </a:r>
            <a:r>
              <a:rPr sz="1800">
                <a:solidFill>
                  <a:srgbClr val="40A070"/>
                </a:solidFill>
                <a:latin typeface="Courier"/>
              </a:rPr>
              <a:t>4147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5907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#also known as recall</a:t>
            </a:r>
            <a:br/>
            <a:r>
              <a:rPr sz="1800">
                <a:latin typeface="Courier"/>
              </a:rPr>
              <a:t>sensitivity</a:t>
            </a:r>
            <a:br/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specificity=</a:t>
            </a:r>
            <a:r>
              <a:rPr sz="1800">
                <a:solidFill>
                  <a:srgbClr val="40A070"/>
                </a:solidFill>
                <a:latin typeface="Courier"/>
              </a:rPr>
              <a:t>3866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5859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specificity</a:t>
            </a:r>
            <a:br/>
            <a:br/>
            <a:r>
              <a:rPr sz="1800">
                <a:latin typeface="Courier"/>
              </a:rPr>
              <a:t>PPV=</a:t>
            </a:r>
            <a:r>
              <a:rPr sz="1800">
                <a:solidFill>
                  <a:srgbClr val="40A070"/>
                </a:solidFill>
                <a:latin typeface="Courier"/>
              </a:rPr>
              <a:t>4147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6140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#also known as precision</a:t>
            </a:r>
            <a:br/>
            <a:r>
              <a:rPr sz="1800">
                <a:latin typeface="Courier"/>
              </a:rPr>
              <a:t>PPV</a:t>
            </a:r>
            <a:br/>
            <a:br/>
            <a:r>
              <a:rPr sz="1800">
                <a:latin typeface="Courier"/>
              </a:rPr>
              <a:t>accuracy=(</a:t>
            </a:r>
            <a:r>
              <a:rPr sz="1800">
                <a:solidFill>
                  <a:srgbClr val="40A070"/>
                </a:solidFill>
                <a:latin typeface="Courier"/>
              </a:rPr>
              <a:t>4147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3866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11766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accuracy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(AUC)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AUC tells us how good our model is at distinguishing between classes</a:t>
            </a:r>
          </a:p>
          <a:p>
            <a:pPr lvl="1"/>
            <a:r>
              <a:rPr/>
              <a:t>It tells us the probability that a randomly chosen true positive case will be ranked higher than a randomly chosen negative case</a:t>
            </a:r>
          </a:p>
          <a:p>
            <a:pPr lvl="1"/>
            <a:r>
              <a:rPr/>
              <a:t>The higher the AUC, the better it is at predicting 1’s (or determining patients with diabetes vs. without diabetes)</a:t>
            </a:r>
          </a:p>
          <a:p>
            <a:pPr lvl="1"/>
            <a:r>
              <a:rPr/>
              <a:t>An AUC of 0.5 means you could just as well flip a coin to determine who has diabetes and who does not AUC=1 AUC=0.7 AUC=0.5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validity?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ability of a test to distinguish between who has a disease and who does not (Xzklo and Nieto)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AUC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auc.perf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902000"/>
                </a:solidFill>
                <a:latin typeface="Courier"/>
              </a:rPr>
              <a:t>measure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"auc"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auc.perf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y.values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AUC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bmi_cont_logitc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income,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(bmi_cont_logitc)</a:t>
            </a:r>
            <a:br/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(bmi_cont_logitc,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ROCR=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(preds),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 </a:t>
            </a:r>
            <a:r>
              <a:rPr sz="1800" i="1">
                <a:solidFill>
                  <a:srgbClr val="60A0B0"/>
                </a:solidFill>
                <a:latin typeface="Courier"/>
              </a:rPr>
              <a:t>#predicted probs, values of dependent variable</a:t>
            </a:r>
            <a:br/>
            <a:br/>
            <a:r>
              <a:rPr sz="1800">
                <a:latin typeface="Courier"/>
              </a:rPr>
              <a:t>auc.perf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902000"/>
                </a:solidFill>
                <a:latin typeface="Courier"/>
              </a:rPr>
              <a:t>measure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"auc"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auc.perf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y.values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problems in public health are multifactorial and rare leading to unbalanced samples (where classification requires balancing to perform at acceptable levels of sensitivity and specificity)</a:t>
            </a:r>
          </a:p>
          <a:p>
            <a:pPr lvl="1"/>
            <a:r>
              <a:rPr/>
              <a:t>Training a model using an artificially balanced sample may not be generalizable to a test set</a:t>
            </a:r>
          </a:p>
          <a:p>
            <a:pPr lvl="1"/>
            <a:r>
              <a:rPr/>
              <a:t>Difficult to predict whether something is or is not when risk factors are weak–better to use logistic regression to estimate risk or the probability of developing an outcome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https://www.r-bloggers.com/a-small-introduction-to-the-rocr-package/</a:t>
            </a:r>
            <a:r>
              <a:rPr/>
              <a:t> </a:t>
            </a:r>
            <a:r>
              <a:rPr>
                <a:hlinkClick r:id="rId3"/>
              </a:rPr>
              <a:t>https://www.youtube.com/watch?v=7eHumx3-xR0</a:t>
            </a:r>
            <a:r>
              <a:rPr/>
              <a:t> </a:t>
            </a:r>
            <a:r>
              <a:rPr>
                <a:hlinkClick r:id="rId4"/>
              </a:rPr>
              <a:t>https://towardsdatascience.com/understanding-auc-roc-curve-68b2303cc9c5</a:t>
            </a:r>
            <a:r>
              <a:rPr/>
              <a:t> </a:t>
            </a:r>
            <a:r>
              <a:rPr>
                <a:hlinkClick r:id="rId5"/>
              </a:rPr>
              <a:t>https://en.wikipedia.org/wiki/Receiver_operating_characteristic</a:t>
            </a:r>
            <a:r>
              <a:rPr/>
              <a:t> </a:t>
            </a:r>
            <a:r>
              <a:rPr>
                <a:hlinkClick r:id="rId6"/>
              </a:rPr>
              <a:t>https://www.knime.com/blog/correcting-predicted-class-probabilities-in-imbalanced-datasets</a:t>
            </a:r>
            <a:r>
              <a:rPr/>
              <a:t> </a:t>
            </a:r>
            <a:r>
              <a:rPr>
                <a:hlinkClick r:id="rId7"/>
              </a:rPr>
              <a:t>https://www.fharrell.com/post/classification/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set-up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</a:p>
        </p:txBody>
      </p:sp>
      <p:pic>
        <p:nvPicPr>
          <p:cNvPr descr="Validity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PV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Predictive</a:t>
            </a:r>
            <a:r>
              <a:rPr/>
              <a:t> </a:t>
            </a:r>
            <a:r>
              <a:rPr/>
              <a:t>values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Cutpoints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</a:p>
        </p:txBody>
      </p:sp>
      <p:pic>
        <p:nvPicPr>
          <p:cNvPr descr="Validity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803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Thresholds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vs. 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Prediction</a:t>
            </a:r>
            <a:r>
              <a:rPr/>
              <a:t> is a tendency (probablistic) of whether a condition or set of conditions poses a higher or lower risk of a characteristic</a:t>
            </a:r>
            <a:br/>
          </a:p>
          <a:p>
            <a:pPr lvl="1"/>
            <a:r>
              <a:rPr b="1"/>
              <a:t>Classification</a:t>
            </a:r>
            <a:r>
              <a:rPr/>
              <a:t> is a decision of whether a condition or set of conditions indicates a a characteristic or not</a:t>
            </a:r>
            <a:br/>
          </a:p>
          <a:p>
            <a:pPr lvl="1"/>
            <a:r>
              <a:rPr/>
              <a:t>In epidemiology and biostatistics, most of our work deals with prediction or associations rather than classification</a:t>
            </a:r>
            <a:br/>
          </a:p>
          <a:p>
            <a:pPr lvl="1"/>
            <a:r>
              <a:rPr/>
              <a:t>“When close calls are possible, or when there is inherent randomness to the outcomes, probability estimates are called for.” (</a:t>
            </a:r>
            <a:r>
              <a:rPr>
                <a:hlinkClick r:id="rId2"/>
              </a:rPr>
              <a:t>https://www.fharrell.com/post/classification/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use a logistic regression model to help distinguish between those who have a characteristic and those who do not have a characteristic</a:t>
            </a:r>
          </a:p>
          <a:p>
            <a:pPr lvl="1"/>
            <a:r>
              <a:rPr/>
              <a:t>In this case we are using it as a classifier rather than a model to estimate associations between an exposure and an outcome</a:t>
            </a:r>
          </a:p>
          <a:p>
            <a:pPr lvl="1"/>
            <a:r>
              <a:rPr/>
              <a:t>We can evaluate the validity of the model using different measures including sensitivity, specificity, PPV, accuracy, Receiver operating characteristic curves (ROC) and AUC values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pic>
        <p:nvPicPr>
          <p:cNvPr descr="https://miro.medium.com/max/1840/1*hsyCZOYoGrX6BJsj4Lgrh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816100"/>
            <a:ext cx="88265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Spam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Six–Logistic regression as a classifier</dc:title>
  <dc:creator>Kim Johnson</dc:creator>
  <cp:keywords/>
  <dcterms:created xsi:type="dcterms:W3CDTF">2020-02-20T02:29:41Z</dcterms:created>
  <dcterms:modified xsi:type="dcterms:W3CDTF">2020-02-20T02:29:41Z</dcterms:modified>
</cp:coreProperties>
</file>