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2" r:id="rId3"/>
    <p:sldId id="264" r:id="rId4"/>
    <p:sldId id="272" r:id="rId5"/>
    <p:sldId id="277" r:id="rId6"/>
    <p:sldId id="278" r:id="rId7"/>
    <p:sldId id="273" r:id="rId8"/>
    <p:sldId id="276" r:id="rId9"/>
    <p:sldId id="279" r:id="rId10"/>
    <p:sldId id="280" r:id="rId11"/>
    <p:sldId id="281" r:id="rId12"/>
    <p:sldId id="282" r:id="rId13"/>
    <p:sldId id="283" r:id="rId14"/>
    <p:sldId id="270" r:id="rId15"/>
    <p:sldId id="284" r:id="rId16"/>
    <p:sldId id="285" r:id="rId17"/>
    <p:sldId id="287" r:id="rId18"/>
    <p:sldId id="288" r:id="rId19"/>
    <p:sldId id="292" r:id="rId20"/>
    <p:sldId id="286" r:id="rId21"/>
    <p:sldId id="289" r:id="rId22"/>
    <p:sldId id="290" r:id="rId23"/>
    <p:sldId id="293" r:id="rId24"/>
    <p:sldId id="291" r:id="rId25"/>
    <p:sldId id="294" r:id="rId26"/>
    <p:sldId id="295" r:id="rId27"/>
    <p:sldId id="271" r:id="rId28"/>
    <p:sldId id="296" r:id="rId29"/>
    <p:sldId id="297" r:id="rId30"/>
    <p:sldId id="298" r:id="rId31"/>
    <p:sldId id="299" r:id="rId32"/>
  </p:sldIdLst>
  <p:sldSz cx="9144000" cy="6858000" type="screen4x3"/>
  <p:notesSz cx="6858000" cy="9144000"/>
  <p:embeddedFontLst>
    <p:embeddedFont>
      <p:font typeface="맑은 고딕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2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27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4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664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84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91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25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84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329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458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84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B74E-8756-4533-9CA5-38040EBBC786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379D-6653-4E88-A557-FE16C676EE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447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557" y="-1251520"/>
            <a:ext cx="1268930" cy="32348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4515" y="-963488"/>
            <a:ext cx="2097528" cy="38126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5767" y="-255343"/>
            <a:ext cx="598673" cy="15261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19" y="-242317"/>
            <a:ext cx="830873" cy="211814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-1617439"/>
            <a:ext cx="1268930" cy="3234877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67548" y="3398817"/>
            <a:ext cx="5877697" cy="936104"/>
          </a:xfrm>
        </p:spPr>
        <p:txBody>
          <a:bodyPr>
            <a:norm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portpolio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24" name="제목 22"/>
          <p:cNvSpPr txBox="1">
            <a:spLocks/>
          </p:cNvSpPr>
          <p:nvPr/>
        </p:nvSpPr>
        <p:spPr>
          <a:xfrm>
            <a:off x="3544143" y="5445224"/>
            <a:ext cx="587769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7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747976"/>
            <a:ext cx="6753322" cy="2232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286" y="3068859"/>
            <a:ext cx="795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replyList</a:t>
            </a:r>
            <a:r>
              <a:rPr lang="ko-KR" altLang="en-US" dirty="0">
                <a:solidFill>
                  <a:schemeClr val="bg1"/>
                </a:solidFill>
              </a:rPr>
              <a:t>로 받아와서 각 값들 출력</a:t>
            </a:r>
            <a:r>
              <a:rPr lang="en-US" altLang="ko-KR" dirty="0">
                <a:solidFill>
                  <a:schemeClr val="bg1"/>
                </a:solidFill>
              </a:rPr>
              <a:t>, qna.js </a:t>
            </a:r>
            <a:r>
              <a:rPr lang="ko-KR" altLang="en-US" dirty="0">
                <a:solidFill>
                  <a:schemeClr val="bg1"/>
                </a:solidFill>
              </a:rPr>
              <a:t>연결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게시글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댓글 수정 시 </a:t>
            </a:r>
            <a:r>
              <a:rPr lang="en-US" altLang="ko-KR" dirty="0" err="1">
                <a:solidFill>
                  <a:schemeClr val="bg1"/>
                </a:solidFill>
              </a:rPr>
              <a:t>QnaController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안에서 게시글과 댓글 둘 다 처리하므로 따로 페이지 이동없이 한페이지 내에서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286" y="4100750"/>
            <a:ext cx="5938439" cy="22484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44208" y="4217127"/>
            <a:ext cx="2424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NowUser</a:t>
            </a:r>
            <a:r>
              <a:rPr lang="ko-KR" altLang="en-US" dirty="0">
                <a:solidFill>
                  <a:schemeClr val="bg1"/>
                </a:solidFill>
              </a:rPr>
              <a:t>값이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ko-KR" altLang="en-US" dirty="0" err="1">
                <a:solidFill>
                  <a:schemeClr val="bg1"/>
                </a:solidFill>
              </a:rPr>
              <a:t>아닐때</a:t>
            </a:r>
            <a:r>
              <a:rPr lang="ko-KR" altLang="en-US" dirty="0">
                <a:solidFill>
                  <a:schemeClr val="bg1"/>
                </a:solidFill>
              </a:rPr>
              <a:t> 댓글등록 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NowUser</a:t>
            </a:r>
            <a:r>
              <a:rPr lang="ko-KR" altLang="en-US" dirty="0">
                <a:solidFill>
                  <a:schemeClr val="bg1"/>
                </a:solidFill>
              </a:rPr>
              <a:t>값이 </a:t>
            </a:r>
            <a:r>
              <a:rPr lang="en-US" altLang="ko-KR" dirty="0">
                <a:solidFill>
                  <a:schemeClr val="bg1"/>
                </a:solidFill>
              </a:rPr>
              <a:t>id</a:t>
            </a:r>
            <a:r>
              <a:rPr lang="ko-KR" altLang="en-US" dirty="0">
                <a:solidFill>
                  <a:schemeClr val="bg1"/>
                </a:solidFill>
              </a:rPr>
              <a:t>값과 같은 경우 게시글 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26242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48726" y="908720"/>
            <a:ext cx="5518902" cy="874383"/>
            <a:chOff x="395536" y="3356992"/>
            <a:chExt cx="5518902" cy="87438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3356992"/>
              <a:ext cx="5518902" cy="43204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36" y="3789040"/>
              <a:ext cx="5518902" cy="44233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106336" y="2121841"/>
            <a:ext cx="4498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각 버튼 값에 </a:t>
            </a:r>
            <a:r>
              <a:rPr lang="en-US" altLang="ko-KR" dirty="0">
                <a:solidFill>
                  <a:schemeClr val="bg1"/>
                </a:solidFill>
              </a:rPr>
              <a:t>id</a:t>
            </a:r>
            <a:r>
              <a:rPr lang="ko-KR" altLang="en-US" dirty="0">
                <a:solidFill>
                  <a:schemeClr val="bg1"/>
                </a:solidFill>
              </a:rPr>
              <a:t>값을 주고 </a:t>
            </a:r>
            <a:r>
              <a:rPr lang="en-US" altLang="ko-KR" dirty="0">
                <a:solidFill>
                  <a:schemeClr val="bg1"/>
                </a:solidFill>
              </a:rPr>
              <a:t>show, hide </a:t>
            </a:r>
            <a:r>
              <a:rPr lang="ko-KR" altLang="en-US" dirty="0">
                <a:solidFill>
                  <a:schemeClr val="bg1"/>
                </a:solidFill>
              </a:rPr>
              <a:t>처리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댓글 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취소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 가능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726" y="1988840"/>
            <a:ext cx="3592019" cy="13801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726" y="3578686"/>
            <a:ext cx="3076005" cy="19219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6313" y="3595311"/>
            <a:ext cx="3336432" cy="1804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5626896"/>
            <a:ext cx="674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게시글 수정 시 </a:t>
            </a:r>
            <a:r>
              <a:rPr lang="en-US" altLang="ko-KR" dirty="0" err="1">
                <a:solidFill>
                  <a:schemeClr val="bg1"/>
                </a:solidFill>
              </a:rPr>
              <a:t>qnaPreEdit</a:t>
            </a:r>
            <a:r>
              <a:rPr lang="ko-KR" altLang="en-US" dirty="0">
                <a:solidFill>
                  <a:schemeClr val="bg1"/>
                </a:solidFill>
              </a:rPr>
              <a:t>에서 데이터 값을 </a:t>
            </a:r>
            <a:r>
              <a:rPr lang="en-US" altLang="ko-KR" dirty="0">
                <a:solidFill>
                  <a:schemeClr val="bg1"/>
                </a:solidFill>
              </a:rPr>
              <a:t>id</a:t>
            </a:r>
            <a:r>
              <a:rPr lang="ko-KR" altLang="en-US" dirty="0">
                <a:solidFill>
                  <a:schemeClr val="bg1"/>
                </a:solidFill>
              </a:rPr>
              <a:t>값으로 가져오고 실제 데이터 저장은 </a:t>
            </a:r>
            <a:r>
              <a:rPr lang="en-US" altLang="ko-KR" dirty="0" err="1">
                <a:solidFill>
                  <a:schemeClr val="bg1"/>
                </a:solidFill>
              </a:rPr>
              <a:t>qnaEdit</a:t>
            </a:r>
            <a:r>
              <a:rPr lang="ko-KR" altLang="en-US" dirty="0">
                <a:solidFill>
                  <a:schemeClr val="bg1"/>
                </a:solidFill>
              </a:rPr>
              <a:t>에서 실행</a:t>
            </a:r>
          </a:p>
        </p:txBody>
      </p:sp>
    </p:spTree>
    <p:extLst>
      <p:ext uri="{BB962C8B-B14F-4D97-AF65-F5344CB8AC3E}">
        <p14:creationId xmlns:p14="http://schemas.microsoft.com/office/powerpoint/2010/main" xmlns="" val="11804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024" y="1465366"/>
            <a:ext cx="7308304" cy="1568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227" y="741185"/>
            <a:ext cx="5481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영화관 메인</a:t>
            </a:r>
            <a:r>
              <a:rPr lang="en-US" altLang="ko-KR" sz="3000" b="1" dirty="0">
                <a:solidFill>
                  <a:schemeClr val="bg1"/>
                </a:solidFill>
              </a:rPr>
              <a:t>(</a:t>
            </a:r>
            <a:r>
              <a:rPr lang="en-US" altLang="ko-KR" sz="3000" b="1" dirty="0" err="1">
                <a:solidFill>
                  <a:schemeClr val="bg1"/>
                </a:solidFill>
              </a:rPr>
              <a:t>Theater.jsp</a:t>
            </a:r>
            <a:r>
              <a:rPr lang="en-US" altLang="ko-KR" sz="3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227" y="3353297"/>
            <a:ext cx="4560442" cy="26878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2806" y="3353297"/>
            <a:ext cx="3753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Theater.js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Ajax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Json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형식으로 </a:t>
            </a: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err="1">
                <a:solidFill>
                  <a:schemeClr val="bg1"/>
                </a:solidFill>
              </a:rPr>
              <a:t>받아옴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도시이름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지역이름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영화관이름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영화관종류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좌석개수 출력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이벤트 발생 시 </a:t>
            </a:r>
            <a:r>
              <a:rPr lang="en-US" altLang="ko-KR" dirty="0" err="1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출력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화살표: 오른쪽 11"/>
          <p:cNvSpPr/>
          <p:nvPr/>
        </p:nvSpPr>
        <p:spPr>
          <a:xfrm>
            <a:off x="4795562" y="3334757"/>
            <a:ext cx="293851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921728" y="5517232"/>
            <a:ext cx="2082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021074" y="5467357"/>
            <a:ext cx="20849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39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60410"/>
            <a:ext cx="6025309" cy="2601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영화관 </a:t>
            </a:r>
            <a:r>
              <a:rPr lang="en-US" altLang="ko-KR" sz="3000" b="1" dirty="0">
                <a:solidFill>
                  <a:schemeClr val="bg1"/>
                </a:solidFill>
              </a:rPr>
              <a:t>Controller(TheaterController.java)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245125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 </a:t>
            </a:r>
            <a:r>
              <a:rPr lang="en-US" altLang="ko-KR" dirty="0">
                <a:solidFill>
                  <a:schemeClr val="bg1"/>
                </a:solidFill>
              </a:rPr>
              <a:t>Dao</a:t>
            </a:r>
            <a:r>
              <a:rPr lang="ko-KR" altLang="en-US" dirty="0">
                <a:solidFill>
                  <a:schemeClr val="bg1"/>
                </a:solidFill>
              </a:rPr>
              <a:t>단에서 </a:t>
            </a:r>
            <a:r>
              <a:rPr lang="en-US" altLang="ko-KR" dirty="0" err="1">
                <a:solidFill>
                  <a:schemeClr val="bg1"/>
                </a:solidFill>
              </a:rPr>
              <a:t>dbSelectIntoByLname</a:t>
            </a:r>
            <a:r>
              <a:rPr lang="ko-KR" altLang="en-US" dirty="0">
                <a:solidFill>
                  <a:schemeClr val="bg1"/>
                </a:solidFill>
              </a:rPr>
              <a:t>으로 </a:t>
            </a:r>
            <a:r>
              <a:rPr lang="ko-KR" altLang="en-US" dirty="0" err="1">
                <a:solidFill>
                  <a:schemeClr val="bg1"/>
                </a:solidFill>
              </a:rPr>
              <a:t>도시이름값을</a:t>
            </a:r>
            <a:r>
              <a:rPr lang="ko-KR" altLang="en-US" dirty="0">
                <a:solidFill>
                  <a:schemeClr val="bg1"/>
                </a:solidFill>
              </a:rPr>
              <a:t> 받음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② </a:t>
            </a:r>
            <a:r>
              <a:rPr lang="en-US" altLang="ko-KR" dirty="0" err="1">
                <a:solidFill>
                  <a:schemeClr val="bg1"/>
                </a:solidFill>
              </a:rPr>
              <a:t>Json</a:t>
            </a:r>
            <a:r>
              <a:rPr lang="en-US" altLang="ko-KR" dirty="0">
                <a:solidFill>
                  <a:schemeClr val="bg1"/>
                </a:solidFill>
              </a:rPr>
              <a:t> = Ajax </a:t>
            </a:r>
            <a:r>
              <a:rPr lang="ko-KR" altLang="en-US" dirty="0">
                <a:solidFill>
                  <a:schemeClr val="bg1"/>
                </a:solidFill>
              </a:rPr>
              <a:t>데이터를 주고 받음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SelectIntoByLname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	  </a:t>
            </a:r>
            <a:r>
              <a:rPr lang="ko-KR" altLang="en-US" dirty="0">
                <a:solidFill>
                  <a:schemeClr val="bg1"/>
                </a:solidFill>
              </a:rPr>
              <a:t>주고 받음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32827" y="2348880"/>
            <a:ext cx="3689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85451" y="2242394"/>
            <a:ext cx="58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76237" y="2603475"/>
            <a:ext cx="5224575" cy="851004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1659" y="2568182"/>
            <a:ext cx="58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923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8" name="직각 삼각형 7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28" y="980329"/>
            <a:ext cx="4482521" cy="459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4041" y="931791"/>
            <a:ext cx="4409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명 </a:t>
            </a:r>
            <a:r>
              <a:rPr lang="en-US" altLang="ko-KR" dirty="0">
                <a:solidFill>
                  <a:schemeClr val="bg1"/>
                </a:solidFill>
              </a:rPr>
              <a:t>: THE MONT BLANC HOTEL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참 여 인 원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소 요 일 수 </a:t>
            </a:r>
            <a:r>
              <a:rPr lang="en-US" altLang="ko-KR" smtClean="0">
                <a:solidFill>
                  <a:schemeClr val="bg1"/>
                </a:solidFill>
              </a:rPr>
              <a:t>: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 발 환 경</a:t>
            </a:r>
            <a:r>
              <a:rPr lang="en-US" altLang="ko-KR" dirty="0">
                <a:solidFill>
                  <a:schemeClr val="bg1"/>
                </a:solidFill>
              </a:rPr>
              <a:t>: JDK 9.0, Eclipse, Apache Tomcat 9.0, Oracle 11g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담 당 업 무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예약하기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예약확인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예약관리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예약취소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업 무 내 용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이미 예약이 되어 있는 방 번호 생성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예약불가능 방 확인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선택한 날짜에 예약이 가능한 방 번호 생성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날짜 기준 확인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선택한 날짜에 예약이 가능한 방 중 예약이 가능한 방의 타입을 선택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방 타입 기준 확인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날짜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방 종류 모두 신규 예약이 가능한 방 소트 후 실제 예약 데이터 삽입하는 </a:t>
            </a:r>
            <a:r>
              <a:rPr lang="en-US" altLang="ko-KR" dirty="0">
                <a:solidFill>
                  <a:schemeClr val="bg1"/>
                </a:solidFill>
              </a:rPr>
              <a:t>SQL Query 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9103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Reservation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032" y="1462754"/>
            <a:ext cx="5126362" cy="29743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36096" y="1313129"/>
            <a:ext cx="3393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Reservation </a:t>
            </a:r>
            <a:r>
              <a:rPr lang="ko-KR" altLang="en-US" dirty="0">
                <a:solidFill>
                  <a:schemeClr val="bg1"/>
                </a:solidFill>
              </a:rPr>
              <a:t>예약하기 </a:t>
            </a:r>
            <a:r>
              <a:rPr lang="ko-KR" altLang="en-US" dirty="0" err="1">
                <a:solidFill>
                  <a:schemeClr val="bg1"/>
                </a:solidFill>
              </a:rPr>
              <a:t>메인화면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Step1 : </a:t>
            </a:r>
            <a:r>
              <a:rPr lang="en-US" altLang="ko-KR" dirty="0" err="1">
                <a:solidFill>
                  <a:schemeClr val="bg1"/>
                </a:solidFill>
              </a:rPr>
              <a:t>Jqurey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Datepicker</a:t>
            </a:r>
            <a:r>
              <a:rPr lang="ko-KR" altLang="en-US" dirty="0">
                <a:solidFill>
                  <a:schemeClr val="bg1"/>
                </a:solidFill>
              </a:rPr>
              <a:t>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사용해서 입실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퇴실 </a:t>
            </a:r>
            <a:r>
              <a:rPr lang="ko-KR" altLang="en-US" dirty="0" err="1">
                <a:solidFill>
                  <a:schemeClr val="bg1"/>
                </a:solidFill>
              </a:rPr>
              <a:t>날짜값</a:t>
            </a:r>
            <a:r>
              <a:rPr lang="ko-KR" altLang="en-US" dirty="0">
                <a:solidFill>
                  <a:schemeClr val="bg1"/>
                </a:solidFill>
              </a:rPr>
              <a:t> 설정 후 숙박일수 계산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숙박인원 설정 후 예약진행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클릭 시 인원수에 맞는 방 선택가능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Step2 : </a:t>
            </a:r>
            <a:r>
              <a:rPr lang="ko-KR" altLang="en-US" dirty="0">
                <a:solidFill>
                  <a:schemeClr val="bg1"/>
                </a:solidFill>
              </a:rPr>
              <a:t>방 선택 후 예약정보를 화면에 출력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최종예약 선택가능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Step3 : </a:t>
            </a:r>
            <a:r>
              <a:rPr lang="ko-KR" altLang="en-US" dirty="0">
                <a:solidFill>
                  <a:schemeClr val="bg1"/>
                </a:solidFill>
              </a:rPr>
              <a:t>예약성공 화면 출력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예약확인 페이지로 </a:t>
            </a:r>
            <a:r>
              <a:rPr lang="ko-KR" altLang="en-US" dirty="0" err="1">
                <a:solidFill>
                  <a:schemeClr val="bg1"/>
                </a:solidFill>
              </a:rPr>
              <a:t>넘어감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105" y="4897749"/>
            <a:ext cx="4903975" cy="259443"/>
          </a:xfrm>
          <a:prstGeom prst="rect">
            <a:avLst/>
          </a:prstGeom>
        </p:spPr>
      </p:pic>
      <p:sp>
        <p:nvSpPr>
          <p:cNvPr id="16" name="화살표: 아래쪽 15"/>
          <p:cNvSpPr/>
          <p:nvPr/>
        </p:nvSpPr>
        <p:spPr>
          <a:xfrm>
            <a:off x="2644150" y="5156933"/>
            <a:ext cx="327309" cy="3273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105" y="5607054"/>
            <a:ext cx="713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메인화면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calendar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예약진행 시 </a:t>
            </a:r>
            <a:r>
              <a:rPr lang="en-US" altLang="ko-KR" dirty="0">
                <a:solidFill>
                  <a:schemeClr val="bg1"/>
                </a:solidFill>
              </a:rPr>
              <a:t>Reservation </a:t>
            </a:r>
            <a:r>
              <a:rPr lang="ko-KR" altLang="en-US" dirty="0">
                <a:solidFill>
                  <a:schemeClr val="bg1"/>
                </a:solidFill>
              </a:rPr>
              <a:t>예약하기 </a:t>
            </a:r>
            <a:r>
              <a:rPr lang="en-US" altLang="ko-KR" dirty="0">
                <a:solidFill>
                  <a:schemeClr val="bg1"/>
                </a:solidFill>
              </a:rPr>
              <a:t>Step1</a:t>
            </a:r>
            <a:r>
              <a:rPr lang="ko-KR" altLang="en-US" dirty="0">
                <a:solidFill>
                  <a:schemeClr val="bg1"/>
                </a:solidFill>
              </a:rPr>
              <a:t>으로 데이터 값을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가지고 </a:t>
            </a:r>
            <a:r>
              <a:rPr lang="ko-KR" altLang="en-US" dirty="0" err="1">
                <a:solidFill>
                  <a:schemeClr val="bg1"/>
                </a:solidFill>
              </a:rPr>
              <a:t>넘어감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아래 코드는 </a:t>
            </a:r>
            <a:r>
              <a:rPr lang="en-US" altLang="ko-KR" dirty="0">
                <a:solidFill>
                  <a:schemeClr val="bg1"/>
                </a:solidFill>
              </a:rPr>
              <a:t>calendar </a:t>
            </a:r>
            <a:r>
              <a:rPr lang="ko-KR" altLang="en-US" dirty="0">
                <a:solidFill>
                  <a:schemeClr val="bg1"/>
                </a:solidFill>
              </a:rPr>
              <a:t>값이 </a:t>
            </a:r>
            <a:r>
              <a:rPr lang="en-US" altLang="ko-KR" dirty="0">
                <a:solidFill>
                  <a:schemeClr val="bg1"/>
                </a:solidFill>
              </a:rPr>
              <a:t>Step1</a:t>
            </a:r>
            <a:r>
              <a:rPr lang="ko-KR" altLang="en-US" dirty="0">
                <a:solidFill>
                  <a:schemeClr val="bg1"/>
                </a:solidFill>
              </a:rPr>
              <a:t>으로 넘어가는 코드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820" y="6552660"/>
            <a:ext cx="6543452" cy="1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00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6493" y="1259468"/>
            <a:ext cx="4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5749" y="3025947"/>
            <a:ext cx="4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②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843" y="1538350"/>
            <a:ext cx="5748902" cy="1512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Reservation(DBSQL.java)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1926" y="3220534"/>
            <a:ext cx="3672830" cy="22629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8968" y="3513588"/>
            <a:ext cx="4406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Reservation DBSQL Flow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① Query</a:t>
            </a:r>
            <a:r>
              <a:rPr lang="ko-KR" altLang="en-US" dirty="0">
                <a:solidFill>
                  <a:schemeClr val="bg1"/>
                </a:solidFill>
              </a:rPr>
              <a:t>문에 있는 각 입실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퇴실 날짜 비교 후 이미 예약이 되어 있는 방 번호 생성 </a:t>
            </a:r>
            <a:r>
              <a:rPr lang="en-US" altLang="ko-KR" dirty="0">
                <a:solidFill>
                  <a:schemeClr val="bg1"/>
                </a:solidFill>
              </a:rPr>
              <a:t>= no </a:t>
            </a:r>
            <a:r>
              <a:rPr lang="en-US" altLang="ko-KR" dirty="0" err="1">
                <a:solidFill>
                  <a:schemeClr val="bg1"/>
                </a:solidFill>
              </a:rPr>
              <a:t>ArrayList</a:t>
            </a:r>
            <a:r>
              <a:rPr lang="ko-KR" altLang="en-US" dirty="0">
                <a:solidFill>
                  <a:schemeClr val="bg1"/>
                </a:solidFill>
              </a:rPr>
              <a:t>에 저장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예약불가능 방 확인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② </a:t>
            </a:r>
            <a:r>
              <a:rPr lang="ko-KR" altLang="en-US" dirty="0">
                <a:solidFill>
                  <a:schemeClr val="bg1"/>
                </a:solidFill>
              </a:rPr>
              <a:t>선택한 날짜에 예약이 가능한 방 번호 생성 </a:t>
            </a:r>
            <a:r>
              <a:rPr lang="en-US" altLang="ko-KR" dirty="0">
                <a:solidFill>
                  <a:schemeClr val="bg1"/>
                </a:solidFill>
              </a:rPr>
              <a:t>= ok </a:t>
            </a:r>
            <a:r>
              <a:rPr lang="en-US" altLang="ko-KR" dirty="0" err="1">
                <a:solidFill>
                  <a:schemeClr val="bg1"/>
                </a:solidFill>
              </a:rPr>
              <a:t>ArrayList</a:t>
            </a:r>
            <a:r>
              <a:rPr lang="ko-KR" altLang="en-US" dirty="0">
                <a:solidFill>
                  <a:schemeClr val="bg1"/>
                </a:solidFill>
              </a:rPr>
              <a:t>에 저장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날짜 기준 확인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607" y="850407"/>
            <a:ext cx="4463497" cy="26317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743" y="544581"/>
            <a:ext cx="4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693" y="3323324"/>
            <a:ext cx="4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④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685" y="3622576"/>
            <a:ext cx="4529842" cy="30718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92080" y="1916832"/>
            <a:ext cx="3537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Reservation DBSQL Flow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③ List ok</a:t>
            </a:r>
            <a:r>
              <a:rPr lang="ko-KR" altLang="en-US" dirty="0">
                <a:solidFill>
                  <a:schemeClr val="bg1"/>
                </a:solidFill>
              </a:rPr>
              <a:t>를 받아와서 선택한 날짜에 예약이 가능한 방 중 예약이 가능한 방의 타입을 선택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방 타입 기준 확인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④ </a:t>
            </a:r>
            <a:r>
              <a:rPr lang="ko-KR" altLang="en-US" dirty="0">
                <a:solidFill>
                  <a:schemeClr val="bg1"/>
                </a:solidFill>
              </a:rPr>
              <a:t>날짜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방 종류 모두 신규 예약이 가능한 방 소트</a:t>
            </a:r>
          </a:p>
        </p:txBody>
      </p:sp>
    </p:spTree>
    <p:extLst>
      <p:ext uri="{BB962C8B-B14F-4D97-AF65-F5344CB8AC3E}">
        <p14:creationId xmlns:p14="http://schemas.microsoft.com/office/powerpoint/2010/main" xmlns="" val="29809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517" y="1268760"/>
            <a:ext cx="7454297" cy="2616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409" y="925716"/>
            <a:ext cx="4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392" y="4149080"/>
            <a:ext cx="745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Reservation DBSQL Flow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⑤ 실제 예약데이터 삽입</a:t>
            </a:r>
          </a:p>
        </p:txBody>
      </p:sp>
    </p:spTree>
    <p:extLst>
      <p:ext uri="{BB962C8B-B14F-4D97-AF65-F5344CB8AC3E}">
        <p14:creationId xmlns:p14="http://schemas.microsoft.com/office/powerpoint/2010/main" xmlns="" val="12809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Reservation(revStep1Controller.java)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29912" y="1340768"/>
            <a:ext cx="6042288" cy="4903000"/>
            <a:chOff x="329912" y="1340768"/>
            <a:chExt cx="6042288" cy="4903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912" y="1340768"/>
              <a:ext cx="6042288" cy="293625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912" y="4277021"/>
              <a:ext cx="6042288" cy="196674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405450" y="1340768"/>
            <a:ext cx="24570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입실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퇴실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숙박일수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숙박인원 값을 받음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SQL Query</a:t>
            </a:r>
            <a:r>
              <a:rPr lang="ko-KR" altLang="en-US" dirty="0">
                <a:solidFill>
                  <a:schemeClr val="bg1"/>
                </a:solidFill>
              </a:rPr>
              <a:t>에서 데이터 주고 받음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방타입과 예약가능한 방들 </a:t>
            </a:r>
            <a:r>
              <a:rPr lang="en-US" altLang="ko-KR" dirty="0">
                <a:solidFill>
                  <a:schemeClr val="bg1"/>
                </a:solidFill>
              </a:rPr>
              <a:t>all</a:t>
            </a:r>
            <a:r>
              <a:rPr lang="ko-KR" altLang="en-US" dirty="0">
                <a:solidFill>
                  <a:schemeClr val="bg1"/>
                </a:solidFill>
              </a:rPr>
              <a:t>에 저장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setAttribute</a:t>
            </a:r>
            <a:r>
              <a:rPr lang="ko-KR" altLang="en-US" dirty="0">
                <a:solidFill>
                  <a:schemeClr val="bg1"/>
                </a:solidFill>
              </a:rPr>
              <a:t>로 각 값들의 속성값 변경 및 저장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RequestDispatcher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request</a:t>
            </a:r>
            <a:r>
              <a:rPr lang="ko-KR" altLang="en-US" dirty="0">
                <a:solidFill>
                  <a:schemeClr val="bg1"/>
                </a:solidFill>
              </a:rPr>
              <a:t>에 담긴 정보 저장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725" y="1988840"/>
            <a:ext cx="4539098" cy="697947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V="1">
            <a:off x="5186823" y="1628800"/>
            <a:ext cx="1329393" cy="709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4810" y="2907848"/>
            <a:ext cx="2304256" cy="274765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937839" y="2520699"/>
            <a:ext cx="3578377" cy="479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18539" y="5101809"/>
            <a:ext cx="2237237" cy="738269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 flipV="1">
            <a:off x="2555776" y="4322606"/>
            <a:ext cx="3943815" cy="1148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317379" y="5470943"/>
            <a:ext cx="1182212" cy="575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45130" y="6139254"/>
            <a:ext cx="5883054" cy="432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23528" y="4359903"/>
            <a:ext cx="2460961" cy="671154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2790873" y="3382561"/>
            <a:ext cx="3725343" cy="129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60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267744" y="1396998"/>
            <a:ext cx="4631512" cy="1128772"/>
            <a:chOff x="870018" y="1895"/>
            <a:chExt cx="4631512" cy="1128772"/>
          </a:xfrm>
        </p:grpSpPr>
        <p:sp>
          <p:nvSpPr>
            <p:cNvPr id="17" name="화살표: 오각형 16"/>
            <p:cNvSpPr/>
            <p:nvPr/>
          </p:nvSpPr>
          <p:spPr>
            <a:xfrm rot="10800000">
              <a:off x="870018" y="1895"/>
              <a:ext cx="4631512" cy="1128772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화살표: 오각형 4"/>
            <p:cNvSpPr txBox="1"/>
            <p:nvPr/>
          </p:nvSpPr>
          <p:spPr>
            <a:xfrm rot="21600000">
              <a:off x="1152211" y="1895"/>
              <a:ext cx="4349319" cy="1128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757" tIns="129540" rIns="241808" bIns="129540" numCol="1" spcCol="1270" anchor="ctr" anchorCtr="0">
              <a:noAutofit/>
            </a:bodyPr>
            <a:lstStyle/>
            <a:p>
              <a:pPr marL="0" lvl="0" indent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400" kern="1200" dirty="0"/>
                <a:t>APPLE </a:t>
              </a:r>
              <a:r>
                <a:rPr lang="en-US" altLang="ko-KR" sz="3000" kern="1200" dirty="0"/>
                <a:t>CINEMA</a:t>
              </a:r>
              <a:endParaRPr lang="ko-KR" altLang="en-US" sz="3000" kern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67744" y="2864614"/>
            <a:ext cx="4631512" cy="1128772"/>
            <a:chOff x="1303273" y="1467613"/>
            <a:chExt cx="4053840" cy="1128772"/>
          </a:xfrm>
        </p:grpSpPr>
        <p:sp>
          <p:nvSpPr>
            <p:cNvPr id="20" name="화살표: 오각형 19"/>
            <p:cNvSpPr/>
            <p:nvPr/>
          </p:nvSpPr>
          <p:spPr>
            <a:xfrm rot="10800000">
              <a:off x="1303273" y="1467613"/>
              <a:ext cx="4053840" cy="1128772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화살표: 오각형 4"/>
            <p:cNvSpPr txBox="1"/>
            <p:nvPr/>
          </p:nvSpPr>
          <p:spPr>
            <a:xfrm rot="21600000">
              <a:off x="1585466" y="1467613"/>
              <a:ext cx="3771647" cy="1128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757" tIns="95250" rIns="177800" bIns="95250" numCol="1" spcCol="1270" anchor="ctr" anchorCtr="0">
              <a:noAutofit/>
            </a:bodyPr>
            <a:lstStyle/>
            <a:p>
              <a:pPr marL="0" lvl="0" indent="0" algn="ctr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500" kern="1200" dirty="0"/>
                <a:t>THE MONT BLANC HOTEL</a:t>
              </a:r>
              <a:endParaRPr lang="ko-KR" altLang="en-US" sz="2500" kern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267743" y="4332229"/>
            <a:ext cx="4631513" cy="1128772"/>
            <a:chOff x="1303273" y="1467613"/>
            <a:chExt cx="4053840" cy="1128772"/>
          </a:xfrm>
        </p:grpSpPr>
        <p:sp>
          <p:nvSpPr>
            <p:cNvPr id="23" name="화살표: 오각형 22"/>
            <p:cNvSpPr/>
            <p:nvPr/>
          </p:nvSpPr>
          <p:spPr>
            <a:xfrm rot="10800000">
              <a:off x="1303273" y="1467613"/>
              <a:ext cx="4053840" cy="1128772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화살표: 오각형 4"/>
            <p:cNvSpPr txBox="1"/>
            <p:nvPr/>
          </p:nvSpPr>
          <p:spPr>
            <a:xfrm rot="21600000">
              <a:off x="1585466" y="1467613"/>
              <a:ext cx="3771647" cy="1128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757" tIns="95250" rIns="177800" bIns="95250" numCol="1" spcCol="1270" anchor="ctr" anchorCtr="0">
              <a:noAutofit/>
            </a:bodyPr>
            <a:lstStyle/>
            <a:p>
              <a:pPr marL="0" lvl="0" indent="0" algn="ctr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500" dirty="0" err="1"/>
                <a:t>Kakaotalk</a:t>
              </a:r>
              <a:r>
                <a:rPr lang="en-US" altLang="ko-KR" sz="2500" dirty="0"/>
                <a:t> PROJECT</a:t>
              </a:r>
              <a:endParaRPr lang="ko-KR" altLang="en-US" sz="2500" kern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15" name="직각 삼각형 1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623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67734" y="1426221"/>
            <a:ext cx="4824536" cy="1872208"/>
            <a:chOff x="395536" y="1628800"/>
            <a:chExt cx="5260819" cy="2016224"/>
          </a:xfrm>
        </p:grpSpPr>
        <p:pic>
          <p:nvPicPr>
            <p:cNvPr id="8" name="Picture 7" descr="C:\Users\hb3004\Downloads\mb_reservation\reservation\02. 캘린더\㉢revstep1_jsp 캘린더00(주말색상변경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628800"/>
              <a:ext cx="1665887" cy="2016224"/>
            </a:xfrm>
            <a:prstGeom prst="rect">
              <a:avLst/>
            </a:prstGeom>
            <a:noFill/>
          </p:spPr>
        </p:pic>
        <p:pic>
          <p:nvPicPr>
            <p:cNvPr id="9" name="Picture 8" descr="C:\Users\hb3004\Downloads\mb_reservation\reservation\02. 캘린더\㉢revstep1_jsp 캘린더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4735" y="1633489"/>
              <a:ext cx="3401620" cy="2011535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Reservation(reservation_Step1.jsp)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026" y="1426217"/>
            <a:ext cx="3526532" cy="21781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7026" y="3717032"/>
            <a:ext cx="70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Jquery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datepicker</a:t>
            </a:r>
            <a:r>
              <a:rPr lang="ko-KR" altLang="en-US" dirty="0">
                <a:solidFill>
                  <a:schemeClr val="bg1"/>
                </a:solidFill>
              </a:rPr>
              <a:t>를 사용하여 </a:t>
            </a:r>
            <a:r>
              <a:rPr lang="en-US" altLang="ko-KR" dirty="0">
                <a:solidFill>
                  <a:schemeClr val="bg1"/>
                </a:solidFill>
              </a:rPr>
              <a:t>from = </a:t>
            </a:r>
            <a:r>
              <a:rPr lang="ko-KR" altLang="en-US" dirty="0">
                <a:solidFill>
                  <a:schemeClr val="bg1"/>
                </a:solidFill>
              </a:rPr>
              <a:t>입실</a:t>
            </a:r>
            <a:r>
              <a:rPr lang="en-US" altLang="ko-KR" dirty="0">
                <a:solidFill>
                  <a:schemeClr val="bg1"/>
                </a:solidFill>
              </a:rPr>
              <a:t>, to = </a:t>
            </a:r>
            <a:r>
              <a:rPr lang="ko-KR" altLang="en-US" dirty="0">
                <a:solidFill>
                  <a:schemeClr val="bg1"/>
                </a:solidFill>
              </a:rPr>
              <a:t>퇴실 날짜를 설정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547" y="4401876"/>
            <a:ext cx="3732813" cy="13381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00841" y="480088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각 값들을 가져와서 숙박일수 계산</a:t>
            </a:r>
          </a:p>
        </p:txBody>
      </p:sp>
    </p:spTree>
    <p:extLst>
      <p:ext uri="{BB962C8B-B14F-4D97-AF65-F5344CB8AC3E}">
        <p14:creationId xmlns:p14="http://schemas.microsoft.com/office/powerpoint/2010/main" xmlns="" val="390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7544" y="1263455"/>
            <a:ext cx="3969384" cy="2316501"/>
            <a:chOff x="1763688" y="2618590"/>
            <a:chExt cx="3969384" cy="23165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3688" y="2780928"/>
              <a:ext cx="3969384" cy="215416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688" y="2618590"/>
              <a:ext cx="3904655" cy="16233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5466" y="1167256"/>
            <a:ext cx="3991078" cy="2671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429309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revStep1Controller</a:t>
            </a:r>
            <a:r>
              <a:rPr lang="ko-KR" altLang="en-US" dirty="0">
                <a:solidFill>
                  <a:schemeClr val="bg1"/>
                </a:solidFill>
              </a:rPr>
              <a:t>를 이용해 입실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퇴실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숙박일수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숙박인원 값을 받음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예약이 불가능할 시에 안내메시지 출력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예약이 가능할 시에 예약가능한 방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방타입도 가져옴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1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3827" y="997353"/>
            <a:ext cx="3888025" cy="1576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014" y="980728"/>
            <a:ext cx="4363393" cy="30515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761" y="2852936"/>
            <a:ext cx="4218735" cy="760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7014" y="4221088"/>
            <a:ext cx="8329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예약하기 </a:t>
            </a:r>
            <a:r>
              <a:rPr lang="ko-KR" altLang="en-US" dirty="0" err="1">
                <a:solidFill>
                  <a:schemeClr val="bg1"/>
                </a:solidFill>
              </a:rPr>
              <a:t>클릭시</a:t>
            </a:r>
            <a:r>
              <a:rPr lang="ko-KR" altLang="en-US" dirty="0">
                <a:solidFill>
                  <a:schemeClr val="bg1"/>
                </a:solidFill>
              </a:rPr>
              <a:t> 예약가능한 방타입들을 출력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 방에 대한 정보들 출력과 객실선택 </a:t>
            </a:r>
            <a:r>
              <a:rPr lang="ko-KR" altLang="en-US" dirty="0" err="1">
                <a:solidFill>
                  <a:schemeClr val="bg1"/>
                </a:solidFill>
              </a:rPr>
              <a:t>클릭시</a:t>
            </a:r>
            <a:r>
              <a:rPr lang="ko-KR" altLang="en-US" dirty="0">
                <a:solidFill>
                  <a:schemeClr val="bg1"/>
                </a:solidFill>
              </a:rPr>
              <a:t> 각 정보를 가지고 </a:t>
            </a:r>
            <a:r>
              <a:rPr lang="en-US" altLang="ko-KR" dirty="0">
                <a:solidFill>
                  <a:schemeClr val="bg1"/>
                </a:solidFill>
              </a:rPr>
              <a:t>Step2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ko-KR" altLang="en-US" dirty="0" err="1">
                <a:solidFill>
                  <a:schemeClr val="bg1"/>
                </a:solidFill>
              </a:rPr>
              <a:t>넘어감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Wowslider</a:t>
            </a:r>
            <a:r>
              <a:rPr lang="ko-KR" altLang="en-US" dirty="0">
                <a:solidFill>
                  <a:schemeClr val="bg1"/>
                </a:solidFill>
              </a:rPr>
              <a:t>를 사용하여 </a:t>
            </a:r>
            <a:r>
              <a:rPr lang="en-US" altLang="ko-KR" dirty="0">
                <a:solidFill>
                  <a:schemeClr val="bg1"/>
                </a:solidFill>
              </a:rPr>
              <a:t>Room Image </a:t>
            </a:r>
            <a:r>
              <a:rPr lang="ko-KR" altLang="en-US" dirty="0">
                <a:solidFill>
                  <a:schemeClr val="bg1"/>
                </a:solidFill>
              </a:rPr>
              <a:t>적용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2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69438"/>
            <a:ext cx="6533566" cy="338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Reservation(revStep2Controller.java)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403" y="490791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회원정보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호실 등 정보들의 값을 가져옴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DBbean</a:t>
            </a:r>
            <a:r>
              <a:rPr lang="ko-KR" altLang="en-US" dirty="0">
                <a:solidFill>
                  <a:schemeClr val="bg1"/>
                </a:solidFill>
              </a:rPr>
              <a:t>과 연동하여 각 값들을 세팅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 후 </a:t>
            </a:r>
            <a:r>
              <a:rPr lang="ko-KR" altLang="en-US" dirty="0" err="1">
                <a:solidFill>
                  <a:schemeClr val="bg1"/>
                </a:solidFill>
              </a:rPr>
              <a:t>세팅된</a:t>
            </a:r>
            <a:r>
              <a:rPr lang="ko-KR" altLang="en-US" dirty="0">
                <a:solidFill>
                  <a:schemeClr val="bg1"/>
                </a:solidFill>
              </a:rPr>
              <a:t> 값을 </a:t>
            </a:r>
            <a:r>
              <a:rPr lang="en-US" altLang="ko-KR" dirty="0">
                <a:solidFill>
                  <a:schemeClr val="bg1"/>
                </a:solidFill>
              </a:rPr>
              <a:t>insert </a:t>
            </a:r>
            <a:r>
              <a:rPr lang="ko-KR" altLang="en-US" dirty="0">
                <a:solidFill>
                  <a:schemeClr val="bg1"/>
                </a:solidFill>
              </a:rPr>
              <a:t>시킨 후 제대로 </a:t>
            </a:r>
            <a:r>
              <a:rPr lang="en-US" altLang="ko-KR" dirty="0">
                <a:solidFill>
                  <a:schemeClr val="bg1"/>
                </a:solidFill>
              </a:rPr>
              <a:t>insert</a:t>
            </a:r>
            <a:r>
              <a:rPr lang="ko-KR" altLang="en-US" dirty="0">
                <a:solidFill>
                  <a:schemeClr val="bg1"/>
                </a:solidFill>
              </a:rPr>
              <a:t>가 되면 예약 성공 메시지가 </a:t>
            </a:r>
            <a:r>
              <a:rPr lang="en-US" altLang="ko-KR" dirty="0">
                <a:solidFill>
                  <a:schemeClr val="bg1"/>
                </a:solidFill>
              </a:rPr>
              <a:t>insert</a:t>
            </a:r>
            <a:r>
              <a:rPr lang="ko-KR" altLang="en-US" dirty="0">
                <a:solidFill>
                  <a:schemeClr val="bg1"/>
                </a:solidFill>
              </a:rPr>
              <a:t>가 안되면 예약 실패 메시지가 출력</a:t>
            </a:r>
          </a:p>
        </p:txBody>
      </p:sp>
    </p:spTree>
    <p:extLst>
      <p:ext uri="{BB962C8B-B14F-4D97-AF65-F5344CB8AC3E}">
        <p14:creationId xmlns:p14="http://schemas.microsoft.com/office/powerpoint/2010/main" xmlns="" val="5854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295183"/>
            <a:ext cx="3007051" cy="3622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Reservation(reservation_Step2.jsp)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0972" y="1501571"/>
            <a:ext cx="3601963" cy="13003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1486" y="2941674"/>
            <a:ext cx="2949501" cy="1367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8165" y="3222551"/>
            <a:ext cx="4543719" cy="1425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508518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호실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입실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퇴실 등의 값들을 받아서 출력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NowUser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ko-KR" altLang="en-US" dirty="0">
                <a:solidFill>
                  <a:schemeClr val="bg1"/>
                </a:solidFill>
              </a:rPr>
              <a:t>회원정보가 있을 때만 출력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최종예약 시 각 값들을 가지고 </a:t>
            </a:r>
            <a:r>
              <a:rPr lang="en-US" altLang="ko-KR" dirty="0">
                <a:solidFill>
                  <a:schemeClr val="bg1"/>
                </a:solidFill>
              </a:rPr>
              <a:t>Controller</a:t>
            </a:r>
            <a:r>
              <a:rPr lang="ko-KR" altLang="en-US" dirty="0">
                <a:solidFill>
                  <a:schemeClr val="bg1"/>
                </a:solidFill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7171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6539" y="1903974"/>
            <a:ext cx="2131616" cy="808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352813"/>
            <a:ext cx="6048672" cy="18859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4147321"/>
            <a:ext cx="5947870" cy="1273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227" y="741185"/>
            <a:ext cx="8614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Reservation(Step3 controller, </a:t>
            </a:r>
            <a:r>
              <a:rPr lang="en-US" altLang="ko-KR" sz="3000" b="1" dirty="0" err="1">
                <a:solidFill>
                  <a:schemeClr val="bg1"/>
                </a:solidFill>
              </a:rPr>
              <a:t>jsp</a:t>
            </a:r>
            <a:r>
              <a:rPr lang="en-US" altLang="ko-KR" sz="3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778" y="3356992"/>
            <a:ext cx="815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예약된 회원정보를 가져와서 </a:t>
            </a:r>
            <a:r>
              <a:rPr lang="en-US" altLang="ko-KR" dirty="0" err="1">
                <a:solidFill>
                  <a:schemeClr val="bg1"/>
                </a:solidFill>
              </a:rPr>
              <a:t>revList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ko-KR" altLang="en-US" dirty="0">
                <a:solidFill>
                  <a:schemeClr val="bg1"/>
                </a:solidFill>
              </a:rPr>
              <a:t>예약리스트와 연결 후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이 아닐 경우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예약확인 페이지로 정보 저장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644" y="5564829"/>
            <a:ext cx="815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NowUser</a:t>
            </a:r>
            <a:r>
              <a:rPr lang="ko-KR" altLang="en-US" dirty="0">
                <a:solidFill>
                  <a:schemeClr val="bg1"/>
                </a:solidFill>
              </a:rPr>
              <a:t>값이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이 아닐 경우 예약 성공 메시지 출력 후 </a:t>
            </a:r>
            <a:r>
              <a:rPr lang="en-US" altLang="ko-KR" dirty="0">
                <a:solidFill>
                  <a:schemeClr val="bg1"/>
                </a:solidFill>
              </a:rPr>
              <a:t>Controller </a:t>
            </a:r>
            <a:r>
              <a:rPr lang="ko-KR" altLang="en-US" dirty="0">
                <a:solidFill>
                  <a:schemeClr val="bg1"/>
                </a:solidFill>
              </a:rPr>
              <a:t>이동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값일 경우 예약 실패 메시지 출력 후 </a:t>
            </a:r>
            <a:r>
              <a:rPr lang="en-US" altLang="ko-KR" dirty="0">
                <a:solidFill>
                  <a:schemeClr val="bg1"/>
                </a:solidFill>
              </a:rPr>
              <a:t>Step1</a:t>
            </a:r>
            <a:r>
              <a:rPr lang="ko-KR" altLang="en-US" dirty="0">
                <a:solidFill>
                  <a:schemeClr val="bg1"/>
                </a:solidFill>
              </a:rPr>
              <a:t>으로 이동 </a:t>
            </a:r>
          </a:p>
        </p:txBody>
      </p:sp>
    </p:spTree>
    <p:extLst>
      <p:ext uri="{BB962C8B-B14F-4D97-AF65-F5344CB8AC3E}">
        <p14:creationId xmlns:p14="http://schemas.microsoft.com/office/powerpoint/2010/main" xmlns="" val="20030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THE MONT BLANC HOTEL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Reservation(</a:t>
            </a:r>
            <a:r>
              <a:rPr lang="en-US" altLang="ko-KR" sz="3000" b="1" dirty="0" err="1">
                <a:solidFill>
                  <a:schemeClr val="bg1"/>
                </a:solidFill>
              </a:rPr>
              <a:t>reservation_Check.jsp</a:t>
            </a:r>
            <a:r>
              <a:rPr lang="en-US" altLang="ko-KR" sz="3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01659"/>
            <a:ext cx="5562748" cy="2134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598" y="3731309"/>
            <a:ext cx="5710187" cy="2794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0172" y="1606440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revList</a:t>
            </a:r>
            <a:r>
              <a:rPr lang="ko-KR" altLang="en-US" dirty="0">
                <a:solidFill>
                  <a:schemeClr val="bg1"/>
                </a:solidFill>
              </a:rPr>
              <a:t>에 있는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값들을 받아서 출력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예약취소를 할 시에는 각 값들을 저장한 값을 보냄</a:t>
            </a:r>
          </a:p>
        </p:txBody>
      </p:sp>
    </p:spTree>
    <p:extLst>
      <p:ext uri="{BB962C8B-B14F-4D97-AF65-F5344CB8AC3E}">
        <p14:creationId xmlns:p14="http://schemas.microsoft.com/office/powerpoint/2010/main" xmlns="" val="1125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chemeClr val="bg1"/>
                </a:solidFill>
              </a:rPr>
              <a:t>Kakaotalk</a:t>
            </a:r>
            <a:r>
              <a:rPr lang="en-US" altLang="ko-KR" sz="2400" dirty="0">
                <a:solidFill>
                  <a:schemeClr val="bg1"/>
                </a:solidFill>
              </a:rPr>
              <a:t> PROJECT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8" name="직각 삼각형 7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 descr="C:\Users\USER\Desktop\칼무리\K-0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302" y="908720"/>
            <a:ext cx="3528392" cy="5040560"/>
          </a:xfrm>
          <a:prstGeom prst="rect">
            <a:avLst/>
          </a:prstGeom>
          <a:noFill/>
          <a:extLst/>
        </p:spPr>
      </p:pic>
      <p:sp>
        <p:nvSpPr>
          <p:cNvPr id="2" name="TextBox 1"/>
          <p:cNvSpPr txBox="1"/>
          <p:nvPr/>
        </p:nvSpPr>
        <p:spPr>
          <a:xfrm>
            <a:off x="4459570" y="1268760"/>
            <a:ext cx="3951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카카오톡 프로젝트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참 여 인 원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소 요 일 수 </a:t>
            </a:r>
            <a:r>
              <a:rPr lang="en-US" altLang="ko-KR" dirty="0">
                <a:solidFill>
                  <a:schemeClr val="bg1"/>
                </a:solidFill>
              </a:rPr>
              <a:t>: 7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 발 환 경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Ecripse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담 당 업 무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채팅 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문자를 </a:t>
            </a:r>
            <a:r>
              <a:rPr lang="ko-KR" altLang="en-US" dirty="0">
                <a:solidFill>
                  <a:schemeClr val="bg1"/>
                </a:solidFill>
              </a:rPr>
              <a:t>구분하여 </a:t>
            </a:r>
            <a:r>
              <a:rPr lang="en-US" altLang="ko-KR" dirty="0">
                <a:solidFill>
                  <a:schemeClr val="bg1"/>
                </a:solidFill>
              </a:rPr>
              <a:t>@id# : </a:t>
            </a:r>
            <a:r>
              <a:rPr lang="ko-KR" altLang="en-US" dirty="0">
                <a:solidFill>
                  <a:schemeClr val="bg1"/>
                </a:solidFill>
              </a:rPr>
              <a:t>귓속말 기능 구현</a:t>
            </a:r>
            <a:r>
              <a:rPr lang="en-US" altLang="ko-KR" dirty="0">
                <a:solidFill>
                  <a:schemeClr val="bg1"/>
                </a:solidFill>
              </a:rPr>
              <a:t>, * : </a:t>
            </a:r>
            <a:r>
              <a:rPr lang="ko-KR" altLang="en-US" dirty="0">
                <a:solidFill>
                  <a:schemeClr val="bg1"/>
                </a:solidFill>
              </a:rPr>
              <a:t>나가기 기능 구현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대화명변경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업 무 내 용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카카오톡을 벤치마킹하고 서버와 클라이언트를 구현하여 만든 채팅프로그램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2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131" y="1321212"/>
            <a:ext cx="5867400" cy="2543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chemeClr val="bg1"/>
                </a:solidFill>
              </a:rPr>
              <a:t>Kakaotalk</a:t>
            </a:r>
            <a:r>
              <a:rPr lang="en-US" altLang="ko-KR" sz="2400" dirty="0">
                <a:solidFill>
                  <a:schemeClr val="bg1"/>
                </a:solidFill>
              </a:rPr>
              <a:t> PROJECT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10" descr="C:\Users\USER\Desktop\칼무리\K-03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6842" y="2143191"/>
            <a:ext cx="1954972" cy="695012"/>
          </a:xfrm>
          <a:prstGeom prst="rect">
            <a:avLst/>
          </a:prstGeom>
          <a:noFill/>
          <a:extLst/>
        </p:spPr>
      </p:pic>
      <p:sp>
        <p:nvSpPr>
          <p:cNvPr id="11" name="TextBox 10"/>
          <p:cNvSpPr txBox="1"/>
          <p:nvPr/>
        </p:nvSpPr>
        <p:spPr>
          <a:xfrm>
            <a:off x="215227" y="741185"/>
            <a:ext cx="747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귓속말</a:t>
            </a:r>
            <a:r>
              <a:rPr lang="en-US" altLang="ko-KR" sz="3000" b="1" dirty="0">
                <a:solidFill>
                  <a:schemeClr val="bg1"/>
                </a:solidFill>
              </a:rPr>
              <a:t>,</a:t>
            </a:r>
            <a:r>
              <a:rPr lang="ko-KR" altLang="en-US" sz="3000" b="1" dirty="0">
                <a:solidFill>
                  <a:schemeClr val="bg1"/>
                </a:solidFill>
              </a:rPr>
              <a:t>나가기 기능</a:t>
            </a:r>
            <a:r>
              <a:rPr lang="en-US" altLang="ko-KR" sz="3000" b="1" dirty="0">
                <a:solidFill>
                  <a:schemeClr val="bg1"/>
                </a:solidFill>
              </a:rPr>
              <a:t>(ChatMainClient.java)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756" y="4238680"/>
            <a:ext cx="7933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 문자를 쓰는 </a:t>
            </a:r>
            <a:r>
              <a:rPr lang="en-US" altLang="ko-KR" dirty="0" err="1">
                <a:solidFill>
                  <a:schemeClr val="bg1"/>
                </a:solidFill>
              </a:rPr>
              <a:t>TextArea</a:t>
            </a:r>
            <a:r>
              <a:rPr lang="ko-KR" altLang="en-US" dirty="0">
                <a:solidFill>
                  <a:schemeClr val="bg1"/>
                </a:solidFill>
              </a:rPr>
              <a:t>에 문자열이 공백이 아닐 때 </a:t>
            </a:r>
            <a:r>
              <a:rPr lang="en-US" altLang="ko-KR" dirty="0" err="1">
                <a:solidFill>
                  <a:schemeClr val="bg1"/>
                </a:solidFill>
              </a:rPr>
              <a:t>StringTokenizer</a:t>
            </a:r>
            <a:r>
              <a:rPr lang="ko-KR" altLang="en-US" dirty="0">
                <a:solidFill>
                  <a:schemeClr val="bg1"/>
                </a:solidFill>
              </a:rPr>
              <a:t> 생성 후 </a:t>
            </a:r>
            <a:r>
              <a:rPr lang="en-US" altLang="ko-KR" dirty="0" err="1">
                <a:solidFill>
                  <a:schemeClr val="bg1"/>
                </a:solidFill>
              </a:rPr>
              <a:t>TextArea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으로 구간을 나눔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② 첫번째 토큰 지정 후 첫번째 문자를 가져옴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③ 첫번쨰 문자가 </a:t>
            </a:r>
            <a:r>
              <a:rPr lang="en-US" altLang="ko-KR" dirty="0">
                <a:solidFill>
                  <a:schemeClr val="bg1"/>
                </a:solidFill>
              </a:rPr>
              <a:t>@</a:t>
            </a:r>
            <a:r>
              <a:rPr lang="ko-KR" altLang="en-US" dirty="0">
                <a:solidFill>
                  <a:schemeClr val="bg1"/>
                </a:solidFill>
              </a:rPr>
              <a:t>이면 </a:t>
            </a:r>
            <a:r>
              <a:rPr lang="en-US" altLang="ko-KR" dirty="0" err="1">
                <a:solidFill>
                  <a:schemeClr val="bg1"/>
                </a:solidFill>
              </a:rPr>
              <a:t>msg_name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첫번째 문자를 제외</a:t>
            </a:r>
            <a:r>
              <a:rPr lang="en-US" altLang="ko-KR" dirty="0">
                <a:solidFill>
                  <a:schemeClr val="bg1"/>
                </a:solidFill>
              </a:rPr>
              <a:t>(@</a:t>
            </a:r>
            <a:r>
              <a:rPr lang="ko-KR" altLang="en-US" dirty="0">
                <a:solidFill>
                  <a:schemeClr val="bg1"/>
                </a:solidFill>
              </a:rPr>
              <a:t>제외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후 귓속말 대화명이 유효한지 판별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blind_chat</a:t>
            </a:r>
            <a:r>
              <a:rPr lang="en-US" altLang="ko-KR" dirty="0">
                <a:solidFill>
                  <a:schemeClr val="bg1"/>
                </a:solidFill>
              </a:rPr>
              <a:t>), </a:t>
            </a:r>
            <a:r>
              <a:rPr lang="ko-KR" altLang="en-US" dirty="0">
                <a:solidFill>
                  <a:schemeClr val="bg1"/>
                </a:solidFill>
              </a:rPr>
              <a:t>대화방에 있는 유저들 체크 후 유저들의 대화명을 문자열로 받아서 </a:t>
            </a:r>
            <a:r>
              <a:rPr lang="en-US" altLang="ko-KR" dirty="0" err="1">
                <a:solidFill>
                  <a:schemeClr val="bg1"/>
                </a:solidFill>
              </a:rPr>
              <a:t>msg_name</a:t>
            </a:r>
            <a:r>
              <a:rPr lang="ko-KR" altLang="en-US" dirty="0">
                <a:solidFill>
                  <a:schemeClr val="bg1"/>
                </a:solidFill>
              </a:rPr>
              <a:t>과 일치하는지 판별 그 후 </a:t>
            </a:r>
            <a:r>
              <a:rPr lang="en-US" altLang="ko-KR" dirty="0" err="1">
                <a:solidFill>
                  <a:schemeClr val="bg1"/>
                </a:solidFill>
              </a:rPr>
              <a:t>send_message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서버로 전송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3583" y="2022090"/>
            <a:ext cx="4539098" cy="222386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41472" y="184541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1251" y="2244476"/>
            <a:ext cx="58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060" y="3092790"/>
            <a:ext cx="58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82076" y="2254739"/>
            <a:ext cx="1590926" cy="222386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4334" y="2476271"/>
            <a:ext cx="5112568" cy="697948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11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chemeClr val="bg1"/>
                </a:solidFill>
              </a:rPr>
              <a:t>Kakaotalk</a:t>
            </a:r>
            <a:r>
              <a:rPr lang="en-US" altLang="ko-KR" sz="2400" dirty="0">
                <a:solidFill>
                  <a:schemeClr val="bg1"/>
                </a:solidFill>
              </a:rPr>
              <a:t> PROJECT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80728"/>
            <a:ext cx="6620784" cy="24482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573016"/>
            <a:ext cx="796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 </a:t>
            </a:r>
            <a:r>
              <a:rPr lang="en-US" altLang="ko-KR" dirty="0" err="1">
                <a:solidFill>
                  <a:schemeClr val="bg1"/>
                </a:solidFill>
              </a:rPr>
              <a:t>blind_chat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>
                <a:solidFill>
                  <a:schemeClr val="bg1"/>
                </a:solidFill>
              </a:rPr>
              <a:t>not</a:t>
            </a:r>
            <a:r>
              <a:rPr lang="ko-KR" altLang="en-US" dirty="0" err="1">
                <a:solidFill>
                  <a:schemeClr val="bg1"/>
                </a:solidFill>
              </a:rPr>
              <a:t>일때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해당하는 대화명이 없을 경우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안내메시지 출력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② 첫번쨰 문자가 </a:t>
            </a:r>
            <a:r>
              <a:rPr lang="en-US" altLang="ko-KR" dirty="0">
                <a:solidFill>
                  <a:schemeClr val="bg1"/>
                </a:solidFill>
              </a:rPr>
              <a:t>*</a:t>
            </a:r>
            <a:r>
              <a:rPr lang="ko-KR" altLang="en-US" dirty="0">
                <a:solidFill>
                  <a:schemeClr val="bg1"/>
                </a:solidFill>
              </a:rPr>
              <a:t>이면 종료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639" y="969596"/>
            <a:ext cx="6343617" cy="295997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8911" y="96410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9551" y="1687053"/>
            <a:ext cx="1855583" cy="1005241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90483" y="1510835"/>
            <a:ext cx="58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1302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2" name="직각 삼각형 1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45" y="897485"/>
            <a:ext cx="4122625" cy="4943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6382" y="897485"/>
            <a:ext cx="43292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명 </a:t>
            </a:r>
            <a:r>
              <a:rPr lang="en-US" altLang="ko-KR" dirty="0">
                <a:solidFill>
                  <a:schemeClr val="bg1"/>
                </a:solidFill>
              </a:rPr>
              <a:t>: APPLE CINEMA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참 여 인 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소 요 일 수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 프로그램 </a:t>
            </a:r>
            <a:r>
              <a:rPr lang="en-US" altLang="ko-KR" dirty="0">
                <a:solidFill>
                  <a:schemeClr val="bg1"/>
                </a:solidFill>
              </a:rPr>
              <a:t>: JDK 9.0, Spring Tool Suite, Pivotal TC Server, Oracle 11g, Oracle SQL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담 당 업 무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고객센터 게시글 작성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검색</a:t>
            </a:r>
            <a:r>
              <a:rPr lang="en-US" altLang="ko-KR" dirty="0">
                <a:solidFill>
                  <a:schemeClr val="bg1"/>
                </a:solidFill>
              </a:rPr>
              <a:t>,	      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      </a:t>
            </a:r>
            <a:r>
              <a:rPr lang="ko-KR" altLang="en-US" dirty="0">
                <a:solidFill>
                  <a:schemeClr val="bg1"/>
                </a:solidFill>
              </a:rPr>
              <a:t>댓글 작성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      </a:t>
            </a:r>
            <a:r>
              <a:rPr lang="ko-KR" altLang="en-US" dirty="0">
                <a:solidFill>
                  <a:schemeClr val="bg1"/>
                </a:solidFill>
              </a:rPr>
              <a:t>영화관 목록 출력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업 무 내 용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검색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페이징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댓글 수 출력 </a:t>
            </a:r>
            <a:r>
              <a:rPr lang="en-US" altLang="ko-KR" dirty="0">
                <a:solidFill>
                  <a:schemeClr val="bg1"/>
                </a:solidFill>
              </a:rPr>
              <a:t>	      </a:t>
            </a:r>
            <a:r>
              <a:rPr lang="ko-KR" altLang="en-US" dirty="0">
                <a:solidFill>
                  <a:schemeClr val="bg1"/>
                </a:solidFill>
              </a:rPr>
              <a:t>가능하게 한 다중 </a:t>
            </a:r>
            <a:r>
              <a:rPr lang="en-US" altLang="ko-KR" dirty="0">
                <a:solidFill>
                  <a:schemeClr val="bg1"/>
                </a:solidFill>
              </a:rPr>
              <a:t>SQL 	      Query 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      </a:t>
            </a:r>
            <a:r>
              <a:rPr lang="ko-KR" altLang="en-US" dirty="0">
                <a:solidFill>
                  <a:schemeClr val="bg1"/>
                </a:solidFill>
              </a:rPr>
              <a:t>게시글과 댓글 각각 따로 </a:t>
            </a:r>
            <a:r>
              <a:rPr lang="en-US" altLang="ko-KR" dirty="0">
                <a:solidFill>
                  <a:schemeClr val="bg1"/>
                </a:solidFill>
              </a:rPr>
              <a:t>	      Controller</a:t>
            </a:r>
            <a:r>
              <a:rPr lang="ko-KR" altLang="en-US" dirty="0">
                <a:solidFill>
                  <a:schemeClr val="bg1"/>
                </a:solidFill>
              </a:rPr>
              <a:t>를 구현하여 다</a:t>
            </a:r>
            <a:r>
              <a:rPr lang="en-US" altLang="ko-KR" dirty="0">
                <a:solidFill>
                  <a:schemeClr val="bg1"/>
                </a:solidFill>
              </a:rPr>
              <a:t>  	      </a:t>
            </a:r>
            <a:r>
              <a:rPr lang="ko-KR" altLang="en-US" dirty="0">
                <a:solidFill>
                  <a:schemeClr val="bg1"/>
                </a:solidFill>
              </a:rPr>
              <a:t>른 페이지 이동없이 작성</a:t>
            </a:r>
            <a:r>
              <a:rPr lang="en-US" altLang="ko-KR" dirty="0">
                <a:solidFill>
                  <a:schemeClr val="bg1"/>
                </a:solidFill>
              </a:rPr>
              <a:t>,	      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 가능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70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USER\Desktop\칼무리\K-03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1394" y="1603952"/>
            <a:ext cx="2781577" cy="610675"/>
          </a:xfrm>
          <a:prstGeom prst="rect">
            <a:avLst/>
          </a:prstGeom>
          <a:noFill/>
          <a:extLst/>
        </p:spPr>
      </p:pic>
      <p:pic>
        <p:nvPicPr>
          <p:cNvPr id="4" name="Picture 11" descr="C:\Users\USER\Desktop\칼무리\K-036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8020" y="2468048"/>
            <a:ext cx="2781577" cy="674687"/>
          </a:xfrm>
          <a:prstGeom prst="rect">
            <a:avLst/>
          </a:prstGeom>
          <a:noFill/>
          <a:extLst/>
        </p:spPr>
      </p:pic>
      <p:sp>
        <p:nvSpPr>
          <p:cNvPr id="5" name="TextBox 4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chemeClr val="bg1"/>
                </a:solidFill>
              </a:rPr>
              <a:t>Kakaotalk</a:t>
            </a:r>
            <a:r>
              <a:rPr lang="en-US" altLang="ko-KR" sz="2400" dirty="0">
                <a:solidFill>
                  <a:schemeClr val="bg1"/>
                </a:solidFill>
              </a:rPr>
              <a:t> PROJECT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7" name="직각 삼각형 6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4895" y="3945817"/>
            <a:ext cx="85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Chatting </a:t>
            </a:r>
            <a:r>
              <a:rPr lang="ko-KR" altLang="en-US" dirty="0">
                <a:solidFill>
                  <a:schemeClr val="bg1"/>
                </a:solidFill>
              </a:rPr>
              <a:t>귓속말 출력 시 보내는 사람 </a:t>
            </a:r>
            <a:r>
              <a:rPr lang="en-US" altLang="ko-KR" dirty="0">
                <a:solidFill>
                  <a:schemeClr val="bg1"/>
                </a:solidFill>
              </a:rPr>
              <a:t>= ~</a:t>
            </a:r>
            <a:r>
              <a:rPr lang="ko-KR" altLang="en-US" dirty="0">
                <a:solidFill>
                  <a:schemeClr val="bg1"/>
                </a:solidFill>
              </a:rPr>
              <a:t>에게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받는 사람 </a:t>
            </a:r>
            <a:r>
              <a:rPr lang="en-US" altLang="ko-KR" dirty="0">
                <a:solidFill>
                  <a:schemeClr val="bg1"/>
                </a:solidFill>
              </a:rPr>
              <a:t>= ~</a:t>
            </a:r>
            <a:r>
              <a:rPr lang="ko-KR" altLang="en-US" dirty="0">
                <a:solidFill>
                  <a:schemeClr val="bg1"/>
                </a:solidFill>
              </a:rPr>
              <a:t>님의 귓속말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978314"/>
            <a:ext cx="5472608" cy="27799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3928" y="4524250"/>
            <a:ext cx="4328970" cy="17998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2288" y="4707131"/>
            <a:ext cx="3264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Keyevent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첫번쨰 문자 </a:t>
            </a:r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입력 시 종료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귓속말 기능도 추가 했으나 중복으로 위의 설명으로 인한 생략</a:t>
            </a:r>
          </a:p>
        </p:txBody>
      </p:sp>
    </p:spTree>
    <p:extLst>
      <p:ext uri="{BB962C8B-B14F-4D97-AF65-F5344CB8AC3E}">
        <p14:creationId xmlns:p14="http://schemas.microsoft.com/office/powerpoint/2010/main" xmlns="" val="154275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233" y="2509622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81225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977" y="1478058"/>
            <a:ext cx="4685382" cy="2967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03447" y="1378308"/>
            <a:ext cx="3648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검색조건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글쓴이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제목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제목</a:t>
            </a:r>
            <a:r>
              <a:rPr lang="en-US" altLang="ko-KR" dirty="0">
                <a:solidFill>
                  <a:schemeClr val="bg1"/>
                </a:solidFill>
              </a:rPr>
              <a:t>+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글번호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최근 작성된 글 역순처리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제목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제목 옆 댓글 수 처리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ko-KR" altLang="en-US" dirty="0">
                <a:solidFill>
                  <a:schemeClr val="bg1"/>
                </a:solidFill>
              </a:rPr>
              <a:t>제목에 </a:t>
            </a:r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태그를 걸어 내용과 댓글이 작성된 페이지로 </a:t>
            </a:r>
            <a:r>
              <a:rPr lang="ko-KR" altLang="en-US" dirty="0" err="1">
                <a:solidFill>
                  <a:schemeClr val="bg1"/>
                </a:solidFill>
              </a:rPr>
              <a:t>넘어감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조회수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클릭 시 </a:t>
            </a:r>
            <a:r>
              <a:rPr lang="en-US" altLang="ko-KR" dirty="0">
                <a:solidFill>
                  <a:schemeClr val="bg1"/>
                </a:solidFill>
              </a:rPr>
              <a:t>count+1 </a:t>
            </a:r>
            <a:r>
              <a:rPr lang="ko-KR" altLang="en-US" dirty="0">
                <a:solidFill>
                  <a:schemeClr val="bg1"/>
                </a:solidFill>
              </a:rPr>
              <a:t>증가 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227" y="741185"/>
            <a:ext cx="1764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고객센터</a:t>
            </a:r>
            <a:endParaRPr lang="en-US" altLang="ko-KR" sz="30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797" y="5182376"/>
            <a:ext cx="6444208" cy="13139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227" y="4620961"/>
            <a:ext cx="322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DB</a:t>
            </a:r>
            <a:r>
              <a:rPr lang="ko-KR" altLang="en-US" sz="2000" b="1" dirty="0">
                <a:solidFill>
                  <a:schemeClr val="bg1"/>
                </a:solidFill>
              </a:rPr>
              <a:t> 처리 값</a:t>
            </a:r>
          </a:p>
        </p:txBody>
      </p:sp>
    </p:spTree>
    <p:extLst>
      <p:ext uri="{BB962C8B-B14F-4D97-AF65-F5344CB8AC3E}">
        <p14:creationId xmlns:p14="http://schemas.microsoft.com/office/powerpoint/2010/main" xmlns="" val="20996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710" y="4058388"/>
            <a:ext cx="4656239" cy="139236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6" name="직각 삼각형 5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670" y="731350"/>
            <a:ext cx="8452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고객센터 </a:t>
            </a:r>
            <a:r>
              <a:rPr lang="en-US" altLang="ko-KR" sz="3000" b="1" dirty="0">
                <a:solidFill>
                  <a:schemeClr val="bg1"/>
                </a:solidFill>
              </a:rPr>
              <a:t>XML(qna.xml), DAO(QnaDAO.java)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8781" y="3985313"/>
            <a:ext cx="3576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Mybatis</a:t>
            </a:r>
            <a:r>
              <a:rPr lang="en-US" altLang="ko-KR" dirty="0">
                <a:solidFill>
                  <a:schemeClr val="bg1"/>
                </a:solidFill>
              </a:rPr>
              <a:t>-Spring</a:t>
            </a:r>
            <a:r>
              <a:rPr lang="ko-KR" altLang="en-US" dirty="0">
                <a:solidFill>
                  <a:schemeClr val="bg1"/>
                </a:solidFill>
              </a:rPr>
              <a:t>연동 모듈 </a:t>
            </a:r>
            <a:r>
              <a:rPr lang="en-US" altLang="ko-KR" dirty="0" err="1">
                <a:solidFill>
                  <a:schemeClr val="bg1"/>
                </a:solidFill>
              </a:rPr>
              <a:t>SqlSessionTemplate</a:t>
            </a:r>
            <a:r>
              <a:rPr lang="en-US" altLang="ko-KR" dirty="0">
                <a:solidFill>
                  <a:schemeClr val="bg1"/>
                </a:solidFill>
              </a:rPr>
              <a:t> temp </a:t>
            </a:r>
            <a:r>
              <a:rPr lang="ko-KR" altLang="en-US" dirty="0">
                <a:solidFill>
                  <a:schemeClr val="bg1"/>
                </a:solidFill>
              </a:rPr>
              <a:t>지정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dto</a:t>
            </a:r>
            <a:r>
              <a:rPr lang="en-US" altLang="ko-KR" dirty="0">
                <a:solidFill>
                  <a:schemeClr val="bg1"/>
                </a:solidFill>
              </a:rPr>
              <a:t> Getters and Setters </a:t>
            </a:r>
            <a:r>
              <a:rPr lang="ko-KR" altLang="en-US" dirty="0">
                <a:solidFill>
                  <a:schemeClr val="bg1"/>
                </a:solidFill>
              </a:rPr>
              <a:t>지정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페이징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댓글 수 </a:t>
            </a:r>
            <a:r>
              <a:rPr lang="en-US" altLang="ko-KR" dirty="0" err="1">
                <a:solidFill>
                  <a:schemeClr val="bg1"/>
                </a:solidFill>
              </a:rPr>
              <a:t>dto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세팅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300" y="1492398"/>
            <a:ext cx="7784534" cy="9101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2425" y="2602091"/>
            <a:ext cx="816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Select id </a:t>
            </a:r>
            <a:r>
              <a:rPr lang="en-US" altLang="ko-KR" dirty="0" err="1">
                <a:solidFill>
                  <a:schemeClr val="bg1"/>
                </a:solidFill>
              </a:rPr>
              <a:t>selectALL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지정</a:t>
            </a:r>
            <a:r>
              <a:rPr lang="en-US" altLang="ko-KR" dirty="0">
                <a:solidFill>
                  <a:schemeClr val="bg1"/>
                </a:solidFill>
              </a:rPr>
              <a:t>-&gt; Dao, </a:t>
            </a:r>
            <a:r>
              <a:rPr lang="ko-KR" altLang="en-US" dirty="0">
                <a:solidFill>
                  <a:schemeClr val="bg1"/>
                </a:solidFill>
              </a:rPr>
              <a:t>다중 </a:t>
            </a:r>
            <a:r>
              <a:rPr lang="en-US" altLang="ko-KR" dirty="0">
                <a:solidFill>
                  <a:schemeClr val="bg1"/>
                </a:solidFill>
              </a:rPr>
              <a:t>Query 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① 댓글 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② 검색 조건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③ </a:t>
            </a:r>
            <a:r>
              <a:rPr lang="ko-KR" altLang="en-US" dirty="0" err="1">
                <a:solidFill>
                  <a:schemeClr val="bg1"/>
                </a:solidFill>
              </a:rPr>
              <a:t>페이징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게시글에</a:t>
            </a:r>
            <a:r>
              <a:rPr lang="ko-KR" altLang="en-US" dirty="0">
                <a:solidFill>
                  <a:schemeClr val="bg1"/>
                </a:solidFill>
              </a:rPr>
              <a:t> 나타낼 개수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역순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63479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264482" y="1916832"/>
            <a:ext cx="54020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44662" y="2082981"/>
            <a:ext cx="2082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0292" y="2021547"/>
            <a:ext cx="58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709314" y="2252006"/>
            <a:ext cx="142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173947"/>
            <a:ext cx="58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xmlns="" val="31686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3671" y="731350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고객센터 </a:t>
            </a:r>
            <a:r>
              <a:rPr lang="en-US" altLang="ko-KR" sz="3000" b="1" dirty="0">
                <a:solidFill>
                  <a:schemeClr val="bg1"/>
                </a:solidFill>
              </a:rPr>
              <a:t>Controller(QnaContoller.java)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046" y="1423792"/>
            <a:ext cx="1756041" cy="575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1244" y="145704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Autowired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 err="1">
                <a:solidFill>
                  <a:schemeClr val="bg1"/>
                </a:solidFill>
              </a:rPr>
              <a:t>QnaDAO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QnaReplyDAO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연결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5" y="2499680"/>
            <a:ext cx="3169566" cy="31302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8954" y="2805208"/>
            <a:ext cx="3273678" cy="21400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046" y="2101338"/>
            <a:ext cx="3007818" cy="2720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40046" y="4680878"/>
            <a:ext cx="2215730" cy="936104"/>
          </a:xfrm>
          <a:prstGeom prst="rect">
            <a:avLst/>
          </a:prstGeom>
          <a:noFill/>
          <a:ln cap="sq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로 굽음 21"/>
          <p:cNvSpPr/>
          <p:nvPr/>
        </p:nvSpPr>
        <p:spPr>
          <a:xfrm rot="5400000">
            <a:off x="286822" y="5670206"/>
            <a:ext cx="360040" cy="253593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3639" y="5756679"/>
            <a:ext cx="300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에 뿌려줄 </a:t>
            </a:r>
            <a:r>
              <a:rPr lang="ko-KR" altLang="en-US" dirty="0" err="1">
                <a:solidFill>
                  <a:schemeClr val="bg1"/>
                </a:solidFill>
              </a:rPr>
              <a:t>데이터값</a:t>
            </a:r>
            <a:r>
              <a:rPr lang="ko-KR" altLang="en-US" dirty="0">
                <a:solidFill>
                  <a:schemeClr val="bg1"/>
                </a:solidFill>
              </a:rPr>
              <a:t> 역순 계산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9452" y="1859624"/>
            <a:ext cx="551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qnaList.do</a:t>
            </a:r>
            <a:r>
              <a:rPr lang="ko-KR" altLang="en-US" dirty="0">
                <a:solidFill>
                  <a:schemeClr val="bg1"/>
                </a:solidFill>
              </a:rPr>
              <a:t>로 매핑</a:t>
            </a:r>
            <a:r>
              <a:rPr lang="en-US" altLang="ko-KR" dirty="0">
                <a:solidFill>
                  <a:schemeClr val="bg1"/>
                </a:solidFill>
              </a:rPr>
              <a:t>, Controller</a:t>
            </a:r>
            <a:r>
              <a:rPr lang="ko-KR" altLang="en-US" dirty="0">
                <a:solidFill>
                  <a:schemeClr val="bg1"/>
                </a:solidFill>
              </a:rPr>
              <a:t>의 처리결과를 보여줄 </a:t>
            </a:r>
            <a:r>
              <a:rPr lang="en-US" altLang="ko-KR" dirty="0" err="1">
                <a:solidFill>
                  <a:schemeClr val="bg1"/>
                </a:solidFill>
              </a:rPr>
              <a:t>ModelAndView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2454" y="5052037"/>
            <a:ext cx="507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pagecount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계산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startpage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endpage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계산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Object type</a:t>
            </a:r>
            <a:r>
              <a:rPr lang="ko-KR" altLang="en-US" dirty="0">
                <a:solidFill>
                  <a:schemeClr val="bg1"/>
                </a:solidFill>
              </a:rPr>
              <a:t>으로 </a:t>
            </a:r>
            <a:r>
              <a:rPr lang="ko-KR" altLang="en-US" dirty="0" err="1">
                <a:solidFill>
                  <a:schemeClr val="bg1"/>
                </a:solidFill>
              </a:rPr>
              <a:t>키값</a:t>
            </a:r>
            <a:r>
              <a:rPr lang="ko-KR" altLang="en-US" dirty="0">
                <a:solidFill>
                  <a:schemeClr val="bg1"/>
                </a:solidFill>
              </a:rPr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xmlns="" val="4010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808" y="1415233"/>
            <a:ext cx="6670215" cy="1440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6" name="직각 삼각형 5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013" y="4006210"/>
            <a:ext cx="5691696" cy="1440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4945" y="2937031"/>
            <a:ext cx="304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qnaList.do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Controller</a:t>
            </a:r>
            <a:r>
              <a:rPr lang="ko-KR" altLang="en-US" dirty="0">
                <a:solidFill>
                  <a:schemeClr val="bg1"/>
                </a:solidFill>
              </a:rPr>
              <a:t>지정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검색조건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keyfield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  <a:r>
              <a:rPr lang="en-US" altLang="ko-KR" dirty="0">
                <a:solidFill>
                  <a:schemeClr val="bg1"/>
                </a:solidFill>
              </a:rPr>
              <a:t>: keyword </a:t>
            </a:r>
            <a:r>
              <a:rPr lang="ko-KR" altLang="en-US" dirty="0">
                <a:solidFill>
                  <a:schemeClr val="bg1"/>
                </a:solidFill>
              </a:rPr>
              <a:t>지정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570" y="5612623"/>
            <a:ext cx="754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List </a:t>
            </a:r>
            <a:r>
              <a:rPr lang="ko-KR" altLang="en-US" dirty="0">
                <a:solidFill>
                  <a:schemeClr val="bg1"/>
                </a:solidFill>
              </a:rPr>
              <a:t>값을 받아와서 출력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Title </a:t>
            </a:r>
            <a:r>
              <a:rPr lang="ko-KR" altLang="en-US" dirty="0">
                <a:solidFill>
                  <a:schemeClr val="bg1"/>
                </a:solidFill>
              </a:rPr>
              <a:t>부분 클릭 시 </a:t>
            </a:r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태그에 </a:t>
            </a:r>
            <a:r>
              <a:rPr lang="en-US" altLang="ko-KR" dirty="0">
                <a:solidFill>
                  <a:schemeClr val="bg1"/>
                </a:solidFill>
              </a:rPr>
              <a:t>id</a:t>
            </a:r>
            <a:r>
              <a:rPr lang="ko-KR" altLang="en-US" dirty="0">
                <a:solidFill>
                  <a:schemeClr val="bg1"/>
                </a:solidFill>
              </a:rPr>
              <a:t>값으로 작성된 내용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댓글 페이지로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227" y="741185"/>
            <a:ext cx="5481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고객센터 </a:t>
            </a:r>
            <a:r>
              <a:rPr lang="ko-KR" altLang="en-US" sz="3000" b="1" dirty="0" err="1">
                <a:solidFill>
                  <a:schemeClr val="bg1"/>
                </a:solidFill>
              </a:rPr>
              <a:t>메인화면</a:t>
            </a:r>
            <a:r>
              <a:rPr lang="en-US" altLang="ko-KR" sz="3000" b="1" dirty="0">
                <a:solidFill>
                  <a:schemeClr val="bg1"/>
                </a:solidFill>
              </a:rPr>
              <a:t>(</a:t>
            </a:r>
            <a:r>
              <a:rPr lang="en-US" altLang="ko-KR" sz="3000" b="1" dirty="0" err="1">
                <a:solidFill>
                  <a:schemeClr val="bg1"/>
                </a:solidFill>
              </a:rPr>
              <a:t>qnaList.jsp</a:t>
            </a:r>
            <a:r>
              <a:rPr lang="en-US" altLang="ko-KR" sz="3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7201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472" y="4257335"/>
            <a:ext cx="4836592" cy="1925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75695" y="4254237"/>
            <a:ext cx="346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 시 </a:t>
            </a:r>
            <a:r>
              <a:rPr lang="ko-KR" altLang="en-US" dirty="0" err="1">
                <a:solidFill>
                  <a:schemeClr val="bg1"/>
                </a:solidFill>
              </a:rPr>
              <a:t>메인화면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5" y="901872"/>
            <a:ext cx="4688216" cy="29746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48064" y="1101372"/>
            <a:ext cx="3720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페이지가 </a:t>
            </a:r>
            <a:r>
              <a:rPr lang="en-US" altLang="ko-KR" dirty="0">
                <a:solidFill>
                  <a:schemeClr val="bg1"/>
                </a:solidFill>
              </a:rPr>
              <a:t>10page </a:t>
            </a:r>
            <a:r>
              <a:rPr lang="ko-KR" altLang="en-US" dirty="0">
                <a:solidFill>
                  <a:schemeClr val="bg1"/>
                </a:solidFill>
              </a:rPr>
              <a:t>넘어가면 </a:t>
            </a:r>
            <a:r>
              <a:rPr lang="en-US" altLang="ko-KR" dirty="0">
                <a:solidFill>
                  <a:schemeClr val="bg1"/>
                </a:solidFill>
              </a:rPr>
              <a:t>Previous, Next </a:t>
            </a:r>
            <a:r>
              <a:rPr lang="ko-KR" altLang="en-US" dirty="0">
                <a:solidFill>
                  <a:schemeClr val="bg1"/>
                </a:solidFill>
              </a:rPr>
              <a:t>활성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페이지가 총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데이터 값을 넘게 보여주지 않도록 </a:t>
            </a:r>
            <a:r>
              <a:rPr lang="en-US" altLang="ko-KR" dirty="0" err="1">
                <a:solidFill>
                  <a:schemeClr val="bg1"/>
                </a:solidFill>
              </a:rPr>
              <a:t>pagecount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검색 시 </a:t>
            </a:r>
            <a:r>
              <a:rPr lang="en-US" altLang="ko-KR" dirty="0" err="1">
                <a:solidFill>
                  <a:schemeClr val="bg1"/>
                </a:solidFill>
              </a:rPr>
              <a:t>returnpage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 err="1">
                <a:solidFill>
                  <a:schemeClr val="bg1"/>
                </a:solidFill>
              </a:rPr>
              <a:t>keyfield</a:t>
            </a:r>
            <a:r>
              <a:rPr lang="ko-KR" altLang="en-US" dirty="0">
                <a:solidFill>
                  <a:schemeClr val="bg1"/>
                </a:solidFill>
              </a:rPr>
              <a:t>값과 </a:t>
            </a:r>
            <a:r>
              <a:rPr lang="en-US" altLang="ko-KR" dirty="0">
                <a:solidFill>
                  <a:schemeClr val="bg1"/>
                </a:solidFill>
              </a:rPr>
              <a:t>keyword</a:t>
            </a:r>
            <a:r>
              <a:rPr lang="ko-KR" altLang="en-US" dirty="0">
                <a:solidFill>
                  <a:schemeClr val="bg1"/>
                </a:solidFill>
              </a:rPr>
              <a:t>값을 잡아서 검색페이징 값을 설정</a:t>
            </a:r>
          </a:p>
        </p:txBody>
      </p:sp>
    </p:spTree>
    <p:extLst>
      <p:ext uri="{BB962C8B-B14F-4D97-AF65-F5344CB8AC3E}">
        <p14:creationId xmlns:p14="http://schemas.microsoft.com/office/powerpoint/2010/main" xmlns="" val="525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773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APPLE CINEMA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4328" y="5517232"/>
            <a:ext cx="1512168" cy="1224136"/>
            <a:chOff x="7092280" y="5085184"/>
            <a:chExt cx="1944216" cy="1656184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7308304" y="5229200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7092280" y="5085184"/>
              <a:ext cx="1728192" cy="1512168"/>
            </a:xfrm>
            <a:prstGeom prst="rtTriangl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527" y="1457042"/>
            <a:ext cx="4808406" cy="2734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227" y="741185"/>
            <a:ext cx="5481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게시글 선택 시</a:t>
            </a:r>
            <a:r>
              <a:rPr lang="en-US" altLang="ko-KR" sz="3000" b="1" dirty="0">
                <a:solidFill>
                  <a:schemeClr val="bg1"/>
                </a:solidFill>
              </a:rPr>
              <a:t>(</a:t>
            </a:r>
            <a:r>
              <a:rPr lang="en-US" altLang="ko-KR" sz="3000" b="1" dirty="0" err="1">
                <a:solidFill>
                  <a:schemeClr val="bg1"/>
                </a:solidFill>
              </a:rPr>
              <a:t>qnaDetail.jsp</a:t>
            </a:r>
            <a:r>
              <a:rPr lang="en-US" altLang="ko-KR" sz="3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3053" y="1386063"/>
            <a:ext cx="3609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로그인 시 댓글등록 폼 활성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게시글 작성자가 로그인한 회원과 일치 할 경우 작성된 댓글리스트 활성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댓글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게시글 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비로그인 시 게시글 내용만 보임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댓글리스트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댓글등록 폼 비활성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전체적인 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 불가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288" y="4459245"/>
            <a:ext cx="5358310" cy="16689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8269" y="4359495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qna_id</a:t>
            </a:r>
            <a:r>
              <a:rPr lang="ko-KR" altLang="en-US" dirty="0">
                <a:solidFill>
                  <a:schemeClr val="bg1"/>
                </a:solidFill>
              </a:rPr>
              <a:t>값을 가져와서 </a:t>
            </a:r>
            <a:r>
              <a:rPr lang="en-US" altLang="ko-KR" dirty="0" err="1">
                <a:solidFill>
                  <a:schemeClr val="bg1"/>
                </a:solidFill>
              </a:rPr>
              <a:t>qna_id</a:t>
            </a:r>
            <a:r>
              <a:rPr lang="ko-KR" altLang="en-US" dirty="0">
                <a:solidFill>
                  <a:schemeClr val="bg1"/>
                </a:solidFill>
              </a:rPr>
              <a:t>값에 맞는 게시글과 조회수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dbAddCount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ko-KR" altLang="en-US" dirty="0">
                <a:solidFill>
                  <a:schemeClr val="bg1"/>
                </a:solidFill>
              </a:rPr>
              <a:t>조회수 증가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댓글 리스트 </a:t>
            </a:r>
            <a:r>
              <a:rPr lang="ko-KR" altLang="en-US" dirty="0" err="1">
                <a:solidFill>
                  <a:schemeClr val="bg1"/>
                </a:solidFill>
              </a:rPr>
              <a:t>키값</a:t>
            </a:r>
            <a:r>
              <a:rPr lang="ko-KR" altLang="en-US" dirty="0">
                <a:solidFill>
                  <a:schemeClr val="bg1"/>
                </a:solidFill>
              </a:rPr>
              <a:t> 전달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2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1226</Words>
  <Application>Microsoft Office PowerPoint</Application>
  <PresentationFormat>화면 슬라이드 쇼(4:3)</PresentationFormat>
  <Paragraphs>218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굴림</vt:lpstr>
      <vt:lpstr>Arial</vt:lpstr>
      <vt:lpstr>맑은 고딕</vt:lpstr>
      <vt:lpstr>Office 테마</vt:lpstr>
      <vt:lpstr>portpolio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hb3021</cp:lastModifiedBy>
  <cp:revision>137</cp:revision>
  <dcterms:created xsi:type="dcterms:W3CDTF">2013-12-22T02:53:28Z</dcterms:created>
  <dcterms:modified xsi:type="dcterms:W3CDTF">2017-02-24T05:40:54Z</dcterms:modified>
</cp:coreProperties>
</file>